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4084300" cy="7924800"/>
  <p:notesSz cx="14084300" cy="7924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3468" y="-49580"/>
            <a:ext cx="965771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12645" y="4437888"/>
            <a:ext cx="9859010" cy="198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04215" y="1822704"/>
            <a:ext cx="6126670" cy="5230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253414" y="1822704"/>
            <a:ext cx="6126670" cy="5230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645408" y="600456"/>
            <a:ext cx="3586479" cy="45720"/>
          </a:xfrm>
          <a:custGeom>
            <a:avLst/>
            <a:gdLst/>
            <a:ahLst/>
            <a:cxnLst/>
            <a:rect l="l" t="t" r="r" b="b"/>
            <a:pathLst>
              <a:path w="3586479" h="45720">
                <a:moveTo>
                  <a:pt x="3585972" y="0"/>
                </a:moveTo>
                <a:lnTo>
                  <a:pt x="0" y="0"/>
                </a:lnTo>
                <a:lnTo>
                  <a:pt x="0" y="45720"/>
                </a:lnTo>
                <a:lnTo>
                  <a:pt x="3585972" y="45720"/>
                </a:lnTo>
                <a:lnTo>
                  <a:pt x="35859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44" y="600456"/>
            <a:ext cx="3636645" cy="45720"/>
          </a:xfrm>
          <a:custGeom>
            <a:avLst/>
            <a:gdLst/>
            <a:ahLst/>
            <a:cxnLst/>
            <a:rect l="l" t="t" r="r" b="b"/>
            <a:pathLst>
              <a:path w="3636645" h="45720">
                <a:moveTo>
                  <a:pt x="3636264" y="0"/>
                </a:moveTo>
                <a:lnTo>
                  <a:pt x="0" y="0"/>
                </a:lnTo>
                <a:lnTo>
                  <a:pt x="0" y="45720"/>
                </a:lnTo>
                <a:lnTo>
                  <a:pt x="3636264" y="45720"/>
                </a:lnTo>
                <a:lnTo>
                  <a:pt x="3636264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17664" y="600456"/>
            <a:ext cx="3584575" cy="45720"/>
          </a:xfrm>
          <a:custGeom>
            <a:avLst/>
            <a:gdLst/>
            <a:ahLst/>
            <a:cxnLst/>
            <a:rect l="l" t="t" r="r" b="b"/>
            <a:pathLst>
              <a:path w="3584575" h="45720">
                <a:moveTo>
                  <a:pt x="3584448" y="0"/>
                </a:moveTo>
                <a:lnTo>
                  <a:pt x="0" y="0"/>
                </a:lnTo>
                <a:lnTo>
                  <a:pt x="0" y="45720"/>
                </a:lnTo>
                <a:lnTo>
                  <a:pt x="3584448" y="45720"/>
                </a:lnTo>
                <a:lnTo>
                  <a:pt x="35844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468" y="-49580"/>
            <a:ext cx="965771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2210" y="1735328"/>
            <a:ext cx="8031480" cy="3430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788662" y="7370064"/>
            <a:ext cx="4506976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04215" y="7370064"/>
            <a:ext cx="3239389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140696" y="7370064"/>
            <a:ext cx="3239389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jp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jpg"/><Relationship Id="rId14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png"/><Relationship Id="rId28" Type="http://schemas.openxmlformats.org/officeDocument/2006/relationships/image" Target="../media/image53.png"/><Relationship Id="rId29" Type="http://schemas.openxmlformats.org/officeDocument/2006/relationships/image" Target="../media/image54.png"/><Relationship Id="rId30" Type="http://schemas.openxmlformats.org/officeDocument/2006/relationships/image" Target="../media/image55.png"/><Relationship Id="rId31" Type="http://schemas.openxmlformats.org/officeDocument/2006/relationships/image" Target="../media/image56.png"/><Relationship Id="rId32" Type="http://schemas.openxmlformats.org/officeDocument/2006/relationships/image" Target="../media/image57.png"/><Relationship Id="rId33" Type="http://schemas.openxmlformats.org/officeDocument/2006/relationships/image" Target="../media/image58.png"/><Relationship Id="rId34" Type="http://schemas.openxmlformats.org/officeDocument/2006/relationships/image" Target="../media/image59.png"/><Relationship Id="rId35" Type="http://schemas.openxmlformats.org/officeDocument/2006/relationships/image" Target="../media/image60.png"/><Relationship Id="rId36" Type="http://schemas.openxmlformats.org/officeDocument/2006/relationships/image" Target="../media/image61.png"/><Relationship Id="rId37" Type="http://schemas.openxmlformats.org/officeDocument/2006/relationships/image" Target="../media/image62.png"/><Relationship Id="rId38" Type="http://schemas.openxmlformats.org/officeDocument/2006/relationships/image" Target="../media/image63.png"/><Relationship Id="rId39" Type="http://schemas.openxmlformats.org/officeDocument/2006/relationships/image" Target="../media/image64.png"/><Relationship Id="rId40" Type="http://schemas.openxmlformats.org/officeDocument/2006/relationships/image" Target="../media/image65.png"/><Relationship Id="rId41" Type="http://schemas.openxmlformats.org/officeDocument/2006/relationships/image" Target="../media/image66.png"/><Relationship Id="rId42" Type="http://schemas.openxmlformats.org/officeDocument/2006/relationships/image" Target="../media/image67.png"/><Relationship Id="rId43" Type="http://schemas.openxmlformats.org/officeDocument/2006/relationships/image" Target="../media/image68.png"/><Relationship Id="rId44" Type="http://schemas.openxmlformats.org/officeDocument/2006/relationships/image" Target="../media/image69.png"/><Relationship Id="rId45" Type="http://schemas.openxmlformats.org/officeDocument/2006/relationships/image" Target="../media/image70.png"/><Relationship Id="rId46" Type="http://schemas.openxmlformats.org/officeDocument/2006/relationships/image" Target="../media/image71.png"/><Relationship Id="rId47" Type="http://schemas.openxmlformats.org/officeDocument/2006/relationships/image" Target="../media/image72.png"/><Relationship Id="rId48" Type="http://schemas.openxmlformats.org/officeDocument/2006/relationships/image" Target="../media/image73.png"/><Relationship Id="rId49" Type="http://schemas.openxmlformats.org/officeDocument/2006/relationships/image" Target="../media/image74.png"/><Relationship Id="rId50" Type="http://schemas.openxmlformats.org/officeDocument/2006/relationships/image" Target="../media/image75.png"/><Relationship Id="rId51" Type="http://schemas.openxmlformats.org/officeDocument/2006/relationships/image" Target="../media/image76.png"/><Relationship Id="rId52" Type="http://schemas.openxmlformats.org/officeDocument/2006/relationships/image" Target="../media/image77.png"/><Relationship Id="rId53" Type="http://schemas.openxmlformats.org/officeDocument/2006/relationships/image" Target="../media/image78.png"/><Relationship Id="rId54" Type="http://schemas.openxmlformats.org/officeDocument/2006/relationships/image" Target="../media/image79.png"/><Relationship Id="rId55" Type="http://schemas.openxmlformats.org/officeDocument/2006/relationships/image" Target="../media/image80.png"/><Relationship Id="rId56" Type="http://schemas.openxmlformats.org/officeDocument/2006/relationships/image" Target="../media/image81.png"/><Relationship Id="rId57" Type="http://schemas.openxmlformats.org/officeDocument/2006/relationships/image" Target="../media/image82.png"/><Relationship Id="rId58" Type="http://schemas.openxmlformats.org/officeDocument/2006/relationships/image" Target="../media/image83.png"/><Relationship Id="rId59" Type="http://schemas.openxmlformats.org/officeDocument/2006/relationships/image" Target="../media/image84.png"/><Relationship Id="rId60" Type="http://schemas.openxmlformats.org/officeDocument/2006/relationships/image" Target="../media/image85.png"/><Relationship Id="rId61" Type="http://schemas.openxmlformats.org/officeDocument/2006/relationships/image" Target="../media/image86.png"/><Relationship Id="rId62" Type="http://schemas.openxmlformats.org/officeDocument/2006/relationships/image" Target="../media/image87.png"/><Relationship Id="rId63" Type="http://schemas.openxmlformats.org/officeDocument/2006/relationships/image" Target="../media/image88.png"/><Relationship Id="rId64" Type="http://schemas.openxmlformats.org/officeDocument/2006/relationships/image" Target="../media/image89.png"/><Relationship Id="rId65" Type="http://schemas.openxmlformats.org/officeDocument/2006/relationships/image" Target="../media/image90.png"/><Relationship Id="rId66" Type="http://schemas.openxmlformats.org/officeDocument/2006/relationships/image" Target="../media/image91.png"/><Relationship Id="rId67" Type="http://schemas.openxmlformats.org/officeDocument/2006/relationships/image" Target="../media/image92.png"/><Relationship Id="rId68" Type="http://schemas.openxmlformats.org/officeDocument/2006/relationships/image" Target="../media/image93.png"/><Relationship Id="rId69" Type="http://schemas.openxmlformats.org/officeDocument/2006/relationships/image" Target="../media/image94.png"/><Relationship Id="rId70" Type="http://schemas.openxmlformats.org/officeDocument/2006/relationships/image" Target="../media/image95.png"/><Relationship Id="rId71" Type="http://schemas.openxmlformats.org/officeDocument/2006/relationships/image" Target="../media/image96.png"/><Relationship Id="rId72" Type="http://schemas.openxmlformats.org/officeDocument/2006/relationships/image" Target="../media/image97.png"/><Relationship Id="rId73" Type="http://schemas.openxmlformats.org/officeDocument/2006/relationships/image" Target="../media/image98.png"/><Relationship Id="rId74" Type="http://schemas.openxmlformats.org/officeDocument/2006/relationships/image" Target="../media/image99.png"/><Relationship Id="rId75" Type="http://schemas.openxmlformats.org/officeDocument/2006/relationships/image" Target="../media/image100.png"/><Relationship Id="rId76" Type="http://schemas.openxmlformats.org/officeDocument/2006/relationships/image" Target="../media/image101.png"/><Relationship Id="rId77" Type="http://schemas.openxmlformats.org/officeDocument/2006/relationships/image" Target="../media/image102.png"/><Relationship Id="rId78" Type="http://schemas.openxmlformats.org/officeDocument/2006/relationships/image" Target="../media/image103.png"/><Relationship Id="rId79" Type="http://schemas.openxmlformats.org/officeDocument/2006/relationships/image" Target="../media/image104.png"/><Relationship Id="rId80" Type="http://schemas.openxmlformats.org/officeDocument/2006/relationships/image" Target="../media/image105.png"/><Relationship Id="rId81" Type="http://schemas.openxmlformats.org/officeDocument/2006/relationships/image" Target="../media/image106.png"/><Relationship Id="rId82" Type="http://schemas.openxmlformats.org/officeDocument/2006/relationships/image" Target="../media/image107.png"/><Relationship Id="rId83" Type="http://schemas.openxmlformats.org/officeDocument/2006/relationships/image" Target="../media/image108.png"/><Relationship Id="rId84" Type="http://schemas.openxmlformats.org/officeDocument/2006/relationships/image" Target="../media/image109.png"/><Relationship Id="rId85" Type="http://schemas.openxmlformats.org/officeDocument/2006/relationships/image" Target="../media/image110.png"/><Relationship Id="rId86" Type="http://schemas.openxmlformats.org/officeDocument/2006/relationships/image" Target="../media/image111.png"/><Relationship Id="rId87" Type="http://schemas.openxmlformats.org/officeDocument/2006/relationships/image" Target="../media/image112.png"/><Relationship Id="rId88" Type="http://schemas.openxmlformats.org/officeDocument/2006/relationships/image" Target="../media/image113.png"/><Relationship Id="rId89" Type="http://schemas.openxmlformats.org/officeDocument/2006/relationships/image" Target="../media/image114.png"/><Relationship Id="rId90" Type="http://schemas.openxmlformats.org/officeDocument/2006/relationships/image" Target="../media/image115.png"/><Relationship Id="rId91" Type="http://schemas.openxmlformats.org/officeDocument/2006/relationships/image" Target="../media/image116.png"/><Relationship Id="rId92" Type="http://schemas.openxmlformats.org/officeDocument/2006/relationships/image" Target="../media/image117.png"/><Relationship Id="rId93" Type="http://schemas.openxmlformats.org/officeDocument/2006/relationships/image" Target="../media/image118.png"/><Relationship Id="rId94" Type="http://schemas.openxmlformats.org/officeDocument/2006/relationships/image" Target="../media/image119.png"/><Relationship Id="rId95" Type="http://schemas.openxmlformats.org/officeDocument/2006/relationships/image" Target="../media/image120.png"/><Relationship Id="rId96" Type="http://schemas.openxmlformats.org/officeDocument/2006/relationships/image" Target="../media/image121.png"/><Relationship Id="rId97" Type="http://schemas.openxmlformats.org/officeDocument/2006/relationships/image" Target="../media/image122.png"/><Relationship Id="rId98" Type="http://schemas.openxmlformats.org/officeDocument/2006/relationships/image" Target="../media/image123.png"/><Relationship Id="rId99" Type="http://schemas.openxmlformats.org/officeDocument/2006/relationships/image" Target="../media/image124.png"/><Relationship Id="rId100" Type="http://schemas.openxmlformats.org/officeDocument/2006/relationships/image" Target="../media/image125.png"/><Relationship Id="rId101" Type="http://schemas.openxmlformats.org/officeDocument/2006/relationships/image" Target="../media/image126.png"/><Relationship Id="rId102" Type="http://schemas.openxmlformats.org/officeDocument/2006/relationships/image" Target="../media/image127.png"/><Relationship Id="rId103" Type="http://schemas.openxmlformats.org/officeDocument/2006/relationships/image" Target="../media/image128.png"/><Relationship Id="rId104" Type="http://schemas.openxmlformats.org/officeDocument/2006/relationships/image" Target="../media/image129.png"/><Relationship Id="rId105" Type="http://schemas.openxmlformats.org/officeDocument/2006/relationships/image" Target="../media/image130.png"/><Relationship Id="rId106" Type="http://schemas.openxmlformats.org/officeDocument/2006/relationships/image" Target="../media/image131.png"/><Relationship Id="rId107" Type="http://schemas.openxmlformats.org/officeDocument/2006/relationships/image" Target="../media/image132.png"/><Relationship Id="rId108" Type="http://schemas.openxmlformats.org/officeDocument/2006/relationships/image" Target="../media/image133.png"/><Relationship Id="rId109" Type="http://schemas.openxmlformats.org/officeDocument/2006/relationships/image" Target="../media/image134.png"/><Relationship Id="rId110" Type="http://schemas.openxmlformats.org/officeDocument/2006/relationships/image" Target="../media/image135.png"/><Relationship Id="rId111" Type="http://schemas.openxmlformats.org/officeDocument/2006/relationships/image" Target="../media/image136.png"/><Relationship Id="rId112" Type="http://schemas.openxmlformats.org/officeDocument/2006/relationships/image" Target="../media/image137.png"/><Relationship Id="rId113" Type="http://schemas.openxmlformats.org/officeDocument/2006/relationships/image" Target="../media/image138.png"/><Relationship Id="rId114" Type="http://schemas.openxmlformats.org/officeDocument/2006/relationships/image" Target="../media/image139.png"/><Relationship Id="rId115" Type="http://schemas.openxmlformats.org/officeDocument/2006/relationships/image" Target="../media/image140.png"/><Relationship Id="rId116" Type="http://schemas.openxmlformats.org/officeDocument/2006/relationships/image" Target="../media/image141.png"/><Relationship Id="rId117" Type="http://schemas.openxmlformats.org/officeDocument/2006/relationships/image" Target="../media/image142.png"/><Relationship Id="rId118" Type="http://schemas.openxmlformats.org/officeDocument/2006/relationships/image" Target="../media/image143.png"/><Relationship Id="rId119" Type="http://schemas.openxmlformats.org/officeDocument/2006/relationships/image" Target="../media/image144.png"/><Relationship Id="rId120" Type="http://schemas.openxmlformats.org/officeDocument/2006/relationships/image" Target="../media/image145.png"/><Relationship Id="rId121" Type="http://schemas.openxmlformats.org/officeDocument/2006/relationships/image" Target="../media/image146.png"/><Relationship Id="rId122" Type="http://schemas.openxmlformats.org/officeDocument/2006/relationships/image" Target="../media/image147.png"/><Relationship Id="rId123" Type="http://schemas.openxmlformats.org/officeDocument/2006/relationships/image" Target="../media/image148.png"/><Relationship Id="rId124" Type="http://schemas.openxmlformats.org/officeDocument/2006/relationships/image" Target="../media/image149.png"/><Relationship Id="rId125" Type="http://schemas.openxmlformats.org/officeDocument/2006/relationships/image" Target="../media/image150.png"/><Relationship Id="rId126" Type="http://schemas.openxmlformats.org/officeDocument/2006/relationships/image" Target="../media/image151.png"/><Relationship Id="rId127" Type="http://schemas.openxmlformats.org/officeDocument/2006/relationships/image" Target="../media/image152.png"/><Relationship Id="rId128" Type="http://schemas.openxmlformats.org/officeDocument/2006/relationships/image" Target="../media/image153.png"/><Relationship Id="rId129" Type="http://schemas.openxmlformats.org/officeDocument/2006/relationships/image" Target="../media/image154.png"/><Relationship Id="rId130" Type="http://schemas.openxmlformats.org/officeDocument/2006/relationships/image" Target="../media/image155.png"/><Relationship Id="rId131" Type="http://schemas.openxmlformats.org/officeDocument/2006/relationships/image" Target="../media/image156.png"/><Relationship Id="rId132" Type="http://schemas.openxmlformats.org/officeDocument/2006/relationships/image" Target="../media/image157.png"/><Relationship Id="rId133" Type="http://schemas.openxmlformats.org/officeDocument/2006/relationships/image" Target="../media/image158.png"/><Relationship Id="rId134" Type="http://schemas.openxmlformats.org/officeDocument/2006/relationships/image" Target="../media/image159.png"/><Relationship Id="rId135" Type="http://schemas.openxmlformats.org/officeDocument/2006/relationships/image" Target="../media/image160.png"/><Relationship Id="rId136" Type="http://schemas.openxmlformats.org/officeDocument/2006/relationships/image" Target="../media/image161.png"/><Relationship Id="rId137" Type="http://schemas.openxmlformats.org/officeDocument/2006/relationships/image" Target="../media/image162.png"/><Relationship Id="rId138" Type="http://schemas.openxmlformats.org/officeDocument/2006/relationships/image" Target="../media/image163.png"/><Relationship Id="rId139" Type="http://schemas.openxmlformats.org/officeDocument/2006/relationships/image" Target="../media/image164.png"/><Relationship Id="rId140" Type="http://schemas.openxmlformats.org/officeDocument/2006/relationships/image" Target="../media/image165.png"/><Relationship Id="rId141" Type="http://schemas.openxmlformats.org/officeDocument/2006/relationships/image" Target="../media/image166.png"/><Relationship Id="rId142" Type="http://schemas.openxmlformats.org/officeDocument/2006/relationships/image" Target="../media/image167.png"/><Relationship Id="rId143" Type="http://schemas.openxmlformats.org/officeDocument/2006/relationships/image" Target="../media/image168.png"/><Relationship Id="rId144" Type="http://schemas.openxmlformats.org/officeDocument/2006/relationships/image" Target="../media/image169.png"/><Relationship Id="rId145" Type="http://schemas.openxmlformats.org/officeDocument/2006/relationships/image" Target="../media/image170.png"/><Relationship Id="rId146" Type="http://schemas.openxmlformats.org/officeDocument/2006/relationships/image" Target="../media/image171.png"/><Relationship Id="rId147" Type="http://schemas.openxmlformats.org/officeDocument/2006/relationships/image" Target="../media/image172.png"/><Relationship Id="rId148" Type="http://schemas.openxmlformats.org/officeDocument/2006/relationships/image" Target="../media/image173.png"/><Relationship Id="rId149" Type="http://schemas.openxmlformats.org/officeDocument/2006/relationships/image" Target="../media/image174.png"/><Relationship Id="rId150" Type="http://schemas.openxmlformats.org/officeDocument/2006/relationships/image" Target="../media/image175.png"/><Relationship Id="rId151" Type="http://schemas.openxmlformats.org/officeDocument/2006/relationships/image" Target="../media/image176.png"/><Relationship Id="rId152" Type="http://schemas.openxmlformats.org/officeDocument/2006/relationships/image" Target="../media/image177.png"/><Relationship Id="rId153" Type="http://schemas.openxmlformats.org/officeDocument/2006/relationships/image" Target="../media/image178.png"/><Relationship Id="rId154" Type="http://schemas.openxmlformats.org/officeDocument/2006/relationships/image" Target="../media/image179.png"/><Relationship Id="rId155" Type="http://schemas.openxmlformats.org/officeDocument/2006/relationships/image" Target="../media/image180.png"/><Relationship Id="rId156" Type="http://schemas.openxmlformats.org/officeDocument/2006/relationships/image" Target="../media/image181.png"/><Relationship Id="rId157" Type="http://schemas.openxmlformats.org/officeDocument/2006/relationships/image" Target="../media/image182.png"/><Relationship Id="rId158" Type="http://schemas.openxmlformats.org/officeDocument/2006/relationships/image" Target="../media/image183.png"/><Relationship Id="rId159" Type="http://schemas.openxmlformats.org/officeDocument/2006/relationships/image" Target="../media/image184.png"/><Relationship Id="rId160" Type="http://schemas.openxmlformats.org/officeDocument/2006/relationships/image" Target="../media/image185.png"/><Relationship Id="rId161" Type="http://schemas.openxmlformats.org/officeDocument/2006/relationships/image" Target="../media/image186.png"/><Relationship Id="rId162" Type="http://schemas.openxmlformats.org/officeDocument/2006/relationships/image" Target="../media/image187.png"/><Relationship Id="rId163" Type="http://schemas.openxmlformats.org/officeDocument/2006/relationships/image" Target="../media/image188.png"/><Relationship Id="rId164" Type="http://schemas.openxmlformats.org/officeDocument/2006/relationships/image" Target="../media/image189.png"/><Relationship Id="rId165" Type="http://schemas.openxmlformats.org/officeDocument/2006/relationships/image" Target="../media/image190.png"/><Relationship Id="rId166" Type="http://schemas.openxmlformats.org/officeDocument/2006/relationships/image" Target="../media/image191.png"/><Relationship Id="rId167" Type="http://schemas.openxmlformats.org/officeDocument/2006/relationships/image" Target="../media/image192.png"/><Relationship Id="rId168" Type="http://schemas.openxmlformats.org/officeDocument/2006/relationships/image" Target="../media/image193.png"/><Relationship Id="rId169" Type="http://schemas.openxmlformats.org/officeDocument/2006/relationships/image" Target="../media/image194.png"/><Relationship Id="rId170" Type="http://schemas.openxmlformats.org/officeDocument/2006/relationships/image" Target="../media/image195.png"/><Relationship Id="rId171" Type="http://schemas.openxmlformats.org/officeDocument/2006/relationships/image" Target="../media/image196.png"/><Relationship Id="rId172" Type="http://schemas.openxmlformats.org/officeDocument/2006/relationships/image" Target="../media/image197.png"/><Relationship Id="rId173" Type="http://schemas.openxmlformats.org/officeDocument/2006/relationships/image" Target="../media/image198.png"/><Relationship Id="rId174" Type="http://schemas.openxmlformats.org/officeDocument/2006/relationships/image" Target="../media/image199.png"/><Relationship Id="rId175" Type="http://schemas.openxmlformats.org/officeDocument/2006/relationships/image" Target="../media/image200.png"/><Relationship Id="rId176" Type="http://schemas.openxmlformats.org/officeDocument/2006/relationships/image" Target="../media/image201.png"/><Relationship Id="rId177" Type="http://schemas.openxmlformats.org/officeDocument/2006/relationships/image" Target="../media/image202.png"/><Relationship Id="rId178" Type="http://schemas.openxmlformats.org/officeDocument/2006/relationships/image" Target="../media/image203.png"/><Relationship Id="rId179" Type="http://schemas.openxmlformats.org/officeDocument/2006/relationships/image" Target="../media/image204.png"/><Relationship Id="rId180" Type="http://schemas.openxmlformats.org/officeDocument/2006/relationships/image" Target="../media/image205.png"/><Relationship Id="rId181" Type="http://schemas.openxmlformats.org/officeDocument/2006/relationships/image" Target="../media/image206.png"/><Relationship Id="rId182" Type="http://schemas.openxmlformats.org/officeDocument/2006/relationships/image" Target="../media/image207.png"/><Relationship Id="rId183" Type="http://schemas.openxmlformats.org/officeDocument/2006/relationships/image" Target="../media/image208.png"/><Relationship Id="rId184" Type="http://schemas.openxmlformats.org/officeDocument/2006/relationships/image" Target="../media/image209.png"/><Relationship Id="rId185" Type="http://schemas.openxmlformats.org/officeDocument/2006/relationships/image" Target="../media/image210.png"/><Relationship Id="rId186" Type="http://schemas.openxmlformats.org/officeDocument/2006/relationships/image" Target="../media/image211.png"/><Relationship Id="rId187" Type="http://schemas.openxmlformats.org/officeDocument/2006/relationships/image" Target="../media/image212.png"/><Relationship Id="rId188" Type="http://schemas.openxmlformats.org/officeDocument/2006/relationships/image" Target="../media/image213.png"/><Relationship Id="rId189" Type="http://schemas.openxmlformats.org/officeDocument/2006/relationships/image" Target="../media/image214.png"/><Relationship Id="rId190" Type="http://schemas.openxmlformats.org/officeDocument/2006/relationships/image" Target="../media/image215.png"/><Relationship Id="rId191" Type="http://schemas.openxmlformats.org/officeDocument/2006/relationships/image" Target="../media/image216.png"/><Relationship Id="rId192" Type="http://schemas.openxmlformats.org/officeDocument/2006/relationships/image" Target="../media/image217.png"/><Relationship Id="rId193" Type="http://schemas.openxmlformats.org/officeDocument/2006/relationships/image" Target="../media/image218.png"/><Relationship Id="rId194" Type="http://schemas.openxmlformats.org/officeDocument/2006/relationships/image" Target="../media/image219.png"/><Relationship Id="rId195" Type="http://schemas.openxmlformats.org/officeDocument/2006/relationships/image" Target="../media/image220.png"/><Relationship Id="rId196" Type="http://schemas.openxmlformats.org/officeDocument/2006/relationships/image" Target="../media/image221.png"/><Relationship Id="rId197" Type="http://schemas.openxmlformats.org/officeDocument/2006/relationships/image" Target="../media/image222.png"/><Relationship Id="rId198" Type="http://schemas.openxmlformats.org/officeDocument/2006/relationships/image" Target="../media/image223.png"/><Relationship Id="rId199" Type="http://schemas.openxmlformats.org/officeDocument/2006/relationships/image" Target="../media/image224.png"/><Relationship Id="rId200" Type="http://schemas.openxmlformats.org/officeDocument/2006/relationships/image" Target="../media/image225.png"/><Relationship Id="rId201" Type="http://schemas.openxmlformats.org/officeDocument/2006/relationships/image" Target="../media/image226.png"/><Relationship Id="rId202" Type="http://schemas.openxmlformats.org/officeDocument/2006/relationships/image" Target="../media/image227.png"/><Relationship Id="rId203" Type="http://schemas.openxmlformats.org/officeDocument/2006/relationships/image" Target="../media/image228.png"/><Relationship Id="rId204" Type="http://schemas.openxmlformats.org/officeDocument/2006/relationships/image" Target="../media/image229.png"/><Relationship Id="rId205" Type="http://schemas.openxmlformats.org/officeDocument/2006/relationships/image" Target="../media/image230.png"/><Relationship Id="rId206" Type="http://schemas.openxmlformats.org/officeDocument/2006/relationships/image" Target="../media/image231.png"/><Relationship Id="rId207" Type="http://schemas.openxmlformats.org/officeDocument/2006/relationships/image" Target="../media/image232.png"/><Relationship Id="rId208" Type="http://schemas.openxmlformats.org/officeDocument/2006/relationships/image" Target="../media/image233.png"/><Relationship Id="rId209" Type="http://schemas.openxmlformats.org/officeDocument/2006/relationships/image" Target="../media/image234.png"/><Relationship Id="rId210" Type="http://schemas.openxmlformats.org/officeDocument/2006/relationships/image" Target="../media/image235.png"/><Relationship Id="rId211" Type="http://schemas.openxmlformats.org/officeDocument/2006/relationships/image" Target="../media/image236.png"/><Relationship Id="rId212" Type="http://schemas.openxmlformats.org/officeDocument/2006/relationships/image" Target="../media/image237.png"/><Relationship Id="rId213" Type="http://schemas.openxmlformats.org/officeDocument/2006/relationships/image" Target="../media/image238.png"/><Relationship Id="rId214" Type="http://schemas.openxmlformats.org/officeDocument/2006/relationships/image" Target="../media/image239.png"/><Relationship Id="rId215" Type="http://schemas.openxmlformats.org/officeDocument/2006/relationships/image" Target="../media/image240.png"/><Relationship Id="rId216" Type="http://schemas.openxmlformats.org/officeDocument/2006/relationships/image" Target="../media/image241.png"/><Relationship Id="rId217" Type="http://schemas.openxmlformats.org/officeDocument/2006/relationships/image" Target="../media/image242.png"/><Relationship Id="rId218" Type="http://schemas.openxmlformats.org/officeDocument/2006/relationships/image" Target="../media/image243.png"/><Relationship Id="rId219" Type="http://schemas.openxmlformats.org/officeDocument/2006/relationships/image" Target="../media/image244.png"/><Relationship Id="rId220" Type="http://schemas.openxmlformats.org/officeDocument/2006/relationships/image" Target="../media/image245.png"/><Relationship Id="rId221" Type="http://schemas.openxmlformats.org/officeDocument/2006/relationships/image" Target="../media/image246.png"/><Relationship Id="rId222" Type="http://schemas.openxmlformats.org/officeDocument/2006/relationships/image" Target="../media/image247.png"/><Relationship Id="rId223" Type="http://schemas.openxmlformats.org/officeDocument/2006/relationships/image" Target="../media/image248.png"/><Relationship Id="rId224" Type="http://schemas.openxmlformats.org/officeDocument/2006/relationships/image" Target="../media/image249.png"/><Relationship Id="rId225" Type="http://schemas.openxmlformats.org/officeDocument/2006/relationships/image" Target="../media/image250.png"/><Relationship Id="rId226" Type="http://schemas.openxmlformats.org/officeDocument/2006/relationships/image" Target="../media/image251.png"/><Relationship Id="rId227" Type="http://schemas.openxmlformats.org/officeDocument/2006/relationships/image" Target="../media/image252.png"/><Relationship Id="rId228" Type="http://schemas.openxmlformats.org/officeDocument/2006/relationships/image" Target="../media/image253.png"/><Relationship Id="rId229" Type="http://schemas.openxmlformats.org/officeDocument/2006/relationships/image" Target="../media/image254.png"/><Relationship Id="rId230" Type="http://schemas.openxmlformats.org/officeDocument/2006/relationships/image" Target="../media/image255.png"/><Relationship Id="rId231" Type="http://schemas.openxmlformats.org/officeDocument/2006/relationships/image" Target="../media/image256.png"/><Relationship Id="rId232" Type="http://schemas.openxmlformats.org/officeDocument/2006/relationships/image" Target="../media/image257.png"/><Relationship Id="rId233" Type="http://schemas.openxmlformats.org/officeDocument/2006/relationships/image" Target="../media/image258.png"/><Relationship Id="rId234" Type="http://schemas.openxmlformats.org/officeDocument/2006/relationships/image" Target="../media/image259.png"/><Relationship Id="rId235" Type="http://schemas.openxmlformats.org/officeDocument/2006/relationships/image" Target="../media/image260.png"/><Relationship Id="rId236" Type="http://schemas.openxmlformats.org/officeDocument/2006/relationships/image" Target="../media/image261.png"/><Relationship Id="rId237" Type="http://schemas.openxmlformats.org/officeDocument/2006/relationships/image" Target="../media/image262.png"/><Relationship Id="rId238" Type="http://schemas.openxmlformats.org/officeDocument/2006/relationships/image" Target="../media/image263.png"/><Relationship Id="rId239" Type="http://schemas.openxmlformats.org/officeDocument/2006/relationships/image" Target="../media/image264.png"/><Relationship Id="rId240" Type="http://schemas.openxmlformats.org/officeDocument/2006/relationships/image" Target="../media/image265.png"/><Relationship Id="rId241" Type="http://schemas.openxmlformats.org/officeDocument/2006/relationships/image" Target="../media/image266.png"/><Relationship Id="rId242" Type="http://schemas.openxmlformats.org/officeDocument/2006/relationships/image" Target="../media/image267.png"/><Relationship Id="rId243" Type="http://schemas.openxmlformats.org/officeDocument/2006/relationships/image" Target="../media/image268.png"/><Relationship Id="rId244" Type="http://schemas.openxmlformats.org/officeDocument/2006/relationships/image" Target="../media/image269.png"/><Relationship Id="rId245" Type="http://schemas.openxmlformats.org/officeDocument/2006/relationships/image" Target="../media/image270.png"/><Relationship Id="rId246" Type="http://schemas.openxmlformats.org/officeDocument/2006/relationships/image" Target="../media/image271.png"/><Relationship Id="rId247" Type="http://schemas.openxmlformats.org/officeDocument/2006/relationships/image" Target="../media/image272.png"/><Relationship Id="rId248" Type="http://schemas.openxmlformats.org/officeDocument/2006/relationships/image" Target="../media/image273.png"/><Relationship Id="rId249" Type="http://schemas.openxmlformats.org/officeDocument/2006/relationships/image" Target="../media/image274.png"/><Relationship Id="rId250" Type="http://schemas.openxmlformats.org/officeDocument/2006/relationships/image" Target="../media/image275.png"/><Relationship Id="rId251" Type="http://schemas.openxmlformats.org/officeDocument/2006/relationships/image" Target="../media/image276.png"/><Relationship Id="rId252" Type="http://schemas.openxmlformats.org/officeDocument/2006/relationships/image" Target="../media/image277.png"/><Relationship Id="rId253" Type="http://schemas.openxmlformats.org/officeDocument/2006/relationships/image" Target="../media/image278.png"/><Relationship Id="rId254" Type="http://schemas.openxmlformats.org/officeDocument/2006/relationships/image" Target="../media/image279.png"/><Relationship Id="rId255" Type="http://schemas.openxmlformats.org/officeDocument/2006/relationships/image" Target="../media/image280.png"/><Relationship Id="rId256" Type="http://schemas.openxmlformats.org/officeDocument/2006/relationships/image" Target="../media/image281.png"/><Relationship Id="rId257" Type="http://schemas.openxmlformats.org/officeDocument/2006/relationships/image" Target="../media/image282.png"/><Relationship Id="rId258" Type="http://schemas.openxmlformats.org/officeDocument/2006/relationships/image" Target="../media/image283.png"/><Relationship Id="rId259" Type="http://schemas.openxmlformats.org/officeDocument/2006/relationships/image" Target="../media/image284.png"/><Relationship Id="rId260" Type="http://schemas.openxmlformats.org/officeDocument/2006/relationships/image" Target="../media/image285.png"/><Relationship Id="rId261" Type="http://schemas.openxmlformats.org/officeDocument/2006/relationships/image" Target="../media/image286.png"/><Relationship Id="rId262" Type="http://schemas.openxmlformats.org/officeDocument/2006/relationships/image" Target="../media/image287.png"/><Relationship Id="rId263" Type="http://schemas.openxmlformats.org/officeDocument/2006/relationships/image" Target="../media/image288.png"/><Relationship Id="rId264" Type="http://schemas.openxmlformats.org/officeDocument/2006/relationships/image" Target="../media/image289.png"/><Relationship Id="rId265" Type="http://schemas.openxmlformats.org/officeDocument/2006/relationships/image" Target="../media/image290.png"/><Relationship Id="rId266" Type="http://schemas.openxmlformats.org/officeDocument/2006/relationships/image" Target="../media/image291.png"/><Relationship Id="rId267" Type="http://schemas.openxmlformats.org/officeDocument/2006/relationships/image" Target="../media/image292.png"/><Relationship Id="rId268" Type="http://schemas.openxmlformats.org/officeDocument/2006/relationships/image" Target="../media/image293.png"/><Relationship Id="rId269" Type="http://schemas.openxmlformats.org/officeDocument/2006/relationships/image" Target="../media/image294.png"/><Relationship Id="rId270" Type="http://schemas.openxmlformats.org/officeDocument/2006/relationships/image" Target="../media/image295.png"/><Relationship Id="rId271" Type="http://schemas.openxmlformats.org/officeDocument/2006/relationships/image" Target="../media/image296.png"/><Relationship Id="rId272" Type="http://schemas.openxmlformats.org/officeDocument/2006/relationships/image" Target="../media/image297.png"/><Relationship Id="rId273" Type="http://schemas.openxmlformats.org/officeDocument/2006/relationships/image" Target="../media/image298.png"/><Relationship Id="rId274" Type="http://schemas.openxmlformats.org/officeDocument/2006/relationships/image" Target="../media/image299.png"/><Relationship Id="rId275" Type="http://schemas.openxmlformats.org/officeDocument/2006/relationships/image" Target="../media/image300.png"/><Relationship Id="rId276" Type="http://schemas.openxmlformats.org/officeDocument/2006/relationships/image" Target="../media/image301.png"/><Relationship Id="rId277" Type="http://schemas.openxmlformats.org/officeDocument/2006/relationships/image" Target="../media/image302.png"/><Relationship Id="rId278" Type="http://schemas.openxmlformats.org/officeDocument/2006/relationships/image" Target="../media/image303.png"/><Relationship Id="rId279" Type="http://schemas.openxmlformats.org/officeDocument/2006/relationships/image" Target="../media/image304.png"/><Relationship Id="rId280" Type="http://schemas.openxmlformats.org/officeDocument/2006/relationships/image" Target="../media/image305.png"/><Relationship Id="rId281" Type="http://schemas.openxmlformats.org/officeDocument/2006/relationships/image" Target="../media/image306.png"/><Relationship Id="rId282" Type="http://schemas.openxmlformats.org/officeDocument/2006/relationships/image" Target="../media/image307.png"/><Relationship Id="rId283" Type="http://schemas.openxmlformats.org/officeDocument/2006/relationships/image" Target="../media/image308.png"/><Relationship Id="rId284" Type="http://schemas.openxmlformats.org/officeDocument/2006/relationships/image" Target="../media/image309.png"/><Relationship Id="rId285" Type="http://schemas.openxmlformats.org/officeDocument/2006/relationships/image" Target="../media/image310.png"/><Relationship Id="rId286" Type="http://schemas.openxmlformats.org/officeDocument/2006/relationships/image" Target="../media/image311.png"/><Relationship Id="rId287" Type="http://schemas.openxmlformats.org/officeDocument/2006/relationships/image" Target="../media/image312.png"/><Relationship Id="rId288" Type="http://schemas.openxmlformats.org/officeDocument/2006/relationships/image" Target="../media/image313.png"/><Relationship Id="rId289" Type="http://schemas.openxmlformats.org/officeDocument/2006/relationships/image" Target="../media/image314.png"/><Relationship Id="rId290" Type="http://schemas.openxmlformats.org/officeDocument/2006/relationships/image" Target="../media/image315.png"/><Relationship Id="rId291" Type="http://schemas.openxmlformats.org/officeDocument/2006/relationships/image" Target="../media/image316.png"/><Relationship Id="rId292" Type="http://schemas.openxmlformats.org/officeDocument/2006/relationships/image" Target="../media/image317.png"/><Relationship Id="rId293" Type="http://schemas.openxmlformats.org/officeDocument/2006/relationships/image" Target="../media/image318.png"/><Relationship Id="rId294" Type="http://schemas.openxmlformats.org/officeDocument/2006/relationships/image" Target="../media/image319.png"/><Relationship Id="rId295" Type="http://schemas.openxmlformats.org/officeDocument/2006/relationships/image" Target="../media/image320.png"/><Relationship Id="rId296" Type="http://schemas.openxmlformats.org/officeDocument/2006/relationships/image" Target="../media/image321.png"/><Relationship Id="rId297" Type="http://schemas.openxmlformats.org/officeDocument/2006/relationships/image" Target="../media/image322.png"/><Relationship Id="rId298" Type="http://schemas.openxmlformats.org/officeDocument/2006/relationships/image" Target="../media/image323.png"/><Relationship Id="rId299" Type="http://schemas.openxmlformats.org/officeDocument/2006/relationships/image" Target="../media/image324.png"/><Relationship Id="rId300" Type="http://schemas.openxmlformats.org/officeDocument/2006/relationships/image" Target="../media/image325.png"/><Relationship Id="rId301" Type="http://schemas.openxmlformats.org/officeDocument/2006/relationships/image" Target="../media/image326.png"/><Relationship Id="rId302" Type="http://schemas.openxmlformats.org/officeDocument/2006/relationships/image" Target="../media/image327.png"/><Relationship Id="rId303" Type="http://schemas.openxmlformats.org/officeDocument/2006/relationships/image" Target="../media/image328.png"/><Relationship Id="rId304" Type="http://schemas.openxmlformats.org/officeDocument/2006/relationships/image" Target="../media/image329.png"/><Relationship Id="rId305" Type="http://schemas.openxmlformats.org/officeDocument/2006/relationships/image" Target="../media/image330.png"/><Relationship Id="rId306" Type="http://schemas.openxmlformats.org/officeDocument/2006/relationships/image" Target="../media/image331.png"/><Relationship Id="rId307" Type="http://schemas.openxmlformats.org/officeDocument/2006/relationships/image" Target="../media/image332.png"/><Relationship Id="rId308" Type="http://schemas.openxmlformats.org/officeDocument/2006/relationships/image" Target="../media/image333.png"/><Relationship Id="rId309" Type="http://schemas.openxmlformats.org/officeDocument/2006/relationships/image" Target="../media/image334.png"/><Relationship Id="rId310" Type="http://schemas.openxmlformats.org/officeDocument/2006/relationships/image" Target="../media/image335.png"/><Relationship Id="rId311" Type="http://schemas.openxmlformats.org/officeDocument/2006/relationships/image" Target="../media/image336.png"/><Relationship Id="rId312" Type="http://schemas.openxmlformats.org/officeDocument/2006/relationships/image" Target="../media/image337.png"/><Relationship Id="rId313" Type="http://schemas.openxmlformats.org/officeDocument/2006/relationships/image" Target="../media/image338.png"/><Relationship Id="rId314" Type="http://schemas.openxmlformats.org/officeDocument/2006/relationships/image" Target="../media/image339.png"/><Relationship Id="rId315" Type="http://schemas.openxmlformats.org/officeDocument/2006/relationships/image" Target="../media/image340.png"/><Relationship Id="rId316" Type="http://schemas.openxmlformats.org/officeDocument/2006/relationships/image" Target="../media/image341.png"/><Relationship Id="rId317" Type="http://schemas.openxmlformats.org/officeDocument/2006/relationships/image" Target="../media/image342.png"/><Relationship Id="rId318" Type="http://schemas.openxmlformats.org/officeDocument/2006/relationships/image" Target="../media/image343.png"/><Relationship Id="rId319" Type="http://schemas.openxmlformats.org/officeDocument/2006/relationships/image" Target="../media/image344.png"/><Relationship Id="rId320" Type="http://schemas.openxmlformats.org/officeDocument/2006/relationships/image" Target="../media/image345.png"/><Relationship Id="rId321" Type="http://schemas.openxmlformats.org/officeDocument/2006/relationships/image" Target="../media/image346.png"/><Relationship Id="rId322" Type="http://schemas.openxmlformats.org/officeDocument/2006/relationships/image" Target="../media/image347.png"/><Relationship Id="rId323" Type="http://schemas.openxmlformats.org/officeDocument/2006/relationships/image" Target="../media/image348.png"/><Relationship Id="rId324" Type="http://schemas.openxmlformats.org/officeDocument/2006/relationships/image" Target="../media/image349.png"/><Relationship Id="rId325" Type="http://schemas.openxmlformats.org/officeDocument/2006/relationships/image" Target="../media/image350.png"/><Relationship Id="rId326" Type="http://schemas.openxmlformats.org/officeDocument/2006/relationships/image" Target="../media/image351.png"/><Relationship Id="rId327" Type="http://schemas.openxmlformats.org/officeDocument/2006/relationships/image" Target="../media/image352.png"/><Relationship Id="rId328" Type="http://schemas.openxmlformats.org/officeDocument/2006/relationships/image" Target="../media/image353.png"/><Relationship Id="rId329" Type="http://schemas.openxmlformats.org/officeDocument/2006/relationships/image" Target="../media/image354.png"/><Relationship Id="rId330" Type="http://schemas.openxmlformats.org/officeDocument/2006/relationships/image" Target="../media/image355.png"/><Relationship Id="rId331" Type="http://schemas.openxmlformats.org/officeDocument/2006/relationships/image" Target="../media/image356.png"/><Relationship Id="rId332" Type="http://schemas.openxmlformats.org/officeDocument/2006/relationships/image" Target="../media/image357.png"/><Relationship Id="rId333" Type="http://schemas.openxmlformats.org/officeDocument/2006/relationships/image" Target="../media/image358.png"/><Relationship Id="rId334" Type="http://schemas.openxmlformats.org/officeDocument/2006/relationships/image" Target="../media/image359.png"/><Relationship Id="rId335" Type="http://schemas.openxmlformats.org/officeDocument/2006/relationships/image" Target="../media/image360.png"/><Relationship Id="rId336" Type="http://schemas.openxmlformats.org/officeDocument/2006/relationships/image" Target="../media/image361.png"/><Relationship Id="rId337" Type="http://schemas.openxmlformats.org/officeDocument/2006/relationships/image" Target="../media/image362.png"/><Relationship Id="rId338" Type="http://schemas.openxmlformats.org/officeDocument/2006/relationships/image" Target="../media/image363.png"/><Relationship Id="rId339" Type="http://schemas.openxmlformats.org/officeDocument/2006/relationships/image" Target="../media/image364.png"/><Relationship Id="rId340" Type="http://schemas.openxmlformats.org/officeDocument/2006/relationships/image" Target="../media/image365.png"/><Relationship Id="rId341" Type="http://schemas.openxmlformats.org/officeDocument/2006/relationships/image" Target="../media/image366.png"/><Relationship Id="rId342" Type="http://schemas.openxmlformats.org/officeDocument/2006/relationships/image" Target="../media/image367.png"/><Relationship Id="rId343" Type="http://schemas.openxmlformats.org/officeDocument/2006/relationships/image" Target="../media/image368.png"/><Relationship Id="rId344" Type="http://schemas.openxmlformats.org/officeDocument/2006/relationships/image" Target="../media/image369.png"/><Relationship Id="rId345" Type="http://schemas.openxmlformats.org/officeDocument/2006/relationships/image" Target="../media/image370.png"/><Relationship Id="rId346" Type="http://schemas.openxmlformats.org/officeDocument/2006/relationships/image" Target="../media/image371.png"/><Relationship Id="rId347" Type="http://schemas.openxmlformats.org/officeDocument/2006/relationships/image" Target="../media/image372.png"/><Relationship Id="rId348" Type="http://schemas.openxmlformats.org/officeDocument/2006/relationships/image" Target="../media/image373.png"/><Relationship Id="rId349" Type="http://schemas.openxmlformats.org/officeDocument/2006/relationships/image" Target="../media/image374.png"/><Relationship Id="rId350" Type="http://schemas.openxmlformats.org/officeDocument/2006/relationships/image" Target="../media/image375.png"/><Relationship Id="rId351" Type="http://schemas.openxmlformats.org/officeDocument/2006/relationships/image" Target="../media/image376.png"/><Relationship Id="rId352" Type="http://schemas.openxmlformats.org/officeDocument/2006/relationships/image" Target="../media/image377.png"/><Relationship Id="rId353" Type="http://schemas.openxmlformats.org/officeDocument/2006/relationships/image" Target="../media/image378.png"/><Relationship Id="rId354" Type="http://schemas.openxmlformats.org/officeDocument/2006/relationships/image" Target="../media/image379.png"/><Relationship Id="rId355" Type="http://schemas.openxmlformats.org/officeDocument/2006/relationships/image" Target="../media/image380.png"/><Relationship Id="rId356" Type="http://schemas.openxmlformats.org/officeDocument/2006/relationships/image" Target="../media/image381.png"/><Relationship Id="rId357" Type="http://schemas.openxmlformats.org/officeDocument/2006/relationships/image" Target="../media/image382.png"/><Relationship Id="rId358" Type="http://schemas.openxmlformats.org/officeDocument/2006/relationships/image" Target="../media/image383.png"/><Relationship Id="rId359" Type="http://schemas.openxmlformats.org/officeDocument/2006/relationships/image" Target="../media/image384.png"/><Relationship Id="rId360" Type="http://schemas.openxmlformats.org/officeDocument/2006/relationships/image" Target="../media/image385.png"/><Relationship Id="rId361" Type="http://schemas.openxmlformats.org/officeDocument/2006/relationships/image" Target="../media/image386.png"/><Relationship Id="rId362" Type="http://schemas.openxmlformats.org/officeDocument/2006/relationships/image" Target="../media/image387.png"/><Relationship Id="rId363" Type="http://schemas.openxmlformats.org/officeDocument/2006/relationships/image" Target="../media/image388.png"/><Relationship Id="rId364" Type="http://schemas.openxmlformats.org/officeDocument/2006/relationships/image" Target="../media/image389.png"/><Relationship Id="rId365" Type="http://schemas.openxmlformats.org/officeDocument/2006/relationships/image" Target="../media/image390.png"/><Relationship Id="rId366" Type="http://schemas.openxmlformats.org/officeDocument/2006/relationships/image" Target="../media/image391.png"/><Relationship Id="rId367" Type="http://schemas.openxmlformats.org/officeDocument/2006/relationships/image" Target="../media/image392.png"/><Relationship Id="rId368" Type="http://schemas.openxmlformats.org/officeDocument/2006/relationships/image" Target="../media/image393.png"/><Relationship Id="rId369" Type="http://schemas.openxmlformats.org/officeDocument/2006/relationships/image" Target="../media/image394.png"/><Relationship Id="rId370" Type="http://schemas.openxmlformats.org/officeDocument/2006/relationships/image" Target="../media/image395.png"/><Relationship Id="rId371" Type="http://schemas.openxmlformats.org/officeDocument/2006/relationships/image" Target="../media/image396.png"/><Relationship Id="rId372" Type="http://schemas.openxmlformats.org/officeDocument/2006/relationships/image" Target="../media/image397.png"/><Relationship Id="rId373" Type="http://schemas.openxmlformats.org/officeDocument/2006/relationships/image" Target="../media/image398.png"/><Relationship Id="rId374" Type="http://schemas.openxmlformats.org/officeDocument/2006/relationships/image" Target="../media/image399.png"/><Relationship Id="rId375" Type="http://schemas.openxmlformats.org/officeDocument/2006/relationships/image" Target="../media/image400.png"/><Relationship Id="rId376" Type="http://schemas.openxmlformats.org/officeDocument/2006/relationships/image" Target="../media/image401.png"/><Relationship Id="rId377" Type="http://schemas.openxmlformats.org/officeDocument/2006/relationships/image" Target="../media/image402.png"/><Relationship Id="rId378" Type="http://schemas.openxmlformats.org/officeDocument/2006/relationships/image" Target="../media/image403.png"/><Relationship Id="rId379" Type="http://schemas.openxmlformats.org/officeDocument/2006/relationships/image" Target="../media/image404.png"/><Relationship Id="rId380" Type="http://schemas.openxmlformats.org/officeDocument/2006/relationships/image" Target="../media/image405.png"/><Relationship Id="rId381" Type="http://schemas.openxmlformats.org/officeDocument/2006/relationships/image" Target="../media/image406.png"/><Relationship Id="rId382" Type="http://schemas.openxmlformats.org/officeDocument/2006/relationships/image" Target="../media/image407.png"/><Relationship Id="rId383" Type="http://schemas.openxmlformats.org/officeDocument/2006/relationships/image" Target="../media/image408.png"/><Relationship Id="rId384" Type="http://schemas.openxmlformats.org/officeDocument/2006/relationships/image" Target="../media/image409.png"/><Relationship Id="rId385" Type="http://schemas.openxmlformats.org/officeDocument/2006/relationships/image" Target="../media/image410.png"/><Relationship Id="rId386" Type="http://schemas.openxmlformats.org/officeDocument/2006/relationships/image" Target="../media/image411.png"/><Relationship Id="rId387" Type="http://schemas.openxmlformats.org/officeDocument/2006/relationships/image" Target="../media/image412.png"/><Relationship Id="rId388" Type="http://schemas.openxmlformats.org/officeDocument/2006/relationships/image" Target="../media/image413.png"/><Relationship Id="rId389" Type="http://schemas.openxmlformats.org/officeDocument/2006/relationships/image" Target="../media/image414.png"/><Relationship Id="rId390" Type="http://schemas.openxmlformats.org/officeDocument/2006/relationships/image" Target="../media/image415.png"/><Relationship Id="rId391" Type="http://schemas.openxmlformats.org/officeDocument/2006/relationships/image" Target="../media/image416.png"/><Relationship Id="rId392" Type="http://schemas.openxmlformats.org/officeDocument/2006/relationships/image" Target="../media/image417.png"/><Relationship Id="rId393" Type="http://schemas.openxmlformats.org/officeDocument/2006/relationships/image" Target="../media/image418.png"/><Relationship Id="rId394" Type="http://schemas.openxmlformats.org/officeDocument/2006/relationships/image" Target="../media/image419.png"/><Relationship Id="rId395" Type="http://schemas.openxmlformats.org/officeDocument/2006/relationships/image" Target="../media/image420.png"/><Relationship Id="rId396" Type="http://schemas.openxmlformats.org/officeDocument/2006/relationships/image" Target="../media/image421.png"/><Relationship Id="rId397" Type="http://schemas.openxmlformats.org/officeDocument/2006/relationships/image" Target="../media/image422.png"/><Relationship Id="rId398" Type="http://schemas.openxmlformats.org/officeDocument/2006/relationships/image" Target="../media/image423.png"/><Relationship Id="rId399" Type="http://schemas.openxmlformats.org/officeDocument/2006/relationships/image" Target="../media/image424.png"/><Relationship Id="rId400" Type="http://schemas.openxmlformats.org/officeDocument/2006/relationships/image" Target="../media/image425.png"/><Relationship Id="rId401" Type="http://schemas.openxmlformats.org/officeDocument/2006/relationships/image" Target="../media/image426.png"/><Relationship Id="rId402" Type="http://schemas.openxmlformats.org/officeDocument/2006/relationships/image" Target="../media/image427.png"/><Relationship Id="rId403" Type="http://schemas.openxmlformats.org/officeDocument/2006/relationships/image" Target="../media/image428.png"/><Relationship Id="rId404" Type="http://schemas.openxmlformats.org/officeDocument/2006/relationships/image" Target="../media/image429.png"/><Relationship Id="rId405" Type="http://schemas.openxmlformats.org/officeDocument/2006/relationships/image" Target="../media/image430.png"/><Relationship Id="rId406" Type="http://schemas.openxmlformats.org/officeDocument/2006/relationships/image" Target="../media/image431.png"/><Relationship Id="rId407" Type="http://schemas.openxmlformats.org/officeDocument/2006/relationships/image" Target="../media/image432.png"/><Relationship Id="rId408" Type="http://schemas.openxmlformats.org/officeDocument/2006/relationships/image" Target="../media/image433.png"/><Relationship Id="rId409" Type="http://schemas.openxmlformats.org/officeDocument/2006/relationships/image" Target="../media/image434.png"/><Relationship Id="rId410" Type="http://schemas.openxmlformats.org/officeDocument/2006/relationships/image" Target="../media/image435.png"/><Relationship Id="rId411" Type="http://schemas.openxmlformats.org/officeDocument/2006/relationships/image" Target="../media/image436.png"/><Relationship Id="rId412" Type="http://schemas.openxmlformats.org/officeDocument/2006/relationships/image" Target="../media/image437.png"/><Relationship Id="rId413" Type="http://schemas.openxmlformats.org/officeDocument/2006/relationships/image" Target="../media/image438.png"/><Relationship Id="rId414" Type="http://schemas.openxmlformats.org/officeDocument/2006/relationships/image" Target="../media/image439.png"/><Relationship Id="rId415" Type="http://schemas.openxmlformats.org/officeDocument/2006/relationships/image" Target="../media/image440.png"/><Relationship Id="rId416" Type="http://schemas.openxmlformats.org/officeDocument/2006/relationships/image" Target="../media/image441.png"/><Relationship Id="rId417" Type="http://schemas.openxmlformats.org/officeDocument/2006/relationships/image" Target="../media/image442.png"/><Relationship Id="rId418" Type="http://schemas.openxmlformats.org/officeDocument/2006/relationships/image" Target="../media/image443.png"/><Relationship Id="rId419" Type="http://schemas.openxmlformats.org/officeDocument/2006/relationships/image" Target="../media/image444.png"/><Relationship Id="rId420" Type="http://schemas.openxmlformats.org/officeDocument/2006/relationships/image" Target="../media/image445.png"/><Relationship Id="rId421" Type="http://schemas.openxmlformats.org/officeDocument/2006/relationships/image" Target="../media/image446.png"/><Relationship Id="rId422" Type="http://schemas.openxmlformats.org/officeDocument/2006/relationships/image" Target="../media/image447.png"/><Relationship Id="rId423" Type="http://schemas.openxmlformats.org/officeDocument/2006/relationships/image" Target="../media/image448.png"/><Relationship Id="rId424" Type="http://schemas.openxmlformats.org/officeDocument/2006/relationships/image" Target="../media/image449.png"/><Relationship Id="rId425" Type="http://schemas.openxmlformats.org/officeDocument/2006/relationships/image" Target="../media/image450.png"/><Relationship Id="rId426" Type="http://schemas.openxmlformats.org/officeDocument/2006/relationships/image" Target="../media/image451.png"/><Relationship Id="rId427" Type="http://schemas.openxmlformats.org/officeDocument/2006/relationships/image" Target="../media/image452.png"/><Relationship Id="rId428" Type="http://schemas.openxmlformats.org/officeDocument/2006/relationships/image" Target="../media/image453.png"/><Relationship Id="rId429" Type="http://schemas.openxmlformats.org/officeDocument/2006/relationships/image" Target="../media/image454.png"/><Relationship Id="rId430" Type="http://schemas.openxmlformats.org/officeDocument/2006/relationships/image" Target="../media/image455.png"/><Relationship Id="rId431" Type="http://schemas.openxmlformats.org/officeDocument/2006/relationships/image" Target="../media/image456.png"/><Relationship Id="rId432" Type="http://schemas.openxmlformats.org/officeDocument/2006/relationships/image" Target="../media/image457.png"/><Relationship Id="rId433" Type="http://schemas.openxmlformats.org/officeDocument/2006/relationships/image" Target="../media/image458.png"/><Relationship Id="rId434" Type="http://schemas.openxmlformats.org/officeDocument/2006/relationships/image" Target="../media/image459.png"/><Relationship Id="rId435" Type="http://schemas.openxmlformats.org/officeDocument/2006/relationships/image" Target="../media/image460.png"/><Relationship Id="rId436" Type="http://schemas.openxmlformats.org/officeDocument/2006/relationships/image" Target="../media/image461.png"/><Relationship Id="rId437" Type="http://schemas.openxmlformats.org/officeDocument/2006/relationships/image" Target="../media/image462.png"/><Relationship Id="rId438" Type="http://schemas.openxmlformats.org/officeDocument/2006/relationships/image" Target="../media/image463.png"/><Relationship Id="rId439" Type="http://schemas.openxmlformats.org/officeDocument/2006/relationships/image" Target="../media/image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480.png"/><Relationship Id="rId21" Type="http://schemas.openxmlformats.org/officeDocument/2006/relationships/image" Target="../media/image481.png"/><Relationship Id="rId22" Type="http://schemas.openxmlformats.org/officeDocument/2006/relationships/image" Target="../media/image482.png"/><Relationship Id="rId23" Type="http://schemas.openxmlformats.org/officeDocument/2006/relationships/image" Target="../media/image483.png"/><Relationship Id="rId24" Type="http://schemas.openxmlformats.org/officeDocument/2006/relationships/image" Target="../media/image484.png"/><Relationship Id="rId25" Type="http://schemas.openxmlformats.org/officeDocument/2006/relationships/image" Target="../media/image485.png"/><Relationship Id="rId26" Type="http://schemas.openxmlformats.org/officeDocument/2006/relationships/image" Target="../media/image486.png"/><Relationship Id="rId27" Type="http://schemas.openxmlformats.org/officeDocument/2006/relationships/image" Target="../media/image62.png"/><Relationship Id="rId28" Type="http://schemas.openxmlformats.org/officeDocument/2006/relationships/image" Target="../media/image487.png"/><Relationship Id="rId29" Type="http://schemas.openxmlformats.org/officeDocument/2006/relationships/image" Target="../media/image488.png"/><Relationship Id="rId30" Type="http://schemas.openxmlformats.org/officeDocument/2006/relationships/image" Target="../media/image489.png"/><Relationship Id="rId31" Type="http://schemas.openxmlformats.org/officeDocument/2006/relationships/image" Target="../media/image490.png"/><Relationship Id="rId32" Type="http://schemas.openxmlformats.org/officeDocument/2006/relationships/image" Target="../media/image408.png"/><Relationship Id="rId33" Type="http://schemas.openxmlformats.org/officeDocument/2006/relationships/image" Target="../media/image491.png"/><Relationship Id="rId34" Type="http://schemas.openxmlformats.org/officeDocument/2006/relationships/image" Target="../media/image492.png"/><Relationship Id="rId35" Type="http://schemas.openxmlformats.org/officeDocument/2006/relationships/image" Target="../media/image493.png"/><Relationship Id="rId36" Type="http://schemas.openxmlformats.org/officeDocument/2006/relationships/image" Target="../media/image494.png"/><Relationship Id="rId37" Type="http://schemas.openxmlformats.org/officeDocument/2006/relationships/image" Target="../media/image495.png"/><Relationship Id="rId38" Type="http://schemas.openxmlformats.org/officeDocument/2006/relationships/image" Target="../media/image496.png"/><Relationship Id="rId39" Type="http://schemas.openxmlformats.org/officeDocument/2006/relationships/image" Target="../media/image497.png"/><Relationship Id="rId40" Type="http://schemas.openxmlformats.org/officeDocument/2006/relationships/image" Target="../media/image498.png"/><Relationship Id="rId41" Type="http://schemas.openxmlformats.org/officeDocument/2006/relationships/image" Target="../media/image499.png"/><Relationship Id="rId42" Type="http://schemas.openxmlformats.org/officeDocument/2006/relationships/image" Target="../media/image500.png"/><Relationship Id="rId43" Type="http://schemas.openxmlformats.org/officeDocument/2006/relationships/image" Target="../media/image501.png"/><Relationship Id="rId44" Type="http://schemas.openxmlformats.org/officeDocument/2006/relationships/image" Target="../media/image502.png"/><Relationship Id="rId45" Type="http://schemas.openxmlformats.org/officeDocument/2006/relationships/image" Target="../media/image503.png"/><Relationship Id="rId46" Type="http://schemas.openxmlformats.org/officeDocument/2006/relationships/image" Target="../media/image504.png"/><Relationship Id="rId47" Type="http://schemas.openxmlformats.org/officeDocument/2006/relationships/image" Target="../media/image505.png"/><Relationship Id="rId48" Type="http://schemas.openxmlformats.org/officeDocument/2006/relationships/image" Target="../media/image506.png"/><Relationship Id="rId49" Type="http://schemas.openxmlformats.org/officeDocument/2006/relationships/image" Target="../media/image507.png"/><Relationship Id="rId50" Type="http://schemas.openxmlformats.org/officeDocument/2006/relationships/image" Target="../media/image508.png"/><Relationship Id="rId51" Type="http://schemas.openxmlformats.org/officeDocument/2006/relationships/image" Target="../media/image509.png"/><Relationship Id="rId52" Type="http://schemas.openxmlformats.org/officeDocument/2006/relationships/image" Target="../media/image510.png"/><Relationship Id="rId53" Type="http://schemas.openxmlformats.org/officeDocument/2006/relationships/image" Target="../media/image511.png"/><Relationship Id="rId54" Type="http://schemas.openxmlformats.org/officeDocument/2006/relationships/image" Target="../media/image512.png"/><Relationship Id="rId55" Type="http://schemas.openxmlformats.org/officeDocument/2006/relationships/image" Target="../media/image513.png"/><Relationship Id="rId56" Type="http://schemas.openxmlformats.org/officeDocument/2006/relationships/image" Target="../media/image514.png"/><Relationship Id="rId57" Type="http://schemas.openxmlformats.org/officeDocument/2006/relationships/image" Target="../media/image515.png"/><Relationship Id="rId58" Type="http://schemas.openxmlformats.org/officeDocument/2006/relationships/image" Target="../media/image516.png"/><Relationship Id="rId59" Type="http://schemas.openxmlformats.org/officeDocument/2006/relationships/image" Target="../media/image517.png"/><Relationship Id="rId60" Type="http://schemas.openxmlformats.org/officeDocument/2006/relationships/image" Target="../media/image105.png"/><Relationship Id="rId61" Type="http://schemas.openxmlformats.org/officeDocument/2006/relationships/image" Target="../media/image518.png"/><Relationship Id="rId62" Type="http://schemas.openxmlformats.org/officeDocument/2006/relationships/image" Target="../media/image519.png"/><Relationship Id="rId63" Type="http://schemas.openxmlformats.org/officeDocument/2006/relationships/image" Target="../media/image520.png"/><Relationship Id="rId64" Type="http://schemas.openxmlformats.org/officeDocument/2006/relationships/image" Target="../media/image521.png"/><Relationship Id="rId65" Type="http://schemas.openxmlformats.org/officeDocument/2006/relationships/image" Target="../media/image522.png"/><Relationship Id="rId66" Type="http://schemas.openxmlformats.org/officeDocument/2006/relationships/image" Target="../media/image52.png"/><Relationship Id="rId67" Type="http://schemas.openxmlformats.org/officeDocument/2006/relationships/image" Target="../media/image523.png"/><Relationship Id="rId68" Type="http://schemas.openxmlformats.org/officeDocument/2006/relationships/image" Target="../media/image107.png"/><Relationship Id="rId69" Type="http://schemas.openxmlformats.org/officeDocument/2006/relationships/image" Target="../media/image108.png"/><Relationship Id="rId70" Type="http://schemas.openxmlformats.org/officeDocument/2006/relationships/image" Target="../media/image524.png"/><Relationship Id="rId71" Type="http://schemas.openxmlformats.org/officeDocument/2006/relationships/image" Target="../media/image525.png"/><Relationship Id="rId72" Type="http://schemas.openxmlformats.org/officeDocument/2006/relationships/image" Target="../media/image526.png"/><Relationship Id="rId73" Type="http://schemas.openxmlformats.org/officeDocument/2006/relationships/image" Target="../media/image527.png"/><Relationship Id="rId74" Type="http://schemas.openxmlformats.org/officeDocument/2006/relationships/image" Target="../media/image528.png"/><Relationship Id="rId75" Type="http://schemas.openxmlformats.org/officeDocument/2006/relationships/image" Target="../media/image529.png"/><Relationship Id="rId76" Type="http://schemas.openxmlformats.org/officeDocument/2006/relationships/image" Target="../media/image126.png"/><Relationship Id="rId77" Type="http://schemas.openxmlformats.org/officeDocument/2006/relationships/image" Target="../media/image530.png"/><Relationship Id="rId78" Type="http://schemas.openxmlformats.org/officeDocument/2006/relationships/image" Target="../media/image531.png"/><Relationship Id="rId79" Type="http://schemas.openxmlformats.org/officeDocument/2006/relationships/image" Target="../media/image403.png"/><Relationship Id="rId80" Type="http://schemas.openxmlformats.org/officeDocument/2006/relationships/image" Target="../media/image532.png"/><Relationship Id="rId81" Type="http://schemas.openxmlformats.org/officeDocument/2006/relationships/image" Target="../media/image533.png"/><Relationship Id="rId82" Type="http://schemas.openxmlformats.org/officeDocument/2006/relationships/image" Target="../media/image534.png"/><Relationship Id="rId83" Type="http://schemas.openxmlformats.org/officeDocument/2006/relationships/image" Target="../media/image535.png"/><Relationship Id="rId84" Type="http://schemas.openxmlformats.org/officeDocument/2006/relationships/image" Target="../media/image536.png"/><Relationship Id="rId85" Type="http://schemas.openxmlformats.org/officeDocument/2006/relationships/image" Target="../media/image127.png"/><Relationship Id="rId86" Type="http://schemas.openxmlformats.org/officeDocument/2006/relationships/image" Target="../media/image537.png"/><Relationship Id="rId87" Type="http://schemas.openxmlformats.org/officeDocument/2006/relationships/image" Target="../media/image129.png"/><Relationship Id="rId88" Type="http://schemas.openxmlformats.org/officeDocument/2006/relationships/image" Target="../media/image538.png"/><Relationship Id="rId89" Type="http://schemas.openxmlformats.org/officeDocument/2006/relationships/image" Target="../media/image131.png"/><Relationship Id="rId90" Type="http://schemas.openxmlformats.org/officeDocument/2006/relationships/image" Target="../media/image539.png"/><Relationship Id="rId91" Type="http://schemas.openxmlformats.org/officeDocument/2006/relationships/image" Target="../media/image540.png"/><Relationship Id="rId92" Type="http://schemas.openxmlformats.org/officeDocument/2006/relationships/image" Target="../media/image541.png"/><Relationship Id="rId93" Type="http://schemas.openxmlformats.org/officeDocument/2006/relationships/image" Target="../media/image542.png"/><Relationship Id="rId94" Type="http://schemas.openxmlformats.org/officeDocument/2006/relationships/image" Target="../media/image543.png"/><Relationship Id="rId95" Type="http://schemas.openxmlformats.org/officeDocument/2006/relationships/image" Target="../media/image544.png"/><Relationship Id="rId96" Type="http://schemas.openxmlformats.org/officeDocument/2006/relationships/image" Target="../media/image545.png"/><Relationship Id="rId97" Type="http://schemas.openxmlformats.org/officeDocument/2006/relationships/image" Target="../media/image546.png"/><Relationship Id="rId98" Type="http://schemas.openxmlformats.org/officeDocument/2006/relationships/image" Target="../media/image143.png"/><Relationship Id="rId99" Type="http://schemas.openxmlformats.org/officeDocument/2006/relationships/image" Target="../media/image547.png"/><Relationship Id="rId100" Type="http://schemas.openxmlformats.org/officeDocument/2006/relationships/image" Target="../media/image548.png"/><Relationship Id="rId101" Type="http://schemas.openxmlformats.org/officeDocument/2006/relationships/image" Target="../media/image549.png"/><Relationship Id="rId102" Type="http://schemas.openxmlformats.org/officeDocument/2006/relationships/image" Target="../media/image550.png"/><Relationship Id="rId103" Type="http://schemas.openxmlformats.org/officeDocument/2006/relationships/image" Target="../media/image551.png"/><Relationship Id="rId104" Type="http://schemas.openxmlformats.org/officeDocument/2006/relationships/image" Target="../media/image552.png"/><Relationship Id="rId105" Type="http://schemas.openxmlformats.org/officeDocument/2006/relationships/image" Target="../media/image553.png"/><Relationship Id="rId106" Type="http://schemas.openxmlformats.org/officeDocument/2006/relationships/image" Target="../media/image554.png"/><Relationship Id="rId107" Type="http://schemas.openxmlformats.org/officeDocument/2006/relationships/image" Target="../media/image555.png"/><Relationship Id="rId108" Type="http://schemas.openxmlformats.org/officeDocument/2006/relationships/image" Target="../media/image556.png"/><Relationship Id="rId109" Type="http://schemas.openxmlformats.org/officeDocument/2006/relationships/image" Target="../media/image557.png"/><Relationship Id="rId110" Type="http://schemas.openxmlformats.org/officeDocument/2006/relationships/image" Target="../media/image558.png"/><Relationship Id="rId111" Type="http://schemas.openxmlformats.org/officeDocument/2006/relationships/image" Target="../media/image559.png"/><Relationship Id="rId112" Type="http://schemas.openxmlformats.org/officeDocument/2006/relationships/image" Target="../media/image560.png"/><Relationship Id="rId113" Type="http://schemas.openxmlformats.org/officeDocument/2006/relationships/image" Target="../media/image561.png"/><Relationship Id="rId114" Type="http://schemas.openxmlformats.org/officeDocument/2006/relationships/image" Target="../media/image562.png"/><Relationship Id="rId115" Type="http://schemas.openxmlformats.org/officeDocument/2006/relationships/image" Target="../media/image563.png"/><Relationship Id="rId116" Type="http://schemas.openxmlformats.org/officeDocument/2006/relationships/image" Target="../media/image564.png"/><Relationship Id="rId117" Type="http://schemas.openxmlformats.org/officeDocument/2006/relationships/image" Target="../media/image565.png"/><Relationship Id="rId118" Type="http://schemas.openxmlformats.org/officeDocument/2006/relationships/image" Target="../media/image166.png"/><Relationship Id="rId119" Type="http://schemas.openxmlformats.org/officeDocument/2006/relationships/image" Target="../media/image566.png"/><Relationship Id="rId120" Type="http://schemas.openxmlformats.org/officeDocument/2006/relationships/image" Target="../media/image567.png"/><Relationship Id="rId121" Type="http://schemas.openxmlformats.org/officeDocument/2006/relationships/image" Target="../media/image568.png"/><Relationship Id="rId122" Type="http://schemas.openxmlformats.org/officeDocument/2006/relationships/image" Target="../media/image569.png"/><Relationship Id="rId123" Type="http://schemas.openxmlformats.org/officeDocument/2006/relationships/image" Target="../media/image570.png"/><Relationship Id="rId124" Type="http://schemas.openxmlformats.org/officeDocument/2006/relationships/image" Target="../media/image571.png"/><Relationship Id="rId125" Type="http://schemas.openxmlformats.org/officeDocument/2006/relationships/image" Target="../media/image572.png"/><Relationship Id="rId126" Type="http://schemas.openxmlformats.org/officeDocument/2006/relationships/image" Target="../media/image573.png"/><Relationship Id="rId127" Type="http://schemas.openxmlformats.org/officeDocument/2006/relationships/image" Target="../media/image574.png"/><Relationship Id="rId128" Type="http://schemas.openxmlformats.org/officeDocument/2006/relationships/image" Target="../media/image575.png"/><Relationship Id="rId129" Type="http://schemas.openxmlformats.org/officeDocument/2006/relationships/image" Target="../media/image576.png"/><Relationship Id="rId130" Type="http://schemas.openxmlformats.org/officeDocument/2006/relationships/image" Target="../media/image577.png"/><Relationship Id="rId131" Type="http://schemas.openxmlformats.org/officeDocument/2006/relationships/image" Target="../media/image578.png"/><Relationship Id="rId132" Type="http://schemas.openxmlformats.org/officeDocument/2006/relationships/image" Target="../media/image579.png"/><Relationship Id="rId133" Type="http://schemas.openxmlformats.org/officeDocument/2006/relationships/image" Target="../media/image580.png"/><Relationship Id="rId134" Type="http://schemas.openxmlformats.org/officeDocument/2006/relationships/image" Target="../media/image581.png"/><Relationship Id="rId135" Type="http://schemas.openxmlformats.org/officeDocument/2006/relationships/image" Target="../media/image582.png"/><Relationship Id="rId136" Type="http://schemas.openxmlformats.org/officeDocument/2006/relationships/image" Target="../media/image583.png"/><Relationship Id="rId137" Type="http://schemas.openxmlformats.org/officeDocument/2006/relationships/image" Target="../media/image584.png"/><Relationship Id="rId138" Type="http://schemas.openxmlformats.org/officeDocument/2006/relationships/image" Target="../media/image585.png"/><Relationship Id="rId139" Type="http://schemas.openxmlformats.org/officeDocument/2006/relationships/image" Target="../media/image586.png"/><Relationship Id="rId140" Type="http://schemas.openxmlformats.org/officeDocument/2006/relationships/image" Target="../media/image198.png"/><Relationship Id="rId141" Type="http://schemas.openxmlformats.org/officeDocument/2006/relationships/image" Target="../media/image587.png"/><Relationship Id="rId142" Type="http://schemas.openxmlformats.org/officeDocument/2006/relationships/image" Target="../media/image588.png"/><Relationship Id="rId143" Type="http://schemas.openxmlformats.org/officeDocument/2006/relationships/image" Target="../media/image589.png"/><Relationship Id="rId144" Type="http://schemas.openxmlformats.org/officeDocument/2006/relationships/image" Target="../media/image590.png"/><Relationship Id="rId145" Type="http://schemas.openxmlformats.org/officeDocument/2006/relationships/image" Target="../media/image591.png"/><Relationship Id="rId146" Type="http://schemas.openxmlformats.org/officeDocument/2006/relationships/image" Target="../media/image592.png"/><Relationship Id="rId147" Type="http://schemas.openxmlformats.org/officeDocument/2006/relationships/image" Target="../media/image593.png"/><Relationship Id="rId148" Type="http://schemas.openxmlformats.org/officeDocument/2006/relationships/image" Target="../media/image594.png"/><Relationship Id="rId149" Type="http://schemas.openxmlformats.org/officeDocument/2006/relationships/image" Target="../media/image595.png"/><Relationship Id="rId150" Type="http://schemas.openxmlformats.org/officeDocument/2006/relationships/image" Target="../media/image596.png"/><Relationship Id="rId151" Type="http://schemas.openxmlformats.org/officeDocument/2006/relationships/image" Target="../media/image597.png"/><Relationship Id="rId152" Type="http://schemas.openxmlformats.org/officeDocument/2006/relationships/image" Target="../media/image598.png"/><Relationship Id="rId153" Type="http://schemas.openxmlformats.org/officeDocument/2006/relationships/image" Target="../media/image599.png"/><Relationship Id="rId154" Type="http://schemas.openxmlformats.org/officeDocument/2006/relationships/image" Target="../media/image600.png"/><Relationship Id="rId155" Type="http://schemas.openxmlformats.org/officeDocument/2006/relationships/image" Target="../media/image601.png"/><Relationship Id="rId156" Type="http://schemas.openxmlformats.org/officeDocument/2006/relationships/image" Target="../media/image602.png"/><Relationship Id="rId157" Type="http://schemas.openxmlformats.org/officeDocument/2006/relationships/image" Target="../media/image603.png"/><Relationship Id="rId158" Type="http://schemas.openxmlformats.org/officeDocument/2006/relationships/image" Target="../media/image604.png"/><Relationship Id="rId159" Type="http://schemas.openxmlformats.org/officeDocument/2006/relationships/image" Target="../media/image605.png"/><Relationship Id="rId160" Type="http://schemas.openxmlformats.org/officeDocument/2006/relationships/image" Target="../media/image606.png"/><Relationship Id="rId161" Type="http://schemas.openxmlformats.org/officeDocument/2006/relationships/image" Target="../media/image607.png"/><Relationship Id="rId162" Type="http://schemas.openxmlformats.org/officeDocument/2006/relationships/image" Target="../media/image223.png"/><Relationship Id="rId163" Type="http://schemas.openxmlformats.org/officeDocument/2006/relationships/image" Target="../media/image235.png"/><Relationship Id="rId164" Type="http://schemas.openxmlformats.org/officeDocument/2006/relationships/image" Target="../media/image608.png"/><Relationship Id="rId165" Type="http://schemas.openxmlformats.org/officeDocument/2006/relationships/image" Target="../media/image609.png"/><Relationship Id="rId166" Type="http://schemas.openxmlformats.org/officeDocument/2006/relationships/image" Target="../media/image610.png"/><Relationship Id="rId167" Type="http://schemas.openxmlformats.org/officeDocument/2006/relationships/image" Target="../media/image314.png"/><Relationship Id="rId168" Type="http://schemas.openxmlformats.org/officeDocument/2006/relationships/image" Target="../media/image228.png"/><Relationship Id="rId169" Type="http://schemas.openxmlformats.org/officeDocument/2006/relationships/image" Target="../media/image611.png"/><Relationship Id="rId170" Type="http://schemas.openxmlformats.org/officeDocument/2006/relationships/image" Target="../media/image612.png"/><Relationship Id="rId171" Type="http://schemas.openxmlformats.org/officeDocument/2006/relationships/image" Target="../media/image613.png"/><Relationship Id="rId172" Type="http://schemas.openxmlformats.org/officeDocument/2006/relationships/image" Target="../media/image614.png"/><Relationship Id="rId173" Type="http://schemas.openxmlformats.org/officeDocument/2006/relationships/image" Target="../media/image615.png"/><Relationship Id="rId174" Type="http://schemas.openxmlformats.org/officeDocument/2006/relationships/image" Target="../media/image616.png"/><Relationship Id="rId175" Type="http://schemas.openxmlformats.org/officeDocument/2006/relationships/image" Target="../media/image617.png"/><Relationship Id="rId176" Type="http://schemas.openxmlformats.org/officeDocument/2006/relationships/image" Target="../media/image618.png"/><Relationship Id="rId177" Type="http://schemas.openxmlformats.org/officeDocument/2006/relationships/image" Target="../media/image619.png"/><Relationship Id="rId178" Type="http://schemas.openxmlformats.org/officeDocument/2006/relationships/image" Target="../media/image620.png"/><Relationship Id="rId179" Type="http://schemas.openxmlformats.org/officeDocument/2006/relationships/image" Target="../media/image621.png"/><Relationship Id="rId180" Type="http://schemas.openxmlformats.org/officeDocument/2006/relationships/image" Target="../media/image622.png"/><Relationship Id="rId181" Type="http://schemas.openxmlformats.org/officeDocument/2006/relationships/image" Target="../media/image623.png"/><Relationship Id="rId182" Type="http://schemas.openxmlformats.org/officeDocument/2006/relationships/image" Target="../media/image239.png"/><Relationship Id="rId183" Type="http://schemas.openxmlformats.org/officeDocument/2006/relationships/image" Target="../media/image624.png"/><Relationship Id="rId184" Type="http://schemas.openxmlformats.org/officeDocument/2006/relationships/image" Target="../media/image625.png"/><Relationship Id="rId185" Type="http://schemas.openxmlformats.org/officeDocument/2006/relationships/image" Target="../media/image626.png"/><Relationship Id="rId186" Type="http://schemas.openxmlformats.org/officeDocument/2006/relationships/image" Target="../media/image627.png"/><Relationship Id="rId187" Type="http://schemas.openxmlformats.org/officeDocument/2006/relationships/image" Target="../media/image628.png"/><Relationship Id="rId188" Type="http://schemas.openxmlformats.org/officeDocument/2006/relationships/image" Target="../media/image629.png"/><Relationship Id="rId189" Type="http://schemas.openxmlformats.org/officeDocument/2006/relationships/image" Target="../media/image630.png"/><Relationship Id="rId190" Type="http://schemas.openxmlformats.org/officeDocument/2006/relationships/image" Target="../media/image631.png"/><Relationship Id="rId191" Type="http://schemas.openxmlformats.org/officeDocument/2006/relationships/image" Target="../media/image632.png"/><Relationship Id="rId192" Type="http://schemas.openxmlformats.org/officeDocument/2006/relationships/image" Target="../media/image633.png"/><Relationship Id="rId193" Type="http://schemas.openxmlformats.org/officeDocument/2006/relationships/image" Target="../media/image634.png"/><Relationship Id="rId194" Type="http://schemas.openxmlformats.org/officeDocument/2006/relationships/image" Target="../media/image635.png"/><Relationship Id="rId195" Type="http://schemas.openxmlformats.org/officeDocument/2006/relationships/image" Target="../media/image636.png"/><Relationship Id="rId196" Type="http://schemas.openxmlformats.org/officeDocument/2006/relationships/image" Target="../media/image637.png"/><Relationship Id="rId197" Type="http://schemas.openxmlformats.org/officeDocument/2006/relationships/image" Target="../media/image638.png"/><Relationship Id="rId198" Type="http://schemas.openxmlformats.org/officeDocument/2006/relationships/image" Target="../media/image639.png"/><Relationship Id="rId199" Type="http://schemas.openxmlformats.org/officeDocument/2006/relationships/image" Target="../media/image640.png"/><Relationship Id="rId200" Type="http://schemas.openxmlformats.org/officeDocument/2006/relationships/image" Target="../media/image641.png"/><Relationship Id="rId201" Type="http://schemas.openxmlformats.org/officeDocument/2006/relationships/image" Target="../media/image642.png"/><Relationship Id="rId202" Type="http://schemas.openxmlformats.org/officeDocument/2006/relationships/image" Target="../media/image643.png"/><Relationship Id="rId203" Type="http://schemas.openxmlformats.org/officeDocument/2006/relationships/image" Target="../media/image644.png"/><Relationship Id="rId204" Type="http://schemas.openxmlformats.org/officeDocument/2006/relationships/image" Target="../media/image645.png"/><Relationship Id="rId205" Type="http://schemas.openxmlformats.org/officeDocument/2006/relationships/image" Target="../media/image646.png"/><Relationship Id="rId206" Type="http://schemas.openxmlformats.org/officeDocument/2006/relationships/image" Target="../media/image647.png"/><Relationship Id="rId207" Type="http://schemas.openxmlformats.org/officeDocument/2006/relationships/image" Target="../media/image648.png"/><Relationship Id="rId208" Type="http://schemas.openxmlformats.org/officeDocument/2006/relationships/image" Target="../media/image268.png"/><Relationship Id="rId209" Type="http://schemas.openxmlformats.org/officeDocument/2006/relationships/image" Target="../media/image649.png"/><Relationship Id="rId210" Type="http://schemas.openxmlformats.org/officeDocument/2006/relationships/image" Target="../media/image650.png"/><Relationship Id="rId211" Type="http://schemas.openxmlformats.org/officeDocument/2006/relationships/image" Target="../media/image651.png"/><Relationship Id="rId212" Type="http://schemas.openxmlformats.org/officeDocument/2006/relationships/image" Target="../media/image652.png"/><Relationship Id="rId213" Type="http://schemas.openxmlformats.org/officeDocument/2006/relationships/image" Target="../media/image653.png"/><Relationship Id="rId214" Type="http://schemas.openxmlformats.org/officeDocument/2006/relationships/image" Target="../media/image654.png"/><Relationship Id="rId215" Type="http://schemas.openxmlformats.org/officeDocument/2006/relationships/image" Target="../media/image655.png"/><Relationship Id="rId216" Type="http://schemas.openxmlformats.org/officeDocument/2006/relationships/image" Target="../media/image656.png"/><Relationship Id="rId217" Type="http://schemas.openxmlformats.org/officeDocument/2006/relationships/image" Target="../media/image657.png"/><Relationship Id="rId218" Type="http://schemas.openxmlformats.org/officeDocument/2006/relationships/image" Target="../media/image285.png"/><Relationship Id="rId219" Type="http://schemas.openxmlformats.org/officeDocument/2006/relationships/image" Target="../media/image658.png"/><Relationship Id="rId220" Type="http://schemas.openxmlformats.org/officeDocument/2006/relationships/image" Target="../media/image659.png"/><Relationship Id="rId221" Type="http://schemas.openxmlformats.org/officeDocument/2006/relationships/image" Target="../media/image660.png"/><Relationship Id="rId222" Type="http://schemas.openxmlformats.org/officeDocument/2006/relationships/image" Target="../media/image661.png"/><Relationship Id="rId223" Type="http://schemas.openxmlformats.org/officeDocument/2006/relationships/image" Target="../media/image662.png"/><Relationship Id="rId224" Type="http://schemas.openxmlformats.org/officeDocument/2006/relationships/image" Target="../media/image284.png"/><Relationship Id="rId225" Type="http://schemas.openxmlformats.org/officeDocument/2006/relationships/image" Target="../media/image663.png"/><Relationship Id="rId226" Type="http://schemas.openxmlformats.org/officeDocument/2006/relationships/image" Target="../media/image664.png"/><Relationship Id="rId227" Type="http://schemas.openxmlformats.org/officeDocument/2006/relationships/image" Target="../media/image665.png"/><Relationship Id="rId228" Type="http://schemas.openxmlformats.org/officeDocument/2006/relationships/image" Target="../media/image666.png"/><Relationship Id="rId229" Type="http://schemas.openxmlformats.org/officeDocument/2006/relationships/image" Target="../media/image667.png"/><Relationship Id="rId230" Type="http://schemas.openxmlformats.org/officeDocument/2006/relationships/image" Target="../media/image668.png"/><Relationship Id="rId231" Type="http://schemas.openxmlformats.org/officeDocument/2006/relationships/image" Target="../media/image669.png"/><Relationship Id="rId232" Type="http://schemas.openxmlformats.org/officeDocument/2006/relationships/image" Target="../media/image670.png"/><Relationship Id="rId233" Type="http://schemas.openxmlformats.org/officeDocument/2006/relationships/image" Target="../media/image671.png"/><Relationship Id="rId234" Type="http://schemas.openxmlformats.org/officeDocument/2006/relationships/image" Target="../media/image672.png"/><Relationship Id="rId235" Type="http://schemas.openxmlformats.org/officeDocument/2006/relationships/image" Target="../media/image673.png"/><Relationship Id="rId236" Type="http://schemas.openxmlformats.org/officeDocument/2006/relationships/image" Target="../media/image674.png"/><Relationship Id="rId237" Type="http://schemas.openxmlformats.org/officeDocument/2006/relationships/image" Target="../media/image675.png"/><Relationship Id="rId238" Type="http://schemas.openxmlformats.org/officeDocument/2006/relationships/image" Target="../media/image122.png"/><Relationship Id="rId239" Type="http://schemas.openxmlformats.org/officeDocument/2006/relationships/image" Target="../media/image676.png"/><Relationship Id="rId240" Type="http://schemas.openxmlformats.org/officeDocument/2006/relationships/image" Target="../media/image677.png"/><Relationship Id="rId241" Type="http://schemas.openxmlformats.org/officeDocument/2006/relationships/image" Target="../media/image678.png"/><Relationship Id="rId242" Type="http://schemas.openxmlformats.org/officeDocument/2006/relationships/image" Target="../media/image679.png"/><Relationship Id="rId243" Type="http://schemas.openxmlformats.org/officeDocument/2006/relationships/image" Target="../media/image680.png"/><Relationship Id="rId244" Type="http://schemas.openxmlformats.org/officeDocument/2006/relationships/image" Target="../media/image681.png"/><Relationship Id="rId245" Type="http://schemas.openxmlformats.org/officeDocument/2006/relationships/image" Target="../media/image313.png"/><Relationship Id="rId246" Type="http://schemas.openxmlformats.org/officeDocument/2006/relationships/image" Target="../media/image682.png"/><Relationship Id="rId247" Type="http://schemas.openxmlformats.org/officeDocument/2006/relationships/image" Target="../media/image404.png"/><Relationship Id="rId248" Type="http://schemas.openxmlformats.org/officeDocument/2006/relationships/image" Target="../media/image683.png"/><Relationship Id="rId249" Type="http://schemas.openxmlformats.org/officeDocument/2006/relationships/image" Target="../media/image684.png"/><Relationship Id="rId250" Type="http://schemas.openxmlformats.org/officeDocument/2006/relationships/image" Target="../media/image685.png"/><Relationship Id="rId251" Type="http://schemas.openxmlformats.org/officeDocument/2006/relationships/image" Target="../media/image686.png"/><Relationship Id="rId252" Type="http://schemas.openxmlformats.org/officeDocument/2006/relationships/image" Target="../media/image687.png"/><Relationship Id="rId253" Type="http://schemas.openxmlformats.org/officeDocument/2006/relationships/image" Target="../media/image688.png"/><Relationship Id="rId254" Type="http://schemas.openxmlformats.org/officeDocument/2006/relationships/image" Target="../media/image689.png"/><Relationship Id="rId255" Type="http://schemas.openxmlformats.org/officeDocument/2006/relationships/image" Target="../media/image690.png"/><Relationship Id="rId256" Type="http://schemas.openxmlformats.org/officeDocument/2006/relationships/image" Target="../media/image691.png"/><Relationship Id="rId257" Type="http://schemas.openxmlformats.org/officeDocument/2006/relationships/image" Target="../media/image692.png"/><Relationship Id="rId258" Type="http://schemas.openxmlformats.org/officeDocument/2006/relationships/image" Target="../media/image693.png"/><Relationship Id="rId259" Type="http://schemas.openxmlformats.org/officeDocument/2006/relationships/image" Target="../media/image694.png"/><Relationship Id="rId260" Type="http://schemas.openxmlformats.org/officeDocument/2006/relationships/image" Target="../media/image695.png"/><Relationship Id="rId261" Type="http://schemas.openxmlformats.org/officeDocument/2006/relationships/image" Target="../media/image696.png"/><Relationship Id="rId262" Type="http://schemas.openxmlformats.org/officeDocument/2006/relationships/image" Target="../media/image697.png"/><Relationship Id="rId263" Type="http://schemas.openxmlformats.org/officeDocument/2006/relationships/image" Target="../media/image698.png"/><Relationship Id="rId264" Type="http://schemas.openxmlformats.org/officeDocument/2006/relationships/image" Target="../media/image699.png"/><Relationship Id="rId265" Type="http://schemas.openxmlformats.org/officeDocument/2006/relationships/image" Target="../media/image700.png"/><Relationship Id="rId266" Type="http://schemas.openxmlformats.org/officeDocument/2006/relationships/image" Target="../media/image251.png"/><Relationship Id="rId267" Type="http://schemas.openxmlformats.org/officeDocument/2006/relationships/image" Target="../media/image701.png"/><Relationship Id="rId268" Type="http://schemas.openxmlformats.org/officeDocument/2006/relationships/image" Target="../media/image702.png"/><Relationship Id="rId269" Type="http://schemas.openxmlformats.org/officeDocument/2006/relationships/image" Target="../media/image703.png"/><Relationship Id="rId270" Type="http://schemas.openxmlformats.org/officeDocument/2006/relationships/image" Target="../media/image704.png"/><Relationship Id="rId271" Type="http://schemas.openxmlformats.org/officeDocument/2006/relationships/image" Target="../media/image705.png"/><Relationship Id="rId272" Type="http://schemas.openxmlformats.org/officeDocument/2006/relationships/image" Target="../media/image349.png"/><Relationship Id="rId273" Type="http://schemas.openxmlformats.org/officeDocument/2006/relationships/image" Target="../media/image706.png"/><Relationship Id="rId274" Type="http://schemas.openxmlformats.org/officeDocument/2006/relationships/image" Target="../media/image707.png"/><Relationship Id="rId275" Type="http://schemas.openxmlformats.org/officeDocument/2006/relationships/image" Target="../media/image708.png"/><Relationship Id="rId276" Type="http://schemas.openxmlformats.org/officeDocument/2006/relationships/image" Target="../media/image709.png"/><Relationship Id="rId277" Type="http://schemas.openxmlformats.org/officeDocument/2006/relationships/image" Target="../media/image710.png"/><Relationship Id="rId278" Type="http://schemas.openxmlformats.org/officeDocument/2006/relationships/image" Target="../media/image711.png"/><Relationship Id="rId279" Type="http://schemas.openxmlformats.org/officeDocument/2006/relationships/image" Target="../media/image712.png"/><Relationship Id="rId280" Type="http://schemas.openxmlformats.org/officeDocument/2006/relationships/image" Target="../media/image713.png"/><Relationship Id="rId281" Type="http://schemas.openxmlformats.org/officeDocument/2006/relationships/image" Target="../media/image714.png"/><Relationship Id="rId282" Type="http://schemas.openxmlformats.org/officeDocument/2006/relationships/image" Target="../media/image715.png"/><Relationship Id="rId283" Type="http://schemas.openxmlformats.org/officeDocument/2006/relationships/image" Target="../media/image716.png"/><Relationship Id="rId284" Type="http://schemas.openxmlformats.org/officeDocument/2006/relationships/image" Target="../media/image717.png"/><Relationship Id="rId285" Type="http://schemas.openxmlformats.org/officeDocument/2006/relationships/image" Target="../media/image718.png"/><Relationship Id="rId286" Type="http://schemas.openxmlformats.org/officeDocument/2006/relationships/image" Target="../media/image719.png"/><Relationship Id="rId287" Type="http://schemas.openxmlformats.org/officeDocument/2006/relationships/image" Target="../media/image720.png"/><Relationship Id="rId288" Type="http://schemas.openxmlformats.org/officeDocument/2006/relationships/image" Target="../media/image721.png"/><Relationship Id="rId289" Type="http://schemas.openxmlformats.org/officeDocument/2006/relationships/image" Target="../media/image722.png"/><Relationship Id="rId290" Type="http://schemas.openxmlformats.org/officeDocument/2006/relationships/image" Target="../media/image363.png"/><Relationship Id="rId291" Type="http://schemas.openxmlformats.org/officeDocument/2006/relationships/image" Target="../media/image723.png"/><Relationship Id="rId292" Type="http://schemas.openxmlformats.org/officeDocument/2006/relationships/image" Target="../media/image724.png"/><Relationship Id="rId293" Type="http://schemas.openxmlformats.org/officeDocument/2006/relationships/image" Target="../media/image725.png"/><Relationship Id="rId294" Type="http://schemas.openxmlformats.org/officeDocument/2006/relationships/image" Target="../media/image726.png"/><Relationship Id="rId295" Type="http://schemas.openxmlformats.org/officeDocument/2006/relationships/image" Target="../media/image727.png"/><Relationship Id="rId296" Type="http://schemas.openxmlformats.org/officeDocument/2006/relationships/image" Target="../media/image728.png"/><Relationship Id="rId297" Type="http://schemas.openxmlformats.org/officeDocument/2006/relationships/image" Target="../media/image729.png"/><Relationship Id="rId298" Type="http://schemas.openxmlformats.org/officeDocument/2006/relationships/image" Target="../media/image730.png"/><Relationship Id="rId299" Type="http://schemas.openxmlformats.org/officeDocument/2006/relationships/image" Target="../media/image731.png"/><Relationship Id="rId300" Type="http://schemas.openxmlformats.org/officeDocument/2006/relationships/image" Target="../media/image732.png"/><Relationship Id="rId301" Type="http://schemas.openxmlformats.org/officeDocument/2006/relationships/image" Target="../media/image733.png"/><Relationship Id="rId302" Type="http://schemas.openxmlformats.org/officeDocument/2006/relationships/image" Target="../media/image384.png"/><Relationship Id="rId303" Type="http://schemas.openxmlformats.org/officeDocument/2006/relationships/image" Target="../media/image734.png"/><Relationship Id="rId304" Type="http://schemas.openxmlformats.org/officeDocument/2006/relationships/image" Target="../media/image735.png"/><Relationship Id="rId305" Type="http://schemas.openxmlformats.org/officeDocument/2006/relationships/image" Target="../media/image736.png"/><Relationship Id="rId306" Type="http://schemas.openxmlformats.org/officeDocument/2006/relationships/image" Target="../media/image380.png"/><Relationship Id="rId307" Type="http://schemas.openxmlformats.org/officeDocument/2006/relationships/image" Target="../media/image737.png"/><Relationship Id="rId308" Type="http://schemas.openxmlformats.org/officeDocument/2006/relationships/image" Target="../media/image738.png"/><Relationship Id="rId309" Type="http://schemas.openxmlformats.org/officeDocument/2006/relationships/image" Target="../media/image739.png"/><Relationship Id="rId310" Type="http://schemas.openxmlformats.org/officeDocument/2006/relationships/image" Target="../media/image740.png"/><Relationship Id="rId311" Type="http://schemas.openxmlformats.org/officeDocument/2006/relationships/image" Target="../media/image741.png"/><Relationship Id="rId312" Type="http://schemas.openxmlformats.org/officeDocument/2006/relationships/image" Target="../media/image742.png"/><Relationship Id="rId313" Type="http://schemas.openxmlformats.org/officeDocument/2006/relationships/image" Target="../media/image743.png"/><Relationship Id="rId314" Type="http://schemas.openxmlformats.org/officeDocument/2006/relationships/image" Target="../media/image744.png"/><Relationship Id="rId315" Type="http://schemas.openxmlformats.org/officeDocument/2006/relationships/image" Target="../media/image745.png"/><Relationship Id="rId316" Type="http://schemas.openxmlformats.org/officeDocument/2006/relationships/image" Target="../media/image746.png"/><Relationship Id="rId317" Type="http://schemas.openxmlformats.org/officeDocument/2006/relationships/image" Target="../media/image747.png"/><Relationship Id="rId318" Type="http://schemas.openxmlformats.org/officeDocument/2006/relationships/image" Target="../media/image748.png"/><Relationship Id="rId319" Type="http://schemas.openxmlformats.org/officeDocument/2006/relationships/image" Target="../media/image749.png"/><Relationship Id="rId320" Type="http://schemas.openxmlformats.org/officeDocument/2006/relationships/image" Target="../media/image402.png"/><Relationship Id="rId321" Type="http://schemas.openxmlformats.org/officeDocument/2006/relationships/image" Target="../media/image750.png"/><Relationship Id="rId322" Type="http://schemas.openxmlformats.org/officeDocument/2006/relationships/image" Target="../media/image751.png"/><Relationship Id="rId323" Type="http://schemas.openxmlformats.org/officeDocument/2006/relationships/image" Target="../media/image752.png"/><Relationship Id="rId324" Type="http://schemas.openxmlformats.org/officeDocument/2006/relationships/image" Target="../media/image753.png"/><Relationship Id="rId325" Type="http://schemas.openxmlformats.org/officeDocument/2006/relationships/image" Target="../media/image754.png"/><Relationship Id="rId326" Type="http://schemas.openxmlformats.org/officeDocument/2006/relationships/image" Target="../media/image755.png"/><Relationship Id="rId327" Type="http://schemas.openxmlformats.org/officeDocument/2006/relationships/image" Target="../media/image756.png"/><Relationship Id="rId328" Type="http://schemas.openxmlformats.org/officeDocument/2006/relationships/image" Target="../media/image757.png"/><Relationship Id="rId329" Type="http://schemas.openxmlformats.org/officeDocument/2006/relationships/image" Target="../media/image118.png"/><Relationship Id="rId330" Type="http://schemas.openxmlformats.org/officeDocument/2006/relationships/image" Target="../media/image758.png"/><Relationship Id="rId331" Type="http://schemas.openxmlformats.org/officeDocument/2006/relationships/image" Target="../media/image759.png"/><Relationship Id="rId332" Type="http://schemas.openxmlformats.org/officeDocument/2006/relationships/image" Target="../media/image760.png"/><Relationship Id="rId333" Type="http://schemas.openxmlformats.org/officeDocument/2006/relationships/image" Target="../media/image761.png"/><Relationship Id="rId334" Type="http://schemas.openxmlformats.org/officeDocument/2006/relationships/image" Target="../media/image762.png"/><Relationship Id="rId335" Type="http://schemas.openxmlformats.org/officeDocument/2006/relationships/image" Target="../media/image763.png"/><Relationship Id="rId336" Type="http://schemas.openxmlformats.org/officeDocument/2006/relationships/image" Target="../media/image764.png"/><Relationship Id="rId337" Type="http://schemas.openxmlformats.org/officeDocument/2006/relationships/image" Target="../media/image765.png"/><Relationship Id="rId338" Type="http://schemas.openxmlformats.org/officeDocument/2006/relationships/image" Target="../media/image766.png"/><Relationship Id="rId339" Type="http://schemas.openxmlformats.org/officeDocument/2006/relationships/image" Target="../media/image767.png"/><Relationship Id="rId340" Type="http://schemas.openxmlformats.org/officeDocument/2006/relationships/image" Target="../media/image768.png"/><Relationship Id="rId341" Type="http://schemas.openxmlformats.org/officeDocument/2006/relationships/image" Target="../media/image769.png"/><Relationship Id="rId342" Type="http://schemas.openxmlformats.org/officeDocument/2006/relationships/image" Target="../media/image432.png"/><Relationship Id="rId343" Type="http://schemas.openxmlformats.org/officeDocument/2006/relationships/image" Target="../media/image770.png"/><Relationship Id="rId344" Type="http://schemas.openxmlformats.org/officeDocument/2006/relationships/image" Target="../media/image771.png"/><Relationship Id="rId345" Type="http://schemas.openxmlformats.org/officeDocument/2006/relationships/image" Target="../media/image772.png"/><Relationship Id="rId346" Type="http://schemas.openxmlformats.org/officeDocument/2006/relationships/image" Target="../media/image773.png"/><Relationship Id="rId347" Type="http://schemas.openxmlformats.org/officeDocument/2006/relationships/image" Target="../media/image774.png"/><Relationship Id="rId348" Type="http://schemas.openxmlformats.org/officeDocument/2006/relationships/image" Target="../media/image775.png"/><Relationship Id="rId349" Type="http://schemas.openxmlformats.org/officeDocument/2006/relationships/image" Target="../media/image776.png"/><Relationship Id="rId350" Type="http://schemas.openxmlformats.org/officeDocument/2006/relationships/image" Target="../media/image777.png"/><Relationship Id="rId351" Type="http://schemas.openxmlformats.org/officeDocument/2006/relationships/image" Target="../media/image778.png"/><Relationship Id="rId352" Type="http://schemas.openxmlformats.org/officeDocument/2006/relationships/image" Target="../media/image779.png"/><Relationship Id="rId353" Type="http://schemas.openxmlformats.org/officeDocument/2006/relationships/image" Target="../media/image780.png"/><Relationship Id="rId354" Type="http://schemas.openxmlformats.org/officeDocument/2006/relationships/image" Target="../media/image781.png"/><Relationship Id="rId355" Type="http://schemas.openxmlformats.org/officeDocument/2006/relationships/image" Target="../media/image782.png"/><Relationship Id="rId356" Type="http://schemas.openxmlformats.org/officeDocument/2006/relationships/image" Target="../media/image783.png"/><Relationship Id="rId357" Type="http://schemas.openxmlformats.org/officeDocument/2006/relationships/image" Target="../media/image784.png"/><Relationship Id="rId358" Type="http://schemas.openxmlformats.org/officeDocument/2006/relationships/image" Target="../media/image785.png"/><Relationship Id="rId359" Type="http://schemas.openxmlformats.org/officeDocument/2006/relationships/image" Target="../media/image786.png"/><Relationship Id="rId360" Type="http://schemas.openxmlformats.org/officeDocument/2006/relationships/image" Target="../media/image787.png"/><Relationship Id="rId361" Type="http://schemas.openxmlformats.org/officeDocument/2006/relationships/image" Target="../media/image788.png"/><Relationship Id="rId362" Type="http://schemas.openxmlformats.org/officeDocument/2006/relationships/image" Target="../media/image789.png"/><Relationship Id="rId363" Type="http://schemas.openxmlformats.org/officeDocument/2006/relationships/image" Target="../media/image790.png"/><Relationship Id="rId364" Type="http://schemas.openxmlformats.org/officeDocument/2006/relationships/image" Target="../media/image791.png"/><Relationship Id="rId365" Type="http://schemas.openxmlformats.org/officeDocument/2006/relationships/image" Target="../media/image792.png"/><Relationship Id="rId366" Type="http://schemas.openxmlformats.org/officeDocument/2006/relationships/image" Target="../media/image793.png"/><Relationship Id="rId367" Type="http://schemas.openxmlformats.org/officeDocument/2006/relationships/image" Target="../media/image794.png"/><Relationship Id="rId368" Type="http://schemas.openxmlformats.org/officeDocument/2006/relationships/image" Target="../media/image795.png"/><Relationship Id="rId369" Type="http://schemas.openxmlformats.org/officeDocument/2006/relationships/image" Target="../media/image796.png"/><Relationship Id="rId370" Type="http://schemas.openxmlformats.org/officeDocument/2006/relationships/image" Target="../media/image797.png"/><Relationship Id="rId371" Type="http://schemas.openxmlformats.org/officeDocument/2006/relationships/image" Target="../media/image798.png"/><Relationship Id="rId372" Type="http://schemas.openxmlformats.org/officeDocument/2006/relationships/image" Target="../media/image799.png"/><Relationship Id="rId373" Type="http://schemas.openxmlformats.org/officeDocument/2006/relationships/image" Target="../media/image800.png"/><Relationship Id="rId374" Type="http://schemas.openxmlformats.org/officeDocument/2006/relationships/image" Target="../media/image801.png"/><Relationship Id="rId375" Type="http://schemas.openxmlformats.org/officeDocument/2006/relationships/image" Target="../media/image802.png"/><Relationship Id="rId376" Type="http://schemas.openxmlformats.org/officeDocument/2006/relationships/image" Target="../media/image803.png"/><Relationship Id="rId377" Type="http://schemas.openxmlformats.org/officeDocument/2006/relationships/image" Target="../media/image804.png"/><Relationship Id="rId378" Type="http://schemas.openxmlformats.org/officeDocument/2006/relationships/image" Target="../media/image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805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9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1.jpg"/><Relationship Id="rId3" Type="http://schemas.openxmlformats.org/officeDocument/2006/relationships/image" Target="../media/image8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812.jpg"/><Relationship Id="rId4" Type="http://schemas.openxmlformats.org/officeDocument/2006/relationships/image" Target="../media/image813.png"/><Relationship Id="rId5" Type="http://schemas.openxmlformats.org/officeDocument/2006/relationships/image" Target="../media/image8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44" y="600456"/>
            <a:ext cx="10793095" cy="45720"/>
            <a:chOff x="9144" y="600456"/>
            <a:chExt cx="10793095" cy="45720"/>
          </a:xfrm>
        </p:grpSpPr>
        <p:sp>
          <p:nvSpPr>
            <p:cNvPr id="4" name="object 4"/>
            <p:cNvSpPr/>
            <p:nvPr/>
          </p:nvSpPr>
          <p:spPr>
            <a:xfrm>
              <a:off x="3645408" y="600456"/>
              <a:ext cx="3586479" cy="45720"/>
            </a:xfrm>
            <a:custGeom>
              <a:avLst/>
              <a:gdLst/>
              <a:ahLst/>
              <a:cxnLst/>
              <a:rect l="l" t="t" r="r" b="b"/>
              <a:pathLst>
                <a:path w="3586479" h="45720">
                  <a:moveTo>
                    <a:pt x="35859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585972" y="45720"/>
                  </a:lnTo>
                  <a:lnTo>
                    <a:pt x="35859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4" y="600456"/>
              <a:ext cx="3636645" cy="45720"/>
            </a:xfrm>
            <a:custGeom>
              <a:avLst/>
              <a:gdLst/>
              <a:ahLst/>
              <a:cxnLst/>
              <a:rect l="l" t="t" r="r" b="b"/>
              <a:pathLst>
                <a:path w="3636645" h="45720">
                  <a:moveTo>
                    <a:pt x="363626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636264" y="4572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663" y="600456"/>
              <a:ext cx="3584575" cy="45720"/>
            </a:xfrm>
            <a:custGeom>
              <a:avLst/>
              <a:gdLst/>
              <a:ahLst/>
              <a:cxnLst/>
              <a:rect l="l" t="t" r="r" b="b"/>
              <a:pathLst>
                <a:path w="3584575" h="45720">
                  <a:moveTo>
                    <a:pt x="35844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584448" y="45720"/>
                  </a:lnTo>
                  <a:lnTo>
                    <a:pt x="35844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4080490" cy="7507605"/>
            <a:chOff x="0" y="0"/>
            <a:chExt cx="14080490" cy="7507605"/>
          </a:xfrm>
        </p:grpSpPr>
        <p:sp>
          <p:nvSpPr>
            <p:cNvPr id="8" name="object 8"/>
            <p:cNvSpPr/>
            <p:nvPr/>
          </p:nvSpPr>
          <p:spPr>
            <a:xfrm>
              <a:off x="4459223" y="7461504"/>
              <a:ext cx="4457700" cy="45720"/>
            </a:xfrm>
            <a:custGeom>
              <a:avLst/>
              <a:gdLst/>
              <a:ahLst/>
              <a:cxnLst/>
              <a:rect l="l" t="t" r="r" b="b"/>
              <a:pathLst>
                <a:path w="4457700" h="45720">
                  <a:moveTo>
                    <a:pt x="44577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457700" y="45720"/>
                  </a:lnTo>
                  <a:lnTo>
                    <a:pt x="44577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7461504"/>
              <a:ext cx="4459605" cy="45720"/>
            </a:xfrm>
            <a:custGeom>
              <a:avLst/>
              <a:gdLst/>
              <a:ahLst/>
              <a:cxnLst/>
              <a:rect l="l" t="t" r="r" b="b"/>
              <a:pathLst>
                <a:path w="4459605" h="45720">
                  <a:moveTo>
                    <a:pt x="445922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459224" y="45720"/>
                  </a:lnTo>
                  <a:lnTo>
                    <a:pt x="4459224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16923" y="7461504"/>
              <a:ext cx="4459605" cy="45720"/>
            </a:xfrm>
            <a:custGeom>
              <a:avLst/>
              <a:gdLst/>
              <a:ahLst/>
              <a:cxnLst/>
              <a:rect l="l" t="t" r="r" b="b"/>
              <a:pathLst>
                <a:path w="4459605" h="45720">
                  <a:moveTo>
                    <a:pt x="445922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459224" y="45720"/>
                  </a:lnTo>
                  <a:lnTo>
                    <a:pt x="44592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080235" cy="7461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0717" y="3586734"/>
            <a:ext cx="3148965" cy="967740"/>
          </a:xfrm>
          <a:custGeom>
            <a:avLst/>
            <a:gdLst/>
            <a:ahLst/>
            <a:cxnLst/>
            <a:rect l="l" t="t" r="r" b="b"/>
            <a:pathLst>
              <a:path w="3148965" h="967739">
                <a:moveTo>
                  <a:pt x="0" y="967739"/>
                </a:moveTo>
                <a:lnTo>
                  <a:pt x="3148584" y="967739"/>
                </a:lnTo>
                <a:lnTo>
                  <a:pt x="3148584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91455" y="3803396"/>
            <a:ext cx="200787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99"/>
                </a:solidFill>
                <a:latin typeface="Symbol"/>
                <a:cs typeface="Symbol"/>
              </a:rPr>
              <a:t></a:t>
            </a:r>
            <a:r>
              <a:rPr dirty="0" sz="3200" spc="65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dirty="0" baseline="-21164" sz="3150" spc="15" b="1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dirty="0" baseline="-21164" sz="3150" spc="442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dirty="0" sz="3200" spc="-2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y</a:t>
            </a:r>
            <a:r>
              <a:rPr dirty="0" baseline="-21164" sz="3150" b="1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dirty="0" baseline="-21164" sz="3150" spc="427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dirty="0" sz="3200" spc="-1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dirty="0" baseline="-21164" sz="3150" b="1">
                <a:solidFill>
                  <a:srgbClr val="000099"/>
                </a:solidFill>
                <a:latin typeface="Arial"/>
                <a:cs typeface="Arial"/>
              </a:rPr>
              <a:t>t</a:t>
            </a:r>
            <a:endParaRPr baseline="-21164" sz="3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5513" y="4902581"/>
            <a:ext cx="4171950" cy="2219325"/>
            <a:chOff x="3215513" y="4902581"/>
            <a:chExt cx="4171950" cy="2219325"/>
          </a:xfrm>
        </p:grpSpPr>
        <p:sp>
          <p:nvSpPr>
            <p:cNvPr id="5" name="object 5"/>
            <p:cNvSpPr/>
            <p:nvPr/>
          </p:nvSpPr>
          <p:spPr>
            <a:xfrm>
              <a:off x="3230118" y="4917186"/>
              <a:ext cx="4142740" cy="2190115"/>
            </a:xfrm>
            <a:custGeom>
              <a:avLst/>
              <a:gdLst/>
              <a:ahLst/>
              <a:cxnLst/>
              <a:rect l="l" t="t" r="r" b="b"/>
              <a:pathLst>
                <a:path w="4142740" h="2190115">
                  <a:moveTo>
                    <a:pt x="2071116" y="0"/>
                  </a:moveTo>
                  <a:lnTo>
                    <a:pt x="2008941" y="483"/>
                  </a:lnTo>
                  <a:lnTo>
                    <a:pt x="1947221" y="1926"/>
                  </a:lnTo>
                  <a:lnTo>
                    <a:pt x="1885983" y="4314"/>
                  </a:lnTo>
                  <a:lnTo>
                    <a:pt x="1825251" y="7634"/>
                  </a:lnTo>
                  <a:lnTo>
                    <a:pt x="1765051" y="11871"/>
                  </a:lnTo>
                  <a:lnTo>
                    <a:pt x="1705410" y="17014"/>
                  </a:lnTo>
                  <a:lnTo>
                    <a:pt x="1646351" y="23047"/>
                  </a:lnTo>
                  <a:lnTo>
                    <a:pt x="1587902" y="29958"/>
                  </a:lnTo>
                  <a:lnTo>
                    <a:pt x="1530088" y="37733"/>
                  </a:lnTo>
                  <a:lnTo>
                    <a:pt x="1472934" y="46358"/>
                  </a:lnTo>
                  <a:lnTo>
                    <a:pt x="1416466" y="55821"/>
                  </a:lnTo>
                  <a:lnTo>
                    <a:pt x="1360710" y="66106"/>
                  </a:lnTo>
                  <a:lnTo>
                    <a:pt x="1305691" y="77201"/>
                  </a:lnTo>
                  <a:lnTo>
                    <a:pt x="1251434" y="89093"/>
                  </a:lnTo>
                  <a:lnTo>
                    <a:pt x="1197967" y="101767"/>
                  </a:lnTo>
                  <a:lnTo>
                    <a:pt x="1145313" y="115210"/>
                  </a:lnTo>
                  <a:lnTo>
                    <a:pt x="1093499" y="129409"/>
                  </a:lnTo>
                  <a:lnTo>
                    <a:pt x="1042550" y="144350"/>
                  </a:lnTo>
                  <a:lnTo>
                    <a:pt x="992493" y="160019"/>
                  </a:lnTo>
                  <a:lnTo>
                    <a:pt x="943352" y="176403"/>
                  </a:lnTo>
                  <a:lnTo>
                    <a:pt x="895153" y="193489"/>
                  </a:lnTo>
                  <a:lnTo>
                    <a:pt x="847923" y="211262"/>
                  </a:lnTo>
                  <a:lnTo>
                    <a:pt x="801685" y="229710"/>
                  </a:lnTo>
                  <a:lnTo>
                    <a:pt x="756467" y="248819"/>
                  </a:lnTo>
                  <a:lnTo>
                    <a:pt x="712294" y="268574"/>
                  </a:lnTo>
                  <a:lnTo>
                    <a:pt x="669191" y="288964"/>
                  </a:lnTo>
                  <a:lnTo>
                    <a:pt x="627184" y="309973"/>
                  </a:lnTo>
                  <a:lnTo>
                    <a:pt x="586298" y="331589"/>
                  </a:lnTo>
                  <a:lnTo>
                    <a:pt x="546560" y="353798"/>
                  </a:lnTo>
                  <a:lnTo>
                    <a:pt x="507995" y="376587"/>
                  </a:lnTo>
                  <a:lnTo>
                    <a:pt x="470628" y="399941"/>
                  </a:lnTo>
                  <a:lnTo>
                    <a:pt x="434485" y="423848"/>
                  </a:lnTo>
                  <a:lnTo>
                    <a:pt x="399592" y="448293"/>
                  </a:lnTo>
                  <a:lnTo>
                    <a:pt x="365975" y="473264"/>
                  </a:lnTo>
                  <a:lnTo>
                    <a:pt x="333658" y="498747"/>
                  </a:lnTo>
                  <a:lnTo>
                    <a:pt x="302668" y="524727"/>
                  </a:lnTo>
                  <a:lnTo>
                    <a:pt x="273031" y="551192"/>
                  </a:lnTo>
                  <a:lnTo>
                    <a:pt x="244771" y="578129"/>
                  </a:lnTo>
                  <a:lnTo>
                    <a:pt x="217914" y="605523"/>
                  </a:lnTo>
                  <a:lnTo>
                    <a:pt x="168515" y="661629"/>
                  </a:lnTo>
                  <a:lnTo>
                    <a:pt x="125037" y="719403"/>
                  </a:lnTo>
                  <a:lnTo>
                    <a:pt x="87685" y="778735"/>
                  </a:lnTo>
                  <a:lnTo>
                    <a:pt x="56665" y="839519"/>
                  </a:lnTo>
                  <a:lnTo>
                    <a:pt x="32181" y="901645"/>
                  </a:lnTo>
                  <a:lnTo>
                    <a:pt x="14439" y="965005"/>
                  </a:lnTo>
                  <a:lnTo>
                    <a:pt x="3644" y="1029491"/>
                  </a:lnTo>
                  <a:lnTo>
                    <a:pt x="0" y="1094994"/>
                  </a:lnTo>
                  <a:lnTo>
                    <a:pt x="915" y="1127865"/>
                  </a:lnTo>
                  <a:lnTo>
                    <a:pt x="8160" y="1192873"/>
                  </a:lnTo>
                  <a:lnTo>
                    <a:pt x="22455" y="1256809"/>
                  </a:lnTo>
                  <a:lnTo>
                    <a:pt x="43593" y="1319566"/>
                  </a:lnTo>
                  <a:lnTo>
                    <a:pt x="71371" y="1381034"/>
                  </a:lnTo>
                  <a:lnTo>
                    <a:pt x="105582" y="1441106"/>
                  </a:lnTo>
                  <a:lnTo>
                    <a:pt x="146023" y="1499673"/>
                  </a:lnTo>
                  <a:lnTo>
                    <a:pt x="192487" y="1556626"/>
                  </a:lnTo>
                  <a:lnTo>
                    <a:pt x="244771" y="1611858"/>
                  </a:lnTo>
                  <a:lnTo>
                    <a:pt x="273031" y="1638795"/>
                  </a:lnTo>
                  <a:lnTo>
                    <a:pt x="302668" y="1665260"/>
                  </a:lnTo>
                  <a:lnTo>
                    <a:pt x="333658" y="1691240"/>
                  </a:lnTo>
                  <a:lnTo>
                    <a:pt x="365975" y="1716723"/>
                  </a:lnTo>
                  <a:lnTo>
                    <a:pt x="399592" y="1741694"/>
                  </a:lnTo>
                  <a:lnTo>
                    <a:pt x="434485" y="1766139"/>
                  </a:lnTo>
                  <a:lnTo>
                    <a:pt x="470628" y="1790046"/>
                  </a:lnTo>
                  <a:lnTo>
                    <a:pt x="507995" y="1813400"/>
                  </a:lnTo>
                  <a:lnTo>
                    <a:pt x="546560" y="1836189"/>
                  </a:lnTo>
                  <a:lnTo>
                    <a:pt x="586298" y="1858398"/>
                  </a:lnTo>
                  <a:lnTo>
                    <a:pt x="627184" y="1880014"/>
                  </a:lnTo>
                  <a:lnTo>
                    <a:pt x="669191" y="1901023"/>
                  </a:lnTo>
                  <a:lnTo>
                    <a:pt x="712294" y="1921413"/>
                  </a:lnTo>
                  <a:lnTo>
                    <a:pt x="756467" y="1941168"/>
                  </a:lnTo>
                  <a:lnTo>
                    <a:pt x="801685" y="1960277"/>
                  </a:lnTo>
                  <a:lnTo>
                    <a:pt x="847923" y="1978725"/>
                  </a:lnTo>
                  <a:lnTo>
                    <a:pt x="895153" y="1996498"/>
                  </a:lnTo>
                  <a:lnTo>
                    <a:pt x="943352" y="2013584"/>
                  </a:lnTo>
                  <a:lnTo>
                    <a:pt x="992493" y="2029968"/>
                  </a:lnTo>
                  <a:lnTo>
                    <a:pt x="1042550" y="2045637"/>
                  </a:lnTo>
                  <a:lnTo>
                    <a:pt x="1093499" y="2060578"/>
                  </a:lnTo>
                  <a:lnTo>
                    <a:pt x="1145313" y="2074777"/>
                  </a:lnTo>
                  <a:lnTo>
                    <a:pt x="1197967" y="2088220"/>
                  </a:lnTo>
                  <a:lnTo>
                    <a:pt x="1251434" y="2100894"/>
                  </a:lnTo>
                  <a:lnTo>
                    <a:pt x="1305691" y="2112786"/>
                  </a:lnTo>
                  <a:lnTo>
                    <a:pt x="1360710" y="2123881"/>
                  </a:lnTo>
                  <a:lnTo>
                    <a:pt x="1416466" y="2134166"/>
                  </a:lnTo>
                  <a:lnTo>
                    <a:pt x="1472934" y="2143629"/>
                  </a:lnTo>
                  <a:lnTo>
                    <a:pt x="1530088" y="2152254"/>
                  </a:lnTo>
                  <a:lnTo>
                    <a:pt x="1587902" y="2160029"/>
                  </a:lnTo>
                  <a:lnTo>
                    <a:pt x="1646351" y="2166940"/>
                  </a:lnTo>
                  <a:lnTo>
                    <a:pt x="1705410" y="2172973"/>
                  </a:lnTo>
                  <a:lnTo>
                    <a:pt x="1765051" y="2178116"/>
                  </a:lnTo>
                  <a:lnTo>
                    <a:pt x="1825251" y="2182353"/>
                  </a:lnTo>
                  <a:lnTo>
                    <a:pt x="1885983" y="2185673"/>
                  </a:lnTo>
                  <a:lnTo>
                    <a:pt x="1947221" y="2188061"/>
                  </a:lnTo>
                  <a:lnTo>
                    <a:pt x="2008941" y="2189504"/>
                  </a:lnTo>
                  <a:lnTo>
                    <a:pt x="2071116" y="2189988"/>
                  </a:lnTo>
                  <a:lnTo>
                    <a:pt x="2133290" y="2189504"/>
                  </a:lnTo>
                  <a:lnTo>
                    <a:pt x="2195010" y="2188061"/>
                  </a:lnTo>
                  <a:lnTo>
                    <a:pt x="2256248" y="2185673"/>
                  </a:lnTo>
                  <a:lnTo>
                    <a:pt x="2316980" y="2182353"/>
                  </a:lnTo>
                  <a:lnTo>
                    <a:pt x="2377180" y="2178116"/>
                  </a:lnTo>
                  <a:lnTo>
                    <a:pt x="2436821" y="2172973"/>
                  </a:lnTo>
                  <a:lnTo>
                    <a:pt x="2495880" y="2166940"/>
                  </a:lnTo>
                  <a:lnTo>
                    <a:pt x="2554329" y="2160029"/>
                  </a:lnTo>
                  <a:lnTo>
                    <a:pt x="2612143" y="2152254"/>
                  </a:lnTo>
                  <a:lnTo>
                    <a:pt x="2669297" y="2143629"/>
                  </a:lnTo>
                  <a:lnTo>
                    <a:pt x="2725765" y="2134166"/>
                  </a:lnTo>
                  <a:lnTo>
                    <a:pt x="2781521" y="2123881"/>
                  </a:lnTo>
                  <a:lnTo>
                    <a:pt x="2836540" y="2112786"/>
                  </a:lnTo>
                  <a:lnTo>
                    <a:pt x="2890797" y="2100894"/>
                  </a:lnTo>
                  <a:lnTo>
                    <a:pt x="2944264" y="2088220"/>
                  </a:lnTo>
                  <a:lnTo>
                    <a:pt x="2996918" y="2074777"/>
                  </a:lnTo>
                  <a:lnTo>
                    <a:pt x="3048732" y="2060578"/>
                  </a:lnTo>
                  <a:lnTo>
                    <a:pt x="3099681" y="2045637"/>
                  </a:lnTo>
                  <a:lnTo>
                    <a:pt x="3149738" y="2029968"/>
                  </a:lnTo>
                  <a:lnTo>
                    <a:pt x="3198879" y="2013584"/>
                  </a:lnTo>
                  <a:lnTo>
                    <a:pt x="3247078" y="1996498"/>
                  </a:lnTo>
                  <a:lnTo>
                    <a:pt x="3294308" y="1978725"/>
                  </a:lnTo>
                  <a:lnTo>
                    <a:pt x="3340546" y="1960277"/>
                  </a:lnTo>
                  <a:lnTo>
                    <a:pt x="3385764" y="1941168"/>
                  </a:lnTo>
                  <a:lnTo>
                    <a:pt x="3429937" y="1921413"/>
                  </a:lnTo>
                  <a:lnTo>
                    <a:pt x="3473040" y="1901023"/>
                  </a:lnTo>
                  <a:lnTo>
                    <a:pt x="3515047" y="1880014"/>
                  </a:lnTo>
                  <a:lnTo>
                    <a:pt x="3555933" y="1858398"/>
                  </a:lnTo>
                  <a:lnTo>
                    <a:pt x="3595671" y="1836189"/>
                  </a:lnTo>
                  <a:lnTo>
                    <a:pt x="3634236" y="1813400"/>
                  </a:lnTo>
                  <a:lnTo>
                    <a:pt x="3671603" y="1790046"/>
                  </a:lnTo>
                  <a:lnTo>
                    <a:pt x="3707746" y="1766139"/>
                  </a:lnTo>
                  <a:lnTo>
                    <a:pt x="3742639" y="1741694"/>
                  </a:lnTo>
                  <a:lnTo>
                    <a:pt x="3776256" y="1716723"/>
                  </a:lnTo>
                  <a:lnTo>
                    <a:pt x="3808573" y="1691240"/>
                  </a:lnTo>
                  <a:lnTo>
                    <a:pt x="3839563" y="1665260"/>
                  </a:lnTo>
                  <a:lnTo>
                    <a:pt x="3869200" y="1638795"/>
                  </a:lnTo>
                  <a:lnTo>
                    <a:pt x="3897460" y="1611858"/>
                  </a:lnTo>
                  <a:lnTo>
                    <a:pt x="3924317" y="1584464"/>
                  </a:lnTo>
                  <a:lnTo>
                    <a:pt x="3973716" y="1528358"/>
                  </a:lnTo>
                  <a:lnTo>
                    <a:pt x="4017194" y="1470584"/>
                  </a:lnTo>
                  <a:lnTo>
                    <a:pt x="4054546" y="1411252"/>
                  </a:lnTo>
                  <a:lnTo>
                    <a:pt x="4085566" y="1350468"/>
                  </a:lnTo>
                  <a:lnTo>
                    <a:pt x="4110050" y="1288342"/>
                  </a:lnTo>
                  <a:lnTo>
                    <a:pt x="4127792" y="1224982"/>
                  </a:lnTo>
                  <a:lnTo>
                    <a:pt x="4138587" y="1160496"/>
                  </a:lnTo>
                  <a:lnTo>
                    <a:pt x="4142231" y="1094994"/>
                  </a:lnTo>
                  <a:lnTo>
                    <a:pt x="4141316" y="1062122"/>
                  </a:lnTo>
                  <a:lnTo>
                    <a:pt x="4134071" y="997114"/>
                  </a:lnTo>
                  <a:lnTo>
                    <a:pt x="4119776" y="933178"/>
                  </a:lnTo>
                  <a:lnTo>
                    <a:pt x="4098638" y="870421"/>
                  </a:lnTo>
                  <a:lnTo>
                    <a:pt x="4070860" y="808953"/>
                  </a:lnTo>
                  <a:lnTo>
                    <a:pt x="4036649" y="748881"/>
                  </a:lnTo>
                  <a:lnTo>
                    <a:pt x="3996208" y="690314"/>
                  </a:lnTo>
                  <a:lnTo>
                    <a:pt x="3949744" y="633361"/>
                  </a:lnTo>
                  <a:lnTo>
                    <a:pt x="3897460" y="578129"/>
                  </a:lnTo>
                  <a:lnTo>
                    <a:pt x="3869200" y="551192"/>
                  </a:lnTo>
                  <a:lnTo>
                    <a:pt x="3839563" y="524727"/>
                  </a:lnTo>
                  <a:lnTo>
                    <a:pt x="3808573" y="498747"/>
                  </a:lnTo>
                  <a:lnTo>
                    <a:pt x="3776256" y="473264"/>
                  </a:lnTo>
                  <a:lnTo>
                    <a:pt x="3742639" y="448293"/>
                  </a:lnTo>
                  <a:lnTo>
                    <a:pt x="3707746" y="423848"/>
                  </a:lnTo>
                  <a:lnTo>
                    <a:pt x="3671603" y="399941"/>
                  </a:lnTo>
                  <a:lnTo>
                    <a:pt x="3634236" y="376587"/>
                  </a:lnTo>
                  <a:lnTo>
                    <a:pt x="3595671" y="353798"/>
                  </a:lnTo>
                  <a:lnTo>
                    <a:pt x="3555933" y="331589"/>
                  </a:lnTo>
                  <a:lnTo>
                    <a:pt x="3515047" y="309973"/>
                  </a:lnTo>
                  <a:lnTo>
                    <a:pt x="3473040" y="288964"/>
                  </a:lnTo>
                  <a:lnTo>
                    <a:pt x="3429937" y="268574"/>
                  </a:lnTo>
                  <a:lnTo>
                    <a:pt x="3385764" y="248819"/>
                  </a:lnTo>
                  <a:lnTo>
                    <a:pt x="3340546" y="229710"/>
                  </a:lnTo>
                  <a:lnTo>
                    <a:pt x="3294308" y="211262"/>
                  </a:lnTo>
                  <a:lnTo>
                    <a:pt x="3247078" y="193489"/>
                  </a:lnTo>
                  <a:lnTo>
                    <a:pt x="3198879" y="176403"/>
                  </a:lnTo>
                  <a:lnTo>
                    <a:pt x="3149738" y="160019"/>
                  </a:lnTo>
                  <a:lnTo>
                    <a:pt x="3099681" y="144350"/>
                  </a:lnTo>
                  <a:lnTo>
                    <a:pt x="3048732" y="129409"/>
                  </a:lnTo>
                  <a:lnTo>
                    <a:pt x="2996918" y="115210"/>
                  </a:lnTo>
                  <a:lnTo>
                    <a:pt x="2944264" y="101767"/>
                  </a:lnTo>
                  <a:lnTo>
                    <a:pt x="2890797" y="89093"/>
                  </a:lnTo>
                  <a:lnTo>
                    <a:pt x="2836540" y="77201"/>
                  </a:lnTo>
                  <a:lnTo>
                    <a:pt x="2781521" y="66106"/>
                  </a:lnTo>
                  <a:lnTo>
                    <a:pt x="2725765" y="55821"/>
                  </a:lnTo>
                  <a:lnTo>
                    <a:pt x="2669297" y="46358"/>
                  </a:lnTo>
                  <a:lnTo>
                    <a:pt x="2612143" y="37733"/>
                  </a:lnTo>
                  <a:lnTo>
                    <a:pt x="2554329" y="29958"/>
                  </a:lnTo>
                  <a:lnTo>
                    <a:pt x="2495880" y="23047"/>
                  </a:lnTo>
                  <a:lnTo>
                    <a:pt x="2436821" y="17014"/>
                  </a:lnTo>
                  <a:lnTo>
                    <a:pt x="2377180" y="11871"/>
                  </a:lnTo>
                  <a:lnTo>
                    <a:pt x="2316980" y="7634"/>
                  </a:lnTo>
                  <a:lnTo>
                    <a:pt x="2256248" y="4314"/>
                  </a:lnTo>
                  <a:lnTo>
                    <a:pt x="2195010" y="1926"/>
                  </a:lnTo>
                  <a:lnTo>
                    <a:pt x="2133290" y="483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118" y="4917186"/>
              <a:ext cx="4142740" cy="2190115"/>
            </a:xfrm>
            <a:custGeom>
              <a:avLst/>
              <a:gdLst/>
              <a:ahLst/>
              <a:cxnLst/>
              <a:rect l="l" t="t" r="r" b="b"/>
              <a:pathLst>
                <a:path w="4142740" h="2190115">
                  <a:moveTo>
                    <a:pt x="0" y="1094994"/>
                  </a:moveTo>
                  <a:lnTo>
                    <a:pt x="3644" y="1029491"/>
                  </a:lnTo>
                  <a:lnTo>
                    <a:pt x="14439" y="965005"/>
                  </a:lnTo>
                  <a:lnTo>
                    <a:pt x="32181" y="901645"/>
                  </a:lnTo>
                  <a:lnTo>
                    <a:pt x="56665" y="839519"/>
                  </a:lnTo>
                  <a:lnTo>
                    <a:pt x="87685" y="778735"/>
                  </a:lnTo>
                  <a:lnTo>
                    <a:pt x="125037" y="719403"/>
                  </a:lnTo>
                  <a:lnTo>
                    <a:pt x="168515" y="661629"/>
                  </a:lnTo>
                  <a:lnTo>
                    <a:pt x="217914" y="605523"/>
                  </a:lnTo>
                  <a:lnTo>
                    <a:pt x="244771" y="578129"/>
                  </a:lnTo>
                  <a:lnTo>
                    <a:pt x="273031" y="551192"/>
                  </a:lnTo>
                  <a:lnTo>
                    <a:pt x="302668" y="524727"/>
                  </a:lnTo>
                  <a:lnTo>
                    <a:pt x="333658" y="498747"/>
                  </a:lnTo>
                  <a:lnTo>
                    <a:pt x="365975" y="473264"/>
                  </a:lnTo>
                  <a:lnTo>
                    <a:pt x="399592" y="448293"/>
                  </a:lnTo>
                  <a:lnTo>
                    <a:pt x="434485" y="423848"/>
                  </a:lnTo>
                  <a:lnTo>
                    <a:pt x="470628" y="399941"/>
                  </a:lnTo>
                  <a:lnTo>
                    <a:pt x="507995" y="376587"/>
                  </a:lnTo>
                  <a:lnTo>
                    <a:pt x="546560" y="353798"/>
                  </a:lnTo>
                  <a:lnTo>
                    <a:pt x="586298" y="331589"/>
                  </a:lnTo>
                  <a:lnTo>
                    <a:pt x="627184" y="309973"/>
                  </a:lnTo>
                  <a:lnTo>
                    <a:pt x="669191" y="288964"/>
                  </a:lnTo>
                  <a:lnTo>
                    <a:pt x="712294" y="268574"/>
                  </a:lnTo>
                  <a:lnTo>
                    <a:pt x="756467" y="248819"/>
                  </a:lnTo>
                  <a:lnTo>
                    <a:pt x="801685" y="229710"/>
                  </a:lnTo>
                  <a:lnTo>
                    <a:pt x="847923" y="211262"/>
                  </a:lnTo>
                  <a:lnTo>
                    <a:pt x="895153" y="193489"/>
                  </a:lnTo>
                  <a:lnTo>
                    <a:pt x="943352" y="176403"/>
                  </a:lnTo>
                  <a:lnTo>
                    <a:pt x="992493" y="160019"/>
                  </a:lnTo>
                  <a:lnTo>
                    <a:pt x="1042550" y="144350"/>
                  </a:lnTo>
                  <a:lnTo>
                    <a:pt x="1093499" y="129409"/>
                  </a:lnTo>
                  <a:lnTo>
                    <a:pt x="1145313" y="115210"/>
                  </a:lnTo>
                  <a:lnTo>
                    <a:pt x="1197967" y="101767"/>
                  </a:lnTo>
                  <a:lnTo>
                    <a:pt x="1251434" y="89093"/>
                  </a:lnTo>
                  <a:lnTo>
                    <a:pt x="1305691" y="77201"/>
                  </a:lnTo>
                  <a:lnTo>
                    <a:pt x="1360710" y="66106"/>
                  </a:lnTo>
                  <a:lnTo>
                    <a:pt x="1416466" y="55821"/>
                  </a:lnTo>
                  <a:lnTo>
                    <a:pt x="1472934" y="46358"/>
                  </a:lnTo>
                  <a:lnTo>
                    <a:pt x="1530088" y="37733"/>
                  </a:lnTo>
                  <a:lnTo>
                    <a:pt x="1587902" y="29958"/>
                  </a:lnTo>
                  <a:lnTo>
                    <a:pt x="1646351" y="23047"/>
                  </a:lnTo>
                  <a:lnTo>
                    <a:pt x="1705410" y="17014"/>
                  </a:lnTo>
                  <a:lnTo>
                    <a:pt x="1765051" y="11871"/>
                  </a:lnTo>
                  <a:lnTo>
                    <a:pt x="1825251" y="7634"/>
                  </a:lnTo>
                  <a:lnTo>
                    <a:pt x="1885983" y="4314"/>
                  </a:lnTo>
                  <a:lnTo>
                    <a:pt x="1947221" y="1926"/>
                  </a:lnTo>
                  <a:lnTo>
                    <a:pt x="2008941" y="483"/>
                  </a:lnTo>
                  <a:lnTo>
                    <a:pt x="2071116" y="0"/>
                  </a:lnTo>
                  <a:lnTo>
                    <a:pt x="2133290" y="483"/>
                  </a:lnTo>
                  <a:lnTo>
                    <a:pt x="2195010" y="1926"/>
                  </a:lnTo>
                  <a:lnTo>
                    <a:pt x="2256248" y="4314"/>
                  </a:lnTo>
                  <a:lnTo>
                    <a:pt x="2316980" y="7634"/>
                  </a:lnTo>
                  <a:lnTo>
                    <a:pt x="2377180" y="11871"/>
                  </a:lnTo>
                  <a:lnTo>
                    <a:pt x="2436821" y="17014"/>
                  </a:lnTo>
                  <a:lnTo>
                    <a:pt x="2495880" y="23047"/>
                  </a:lnTo>
                  <a:lnTo>
                    <a:pt x="2554329" y="29958"/>
                  </a:lnTo>
                  <a:lnTo>
                    <a:pt x="2612143" y="37733"/>
                  </a:lnTo>
                  <a:lnTo>
                    <a:pt x="2669297" y="46358"/>
                  </a:lnTo>
                  <a:lnTo>
                    <a:pt x="2725765" y="55821"/>
                  </a:lnTo>
                  <a:lnTo>
                    <a:pt x="2781521" y="66106"/>
                  </a:lnTo>
                  <a:lnTo>
                    <a:pt x="2836540" y="77201"/>
                  </a:lnTo>
                  <a:lnTo>
                    <a:pt x="2890797" y="89093"/>
                  </a:lnTo>
                  <a:lnTo>
                    <a:pt x="2944264" y="101767"/>
                  </a:lnTo>
                  <a:lnTo>
                    <a:pt x="2996918" y="115210"/>
                  </a:lnTo>
                  <a:lnTo>
                    <a:pt x="3048732" y="129409"/>
                  </a:lnTo>
                  <a:lnTo>
                    <a:pt x="3099681" y="144350"/>
                  </a:lnTo>
                  <a:lnTo>
                    <a:pt x="3149738" y="160019"/>
                  </a:lnTo>
                  <a:lnTo>
                    <a:pt x="3198879" y="176403"/>
                  </a:lnTo>
                  <a:lnTo>
                    <a:pt x="3247078" y="193489"/>
                  </a:lnTo>
                  <a:lnTo>
                    <a:pt x="3294308" y="211262"/>
                  </a:lnTo>
                  <a:lnTo>
                    <a:pt x="3340546" y="229710"/>
                  </a:lnTo>
                  <a:lnTo>
                    <a:pt x="3385764" y="248819"/>
                  </a:lnTo>
                  <a:lnTo>
                    <a:pt x="3429937" y="268574"/>
                  </a:lnTo>
                  <a:lnTo>
                    <a:pt x="3473040" y="288964"/>
                  </a:lnTo>
                  <a:lnTo>
                    <a:pt x="3515047" y="309973"/>
                  </a:lnTo>
                  <a:lnTo>
                    <a:pt x="3555933" y="331589"/>
                  </a:lnTo>
                  <a:lnTo>
                    <a:pt x="3595671" y="353798"/>
                  </a:lnTo>
                  <a:lnTo>
                    <a:pt x="3634236" y="376587"/>
                  </a:lnTo>
                  <a:lnTo>
                    <a:pt x="3671603" y="399941"/>
                  </a:lnTo>
                  <a:lnTo>
                    <a:pt x="3707746" y="423848"/>
                  </a:lnTo>
                  <a:lnTo>
                    <a:pt x="3742639" y="448293"/>
                  </a:lnTo>
                  <a:lnTo>
                    <a:pt x="3776256" y="473264"/>
                  </a:lnTo>
                  <a:lnTo>
                    <a:pt x="3808573" y="498747"/>
                  </a:lnTo>
                  <a:lnTo>
                    <a:pt x="3839563" y="524727"/>
                  </a:lnTo>
                  <a:lnTo>
                    <a:pt x="3869200" y="551192"/>
                  </a:lnTo>
                  <a:lnTo>
                    <a:pt x="3897460" y="578129"/>
                  </a:lnTo>
                  <a:lnTo>
                    <a:pt x="3924317" y="605523"/>
                  </a:lnTo>
                  <a:lnTo>
                    <a:pt x="3973716" y="661629"/>
                  </a:lnTo>
                  <a:lnTo>
                    <a:pt x="4017194" y="719403"/>
                  </a:lnTo>
                  <a:lnTo>
                    <a:pt x="4054546" y="778735"/>
                  </a:lnTo>
                  <a:lnTo>
                    <a:pt x="4085566" y="839519"/>
                  </a:lnTo>
                  <a:lnTo>
                    <a:pt x="4110050" y="901645"/>
                  </a:lnTo>
                  <a:lnTo>
                    <a:pt x="4127792" y="965005"/>
                  </a:lnTo>
                  <a:lnTo>
                    <a:pt x="4138587" y="1029491"/>
                  </a:lnTo>
                  <a:lnTo>
                    <a:pt x="4142231" y="1094994"/>
                  </a:lnTo>
                  <a:lnTo>
                    <a:pt x="4141316" y="1127865"/>
                  </a:lnTo>
                  <a:lnTo>
                    <a:pt x="4134071" y="1192873"/>
                  </a:lnTo>
                  <a:lnTo>
                    <a:pt x="4119776" y="1256809"/>
                  </a:lnTo>
                  <a:lnTo>
                    <a:pt x="4098638" y="1319566"/>
                  </a:lnTo>
                  <a:lnTo>
                    <a:pt x="4070860" y="1381034"/>
                  </a:lnTo>
                  <a:lnTo>
                    <a:pt x="4036649" y="1441106"/>
                  </a:lnTo>
                  <a:lnTo>
                    <a:pt x="3996208" y="1499673"/>
                  </a:lnTo>
                  <a:lnTo>
                    <a:pt x="3949744" y="1556626"/>
                  </a:lnTo>
                  <a:lnTo>
                    <a:pt x="3897460" y="1611858"/>
                  </a:lnTo>
                  <a:lnTo>
                    <a:pt x="3869200" y="1638795"/>
                  </a:lnTo>
                  <a:lnTo>
                    <a:pt x="3839563" y="1665260"/>
                  </a:lnTo>
                  <a:lnTo>
                    <a:pt x="3808573" y="1691240"/>
                  </a:lnTo>
                  <a:lnTo>
                    <a:pt x="3776256" y="1716723"/>
                  </a:lnTo>
                  <a:lnTo>
                    <a:pt x="3742639" y="1741694"/>
                  </a:lnTo>
                  <a:lnTo>
                    <a:pt x="3707746" y="1766139"/>
                  </a:lnTo>
                  <a:lnTo>
                    <a:pt x="3671603" y="1790046"/>
                  </a:lnTo>
                  <a:lnTo>
                    <a:pt x="3634236" y="1813400"/>
                  </a:lnTo>
                  <a:lnTo>
                    <a:pt x="3595671" y="1836189"/>
                  </a:lnTo>
                  <a:lnTo>
                    <a:pt x="3555933" y="1858398"/>
                  </a:lnTo>
                  <a:lnTo>
                    <a:pt x="3515047" y="1880014"/>
                  </a:lnTo>
                  <a:lnTo>
                    <a:pt x="3473040" y="1901023"/>
                  </a:lnTo>
                  <a:lnTo>
                    <a:pt x="3429937" y="1921413"/>
                  </a:lnTo>
                  <a:lnTo>
                    <a:pt x="3385764" y="1941168"/>
                  </a:lnTo>
                  <a:lnTo>
                    <a:pt x="3340546" y="1960277"/>
                  </a:lnTo>
                  <a:lnTo>
                    <a:pt x="3294308" y="1978725"/>
                  </a:lnTo>
                  <a:lnTo>
                    <a:pt x="3247078" y="1996498"/>
                  </a:lnTo>
                  <a:lnTo>
                    <a:pt x="3198879" y="2013584"/>
                  </a:lnTo>
                  <a:lnTo>
                    <a:pt x="3149738" y="2029968"/>
                  </a:lnTo>
                  <a:lnTo>
                    <a:pt x="3099681" y="2045637"/>
                  </a:lnTo>
                  <a:lnTo>
                    <a:pt x="3048732" y="2060578"/>
                  </a:lnTo>
                  <a:lnTo>
                    <a:pt x="2996918" y="2074777"/>
                  </a:lnTo>
                  <a:lnTo>
                    <a:pt x="2944264" y="2088220"/>
                  </a:lnTo>
                  <a:lnTo>
                    <a:pt x="2890797" y="2100894"/>
                  </a:lnTo>
                  <a:lnTo>
                    <a:pt x="2836540" y="2112786"/>
                  </a:lnTo>
                  <a:lnTo>
                    <a:pt x="2781521" y="2123881"/>
                  </a:lnTo>
                  <a:lnTo>
                    <a:pt x="2725765" y="2134166"/>
                  </a:lnTo>
                  <a:lnTo>
                    <a:pt x="2669297" y="2143629"/>
                  </a:lnTo>
                  <a:lnTo>
                    <a:pt x="2612143" y="2152254"/>
                  </a:lnTo>
                  <a:lnTo>
                    <a:pt x="2554329" y="2160029"/>
                  </a:lnTo>
                  <a:lnTo>
                    <a:pt x="2495880" y="2166940"/>
                  </a:lnTo>
                  <a:lnTo>
                    <a:pt x="2436821" y="2172973"/>
                  </a:lnTo>
                  <a:lnTo>
                    <a:pt x="2377180" y="2178116"/>
                  </a:lnTo>
                  <a:lnTo>
                    <a:pt x="2316980" y="2182353"/>
                  </a:lnTo>
                  <a:lnTo>
                    <a:pt x="2256248" y="2185673"/>
                  </a:lnTo>
                  <a:lnTo>
                    <a:pt x="2195010" y="2188061"/>
                  </a:lnTo>
                  <a:lnTo>
                    <a:pt x="2133290" y="2189504"/>
                  </a:lnTo>
                  <a:lnTo>
                    <a:pt x="2071116" y="2189988"/>
                  </a:lnTo>
                  <a:lnTo>
                    <a:pt x="2008941" y="2189504"/>
                  </a:lnTo>
                  <a:lnTo>
                    <a:pt x="1947221" y="2188061"/>
                  </a:lnTo>
                  <a:lnTo>
                    <a:pt x="1885983" y="2185673"/>
                  </a:lnTo>
                  <a:lnTo>
                    <a:pt x="1825251" y="2182353"/>
                  </a:lnTo>
                  <a:lnTo>
                    <a:pt x="1765051" y="2178116"/>
                  </a:lnTo>
                  <a:lnTo>
                    <a:pt x="1705410" y="2172973"/>
                  </a:lnTo>
                  <a:lnTo>
                    <a:pt x="1646351" y="2166940"/>
                  </a:lnTo>
                  <a:lnTo>
                    <a:pt x="1587902" y="2160029"/>
                  </a:lnTo>
                  <a:lnTo>
                    <a:pt x="1530088" y="2152254"/>
                  </a:lnTo>
                  <a:lnTo>
                    <a:pt x="1472934" y="2143629"/>
                  </a:lnTo>
                  <a:lnTo>
                    <a:pt x="1416466" y="2134166"/>
                  </a:lnTo>
                  <a:lnTo>
                    <a:pt x="1360710" y="2123881"/>
                  </a:lnTo>
                  <a:lnTo>
                    <a:pt x="1305691" y="2112786"/>
                  </a:lnTo>
                  <a:lnTo>
                    <a:pt x="1251434" y="2100894"/>
                  </a:lnTo>
                  <a:lnTo>
                    <a:pt x="1197967" y="2088220"/>
                  </a:lnTo>
                  <a:lnTo>
                    <a:pt x="1145313" y="2074777"/>
                  </a:lnTo>
                  <a:lnTo>
                    <a:pt x="1093499" y="2060578"/>
                  </a:lnTo>
                  <a:lnTo>
                    <a:pt x="1042550" y="2045637"/>
                  </a:lnTo>
                  <a:lnTo>
                    <a:pt x="992493" y="2029968"/>
                  </a:lnTo>
                  <a:lnTo>
                    <a:pt x="943352" y="2013584"/>
                  </a:lnTo>
                  <a:lnTo>
                    <a:pt x="895153" y="1996498"/>
                  </a:lnTo>
                  <a:lnTo>
                    <a:pt x="847923" y="1978725"/>
                  </a:lnTo>
                  <a:lnTo>
                    <a:pt x="801685" y="1960277"/>
                  </a:lnTo>
                  <a:lnTo>
                    <a:pt x="756467" y="1941168"/>
                  </a:lnTo>
                  <a:lnTo>
                    <a:pt x="712294" y="1921413"/>
                  </a:lnTo>
                  <a:lnTo>
                    <a:pt x="669191" y="1901023"/>
                  </a:lnTo>
                  <a:lnTo>
                    <a:pt x="627184" y="1880014"/>
                  </a:lnTo>
                  <a:lnTo>
                    <a:pt x="586298" y="1858398"/>
                  </a:lnTo>
                  <a:lnTo>
                    <a:pt x="546560" y="1836189"/>
                  </a:lnTo>
                  <a:lnTo>
                    <a:pt x="507995" y="1813400"/>
                  </a:lnTo>
                  <a:lnTo>
                    <a:pt x="470628" y="1790046"/>
                  </a:lnTo>
                  <a:lnTo>
                    <a:pt x="434485" y="1766139"/>
                  </a:lnTo>
                  <a:lnTo>
                    <a:pt x="399592" y="1741694"/>
                  </a:lnTo>
                  <a:lnTo>
                    <a:pt x="365975" y="1716723"/>
                  </a:lnTo>
                  <a:lnTo>
                    <a:pt x="333658" y="1691240"/>
                  </a:lnTo>
                  <a:lnTo>
                    <a:pt x="302668" y="1665260"/>
                  </a:lnTo>
                  <a:lnTo>
                    <a:pt x="273031" y="1638795"/>
                  </a:lnTo>
                  <a:lnTo>
                    <a:pt x="244771" y="1611858"/>
                  </a:lnTo>
                  <a:lnTo>
                    <a:pt x="217914" y="1584464"/>
                  </a:lnTo>
                  <a:lnTo>
                    <a:pt x="168515" y="1528358"/>
                  </a:lnTo>
                  <a:lnTo>
                    <a:pt x="125037" y="1470584"/>
                  </a:lnTo>
                  <a:lnTo>
                    <a:pt x="87685" y="1411252"/>
                  </a:lnTo>
                  <a:lnTo>
                    <a:pt x="56665" y="1350468"/>
                  </a:lnTo>
                  <a:lnTo>
                    <a:pt x="32181" y="1288342"/>
                  </a:lnTo>
                  <a:lnTo>
                    <a:pt x="14439" y="1224982"/>
                  </a:lnTo>
                  <a:lnTo>
                    <a:pt x="3644" y="1160496"/>
                  </a:lnTo>
                  <a:lnTo>
                    <a:pt x="0" y="1094994"/>
                  </a:lnTo>
                  <a:close/>
                </a:path>
              </a:pathLst>
            </a:custGeom>
            <a:ln w="28956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915283" y="5256022"/>
            <a:ext cx="264287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What</a:t>
            </a:r>
            <a:r>
              <a:rPr dirty="0" sz="3200" spc="-9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actually </a:t>
            </a:r>
            <a:r>
              <a:rPr dirty="0" sz="3200" spc="-87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happened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at</a:t>
            </a:r>
            <a:r>
              <a:rPr dirty="0" sz="3200" spc="-5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time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58636" y="1359281"/>
            <a:ext cx="7650480" cy="3616960"/>
            <a:chOff x="5858636" y="1359281"/>
            <a:chExt cx="7650480" cy="3616960"/>
          </a:xfrm>
        </p:grpSpPr>
        <p:sp>
          <p:nvSpPr>
            <p:cNvPr id="9" name="object 9"/>
            <p:cNvSpPr/>
            <p:nvPr/>
          </p:nvSpPr>
          <p:spPr>
            <a:xfrm>
              <a:off x="5858637" y="3201923"/>
              <a:ext cx="2135505" cy="1774189"/>
            </a:xfrm>
            <a:custGeom>
              <a:avLst/>
              <a:gdLst/>
              <a:ahLst/>
              <a:cxnLst/>
              <a:rect l="l" t="t" r="r" b="b"/>
              <a:pathLst>
                <a:path w="2135504" h="1774189">
                  <a:moveTo>
                    <a:pt x="139700" y="1769364"/>
                  </a:moveTo>
                  <a:lnTo>
                    <a:pt x="57251" y="1248625"/>
                  </a:lnTo>
                  <a:lnTo>
                    <a:pt x="85852" y="1244092"/>
                  </a:lnTo>
                  <a:lnTo>
                    <a:pt x="78854" y="1234313"/>
                  </a:lnTo>
                  <a:lnTo>
                    <a:pt x="29337" y="1165098"/>
                  </a:lnTo>
                  <a:lnTo>
                    <a:pt x="0" y="1257681"/>
                  </a:lnTo>
                  <a:lnTo>
                    <a:pt x="28663" y="1253147"/>
                  </a:lnTo>
                  <a:lnTo>
                    <a:pt x="110998" y="1773936"/>
                  </a:lnTo>
                  <a:lnTo>
                    <a:pt x="139700" y="1769364"/>
                  </a:lnTo>
                  <a:close/>
                </a:path>
                <a:path w="2135504" h="1774189">
                  <a:moveTo>
                    <a:pt x="2135251" y="22860"/>
                  </a:moveTo>
                  <a:lnTo>
                    <a:pt x="2117471" y="0"/>
                  </a:lnTo>
                  <a:lnTo>
                    <a:pt x="992911" y="870356"/>
                  </a:lnTo>
                  <a:lnTo>
                    <a:pt x="975233" y="847471"/>
                  </a:lnTo>
                  <a:lnTo>
                    <a:pt x="933069" y="934974"/>
                  </a:lnTo>
                  <a:lnTo>
                    <a:pt x="1028319" y="916178"/>
                  </a:lnTo>
                  <a:lnTo>
                    <a:pt x="1017422" y="902081"/>
                  </a:lnTo>
                  <a:lnTo>
                    <a:pt x="1010615" y="893279"/>
                  </a:lnTo>
                  <a:lnTo>
                    <a:pt x="2135251" y="2286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06717" y="1373886"/>
              <a:ext cx="6987540" cy="2315210"/>
            </a:xfrm>
            <a:custGeom>
              <a:avLst/>
              <a:gdLst/>
              <a:ahLst/>
              <a:cxnLst/>
              <a:rect l="l" t="t" r="r" b="b"/>
              <a:pathLst>
                <a:path w="6987540" h="2315210">
                  <a:moveTo>
                    <a:pt x="3493770" y="0"/>
                  </a:moveTo>
                  <a:lnTo>
                    <a:pt x="3424189" y="224"/>
                  </a:lnTo>
                  <a:lnTo>
                    <a:pt x="3354940" y="897"/>
                  </a:lnTo>
                  <a:lnTo>
                    <a:pt x="3286034" y="2012"/>
                  </a:lnTo>
                  <a:lnTo>
                    <a:pt x="3217483" y="3565"/>
                  </a:lnTo>
                  <a:lnTo>
                    <a:pt x="3149301" y="5554"/>
                  </a:lnTo>
                  <a:lnTo>
                    <a:pt x="3081500" y="7973"/>
                  </a:lnTo>
                  <a:lnTo>
                    <a:pt x="3014093" y="10818"/>
                  </a:lnTo>
                  <a:lnTo>
                    <a:pt x="2947092" y="14085"/>
                  </a:lnTo>
                  <a:lnTo>
                    <a:pt x="2880510" y="17771"/>
                  </a:lnTo>
                  <a:lnTo>
                    <a:pt x="2814359" y="21870"/>
                  </a:lnTo>
                  <a:lnTo>
                    <a:pt x="2748652" y="26379"/>
                  </a:lnTo>
                  <a:lnTo>
                    <a:pt x="2683401" y="31293"/>
                  </a:lnTo>
                  <a:lnTo>
                    <a:pt x="2618620" y="36608"/>
                  </a:lnTo>
                  <a:lnTo>
                    <a:pt x="2554320" y="42321"/>
                  </a:lnTo>
                  <a:lnTo>
                    <a:pt x="2490515" y="48427"/>
                  </a:lnTo>
                  <a:lnTo>
                    <a:pt x="2427216" y="54921"/>
                  </a:lnTo>
                  <a:lnTo>
                    <a:pt x="2364437" y="61800"/>
                  </a:lnTo>
                  <a:lnTo>
                    <a:pt x="2302189" y="69060"/>
                  </a:lnTo>
                  <a:lnTo>
                    <a:pt x="2240487" y="76696"/>
                  </a:lnTo>
                  <a:lnTo>
                    <a:pt x="2179341" y="84704"/>
                  </a:lnTo>
                  <a:lnTo>
                    <a:pt x="2118766" y="93080"/>
                  </a:lnTo>
                  <a:lnTo>
                    <a:pt x="2058772" y="101819"/>
                  </a:lnTo>
                  <a:lnTo>
                    <a:pt x="1999374" y="110919"/>
                  </a:lnTo>
                  <a:lnTo>
                    <a:pt x="1940583" y="120374"/>
                  </a:lnTo>
                  <a:lnTo>
                    <a:pt x="1882412" y="130180"/>
                  </a:lnTo>
                  <a:lnTo>
                    <a:pt x="1824874" y="140333"/>
                  </a:lnTo>
                  <a:lnTo>
                    <a:pt x="1767981" y="150830"/>
                  </a:lnTo>
                  <a:lnTo>
                    <a:pt x="1711746" y="161665"/>
                  </a:lnTo>
                  <a:lnTo>
                    <a:pt x="1656181" y="172835"/>
                  </a:lnTo>
                  <a:lnTo>
                    <a:pt x="1601299" y="184335"/>
                  </a:lnTo>
                  <a:lnTo>
                    <a:pt x="1547113" y="196162"/>
                  </a:lnTo>
                  <a:lnTo>
                    <a:pt x="1493635" y="208310"/>
                  </a:lnTo>
                  <a:lnTo>
                    <a:pt x="1440878" y="220777"/>
                  </a:lnTo>
                  <a:lnTo>
                    <a:pt x="1388854" y="233558"/>
                  </a:lnTo>
                  <a:lnTo>
                    <a:pt x="1337575" y="246648"/>
                  </a:lnTo>
                  <a:lnTo>
                    <a:pt x="1287056" y="260044"/>
                  </a:lnTo>
                  <a:lnTo>
                    <a:pt x="1237307" y="273741"/>
                  </a:lnTo>
                  <a:lnTo>
                    <a:pt x="1188342" y="287735"/>
                  </a:lnTo>
                  <a:lnTo>
                    <a:pt x="1140174" y="302022"/>
                  </a:lnTo>
                  <a:lnTo>
                    <a:pt x="1092814" y="316598"/>
                  </a:lnTo>
                  <a:lnTo>
                    <a:pt x="1046275" y="331458"/>
                  </a:lnTo>
                  <a:lnTo>
                    <a:pt x="1000571" y="346600"/>
                  </a:lnTo>
                  <a:lnTo>
                    <a:pt x="955713" y="362017"/>
                  </a:lnTo>
                  <a:lnTo>
                    <a:pt x="911714" y="377707"/>
                  </a:lnTo>
                  <a:lnTo>
                    <a:pt x="868587" y="393664"/>
                  </a:lnTo>
                  <a:lnTo>
                    <a:pt x="826344" y="409886"/>
                  </a:lnTo>
                  <a:lnTo>
                    <a:pt x="784998" y="426367"/>
                  </a:lnTo>
                  <a:lnTo>
                    <a:pt x="744561" y="443103"/>
                  </a:lnTo>
                  <a:lnTo>
                    <a:pt x="705047" y="460091"/>
                  </a:lnTo>
                  <a:lnTo>
                    <a:pt x="666467" y="477326"/>
                  </a:lnTo>
                  <a:lnTo>
                    <a:pt x="628834" y="494805"/>
                  </a:lnTo>
                  <a:lnTo>
                    <a:pt x="592161" y="512521"/>
                  </a:lnTo>
                  <a:lnTo>
                    <a:pt x="556461" y="530473"/>
                  </a:lnTo>
                  <a:lnTo>
                    <a:pt x="521745" y="548655"/>
                  </a:lnTo>
                  <a:lnTo>
                    <a:pt x="488027" y="567064"/>
                  </a:lnTo>
                  <a:lnTo>
                    <a:pt x="423634" y="604543"/>
                  </a:lnTo>
                  <a:lnTo>
                    <a:pt x="363382" y="642877"/>
                  </a:lnTo>
                  <a:lnTo>
                    <a:pt x="307371" y="682034"/>
                  </a:lnTo>
                  <a:lnTo>
                    <a:pt x="255703" y="721979"/>
                  </a:lnTo>
                  <a:lnTo>
                    <a:pt x="208478" y="762680"/>
                  </a:lnTo>
                  <a:lnTo>
                    <a:pt x="165797" y="804102"/>
                  </a:lnTo>
                  <a:lnTo>
                    <a:pt x="127760" y="846214"/>
                  </a:lnTo>
                  <a:lnTo>
                    <a:pt x="94469" y="888980"/>
                  </a:lnTo>
                  <a:lnTo>
                    <a:pt x="66022" y="932369"/>
                  </a:lnTo>
                  <a:lnTo>
                    <a:pt x="42523" y="976347"/>
                  </a:lnTo>
                  <a:lnTo>
                    <a:pt x="24070" y="1020880"/>
                  </a:lnTo>
                  <a:lnTo>
                    <a:pt x="10764" y="1065935"/>
                  </a:lnTo>
                  <a:lnTo>
                    <a:pt x="2708" y="1111478"/>
                  </a:lnTo>
                  <a:lnTo>
                    <a:pt x="0" y="1157478"/>
                  </a:lnTo>
                  <a:lnTo>
                    <a:pt x="679" y="1180532"/>
                  </a:lnTo>
                  <a:lnTo>
                    <a:pt x="6074" y="1226308"/>
                  </a:lnTo>
                  <a:lnTo>
                    <a:pt x="16767" y="1271611"/>
                  </a:lnTo>
                  <a:lnTo>
                    <a:pt x="32659" y="1316409"/>
                  </a:lnTo>
                  <a:lnTo>
                    <a:pt x="53648" y="1360669"/>
                  </a:lnTo>
                  <a:lnTo>
                    <a:pt x="79633" y="1404356"/>
                  </a:lnTo>
                  <a:lnTo>
                    <a:pt x="110515" y="1447438"/>
                  </a:lnTo>
                  <a:lnTo>
                    <a:pt x="146192" y="1489881"/>
                  </a:lnTo>
                  <a:lnTo>
                    <a:pt x="186564" y="1531652"/>
                  </a:lnTo>
                  <a:lnTo>
                    <a:pt x="231529" y="1572718"/>
                  </a:lnTo>
                  <a:lnTo>
                    <a:pt x="280988" y="1613045"/>
                  </a:lnTo>
                  <a:lnTo>
                    <a:pt x="334840" y="1652600"/>
                  </a:lnTo>
                  <a:lnTo>
                    <a:pt x="392984" y="1691350"/>
                  </a:lnTo>
                  <a:lnTo>
                    <a:pt x="455319" y="1729261"/>
                  </a:lnTo>
                  <a:lnTo>
                    <a:pt x="521745" y="1766300"/>
                  </a:lnTo>
                  <a:lnTo>
                    <a:pt x="556461" y="1784482"/>
                  </a:lnTo>
                  <a:lnTo>
                    <a:pt x="592161" y="1802434"/>
                  </a:lnTo>
                  <a:lnTo>
                    <a:pt x="628834" y="1820150"/>
                  </a:lnTo>
                  <a:lnTo>
                    <a:pt x="666467" y="1837629"/>
                  </a:lnTo>
                  <a:lnTo>
                    <a:pt x="705047" y="1854864"/>
                  </a:lnTo>
                  <a:lnTo>
                    <a:pt x="744561" y="1871852"/>
                  </a:lnTo>
                  <a:lnTo>
                    <a:pt x="784998" y="1888588"/>
                  </a:lnTo>
                  <a:lnTo>
                    <a:pt x="826344" y="1905069"/>
                  </a:lnTo>
                  <a:lnTo>
                    <a:pt x="868587" y="1921291"/>
                  </a:lnTo>
                  <a:lnTo>
                    <a:pt x="911714" y="1937248"/>
                  </a:lnTo>
                  <a:lnTo>
                    <a:pt x="955713" y="1952938"/>
                  </a:lnTo>
                  <a:lnTo>
                    <a:pt x="1000571" y="1968355"/>
                  </a:lnTo>
                  <a:lnTo>
                    <a:pt x="1046275" y="1983497"/>
                  </a:lnTo>
                  <a:lnTo>
                    <a:pt x="1092814" y="1998357"/>
                  </a:lnTo>
                  <a:lnTo>
                    <a:pt x="1140174" y="2012933"/>
                  </a:lnTo>
                  <a:lnTo>
                    <a:pt x="1188342" y="2027220"/>
                  </a:lnTo>
                  <a:lnTo>
                    <a:pt x="1237307" y="2041214"/>
                  </a:lnTo>
                  <a:lnTo>
                    <a:pt x="1287056" y="2054911"/>
                  </a:lnTo>
                  <a:lnTo>
                    <a:pt x="1337575" y="2068307"/>
                  </a:lnTo>
                  <a:lnTo>
                    <a:pt x="1388854" y="2081397"/>
                  </a:lnTo>
                  <a:lnTo>
                    <a:pt x="1440878" y="2094178"/>
                  </a:lnTo>
                  <a:lnTo>
                    <a:pt x="1493635" y="2106645"/>
                  </a:lnTo>
                  <a:lnTo>
                    <a:pt x="1547113" y="2118793"/>
                  </a:lnTo>
                  <a:lnTo>
                    <a:pt x="1601299" y="2130620"/>
                  </a:lnTo>
                  <a:lnTo>
                    <a:pt x="1656181" y="2142120"/>
                  </a:lnTo>
                  <a:lnTo>
                    <a:pt x="1711746" y="2153290"/>
                  </a:lnTo>
                  <a:lnTo>
                    <a:pt x="1767981" y="2164125"/>
                  </a:lnTo>
                  <a:lnTo>
                    <a:pt x="1824874" y="2174622"/>
                  </a:lnTo>
                  <a:lnTo>
                    <a:pt x="1882412" y="2184775"/>
                  </a:lnTo>
                  <a:lnTo>
                    <a:pt x="1940583" y="2194581"/>
                  </a:lnTo>
                  <a:lnTo>
                    <a:pt x="1999374" y="2204036"/>
                  </a:lnTo>
                  <a:lnTo>
                    <a:pt x="2058772" y="2213136"/>
                  </a:lnTo>
                  <a:lnTo>
                    <a:pt x="2118766" y="2221875"/>
                  </a:lnTo>
                  <a:lnTo>
                    <a:pt x="2179341" y="2230251"/>
                  </a:lnTo>
                  <a:lnTo>
                    <a:pt x="2240487" y="2238259"/>
                  </a:lnTo>
                  <a:lnTo>
                    <a:pt x="2302189" y="2245895"/>
                  </a:lnTo>
                  <a:lnTo>
                    <a:pt x="2364437" y="2253155"/>
                  </a:lnTo>
                  <a:lnTo>
                    <a:pt x="2427216" y="2260034"/>
                  </a:lnTo>
                  <a:lnTo>
                    <a:pt x="2490515" y="2266528"/>
                  </a:lnTo>
                  <a:lnTo>
                    <a:pt x="2554320" y="2272634"/>
                  </a:lnTo>
                  <a:lnTo>
                    <a:pt x="2618620" y="2278347"/>
                  </a:lnTo>
                  <a:lnTo>
                    <a:pt x="2683401" y="2283662"/>
                  </a:lnTo>
                  <a:lnTo>
                    <a:pt x="2748652" y="2288576"/>
                  </a:lnTo>
                  <a:lnTo>
                    <a:pt x="2814359" y="2293085"/>
                  </a:lnTo>
                  <a:lnTo>
                    <a:pt x="2880510" y="2297184"/>
                  </a:lnTo>
                  <a:lnTo>
                    <a:pt x="2947092" y="2300870"/>
                  </a:lnTo>
                  <a:lnTo>
                    <a:pt x="3014093" y="2304137"/>
                  </a:lnTo>
                  <a:lnTo>
                    <a:pt x="3081500" y="2306982"/>
                  </a:lnTo>
                  <a:lnTo>
                    <a:pt x="3149301" y="2309401"/>
                  </a:lnTo>
                  <a:lnTo>
                    <a:pt x="3217483" y="2311390"/>
                  </a:lnTo>
                  <a:lnTo>
                    <a:pt x="3286034" y="2312943"/>
                  </a:lnTo>
                  <a:lnTo>
                    <a:pt x="3354940" y="2314058"/>
                  </a:lnTo>
                  <a:lnTo>
                    <a:pt x="3424189" y="2314731"/>
                  </a:lnTo>
                  <a:lnTo>
                    <a:pt x="3493770" y="2314956"/>
                  </a:lnTo>
                  <a:lnTo>
                    <a:pt x="3563350" y="2314731"/>
                  </a:lnTo>
                  <a:lnTo>
                    <a:pt x="3632599" y="2314058"/>
                  </a:lnTo>
                  <a:lnTo>
                    <a:pt x="3701505" y="2312943"/>
                  </a:lnTo>
                  <a:lnTo>
                    <a:pt x="3770056" y="2311390"/>
                  </a:lnTo>
                  <a:lnTo>
                    <a:pt x="3838238" y="2309401"/>
                  </a:lnTo>
                  <a:lnTo>
                    <a:pt x="3906039" y="2306982"/>
                  </a:lnTo>
                  <a:lnTo>
                    <a:pt x="3973446" y="2304137"/>
                  </a:lnTo>
                  <a:lnTo>
                    <a:pt x="4040447" y="2300870"/>
                  </a:lnTo>
                  <a:lnTo>
                    <a:pt x="4107029" y="2297184"/>
                  </a:lnTo>
                  <a:lnTo>
                    <a:pt x="4173180" y="2293085"/>
                  </a:lnTo>
                  <a:lnTo>
                    <a:pt x="4238887" y="2288576"/>
                  </a:lnTo>
                  <a:lnTo>
                    <a:pt x="4304138" y="2283662"/>
                  </a:lnTo>
                  <a:lnTo>
                    <a:pt x="4368919" y="2278347"/>
                  </a:lnTo>
                  <a:lnTo>
                    <a:pt x="4433219" y="2272634"/>
                  </a:lnTo>
                  <a:lnTo>
                    <a:pt x="4497024" y="2266528"/>
                  </a:lnTo>
                  <a:lnTo>
                    <a:pt x="4560323" y="2260034"/>
                  </a:lnTo>
                  <a:lnTo>
                    <a:pt x="4623102" y="2253155"/>
                  </a:lnTo>
                  <a:lnTo>
                    <a:pt x="4685350" y="2245895"/>
                  </a:lnTo>
                  <a:lnTo>
                    <a:pt x="4747052" y="2238259"/>
                  </a:lnTo>
                  <a:lnTo>
                    <a:pt x="4808198" y="2230251"/>
                  </a:lnTo>
                  <a:lnTo>
                    <a:pt x="4868773" y="2221875"/>
                  </a:lnTo>
                  <a:lnTo>
                    <a:pt x="4928767" y="2213136"/>
                  </a:lnTo>
                  <a:lnTo>
                    <a:pt x="4988165" y="2204036"/>
                  </a:lnTo>
                  <a:lnTo>
                    <a:pt x="5046956" y="2194581"/>
                  </a:lnTo>
                  <a:lnTo>
                    <a:pt x="5105127" y="2184775"/>
                  </a:lnTo>
                  <a:lnTo>
                    <a:pt x="5162665" y="2174622"/>
                  </a:lnTo>
                  <a:lnTo>
                    <a:pt x="5219558" y="2164125"/>
                  </a:lnTo>
                  <a:lnTo>
                    <a:pt x="5275793" y="2153290"/>
                  </a:lnTo>
                  <a:lnTo>
                    <a:pt x="5331358" y="2142120"/>
                  </a:lnTo>
                  <a:lnTo>
                    <a:pt x="5386240" y="2130620"/>
                  </a:lnTo>
                  <a:lnTo>
                    <a:pt x="5440426" y="2118793"/>
                  </a:lnTo>
                  <a:lnTo>
                    <a:pt x="5493904" y="2106645"/>
                  </a:lnTo>
                  <a:lnTo>
                    <a:pt x="5546661" y="2094178"/>
                  </a:lnTo>
                  <a:lnTo>
                    <a:pt x="5598685" y="2081397"/>
                  </a:lnTo>
                  <a:lnTo>
                    <a:pt x="5649964" y="2068307"/>
                  </a:lnTo>
                  <a:lnTo>
                    <a:pt x="5700483" y="2054911"/>
                  </a:lnTo>
                  <a:lnTo>
                    <a:pt x="5750232" y="2041214"/>
                  </a:lnTo>
                  <a:lnTo>
                    <a:pt x="5799197" y="2027220"/>
                  </a:lnTo>
                  <a:lnTo>
                    <a:pt x="5847365" y="2012933"/>
                  </a:lnTo>
                  <a:lnTo>
                    <a:pt x="5894725" y="1998357"/>
                  </a:lnTo>
                  <a:lnTo>
                    <a:pt x="5941264" y="1983497"/>
                  </a:lnTo>
                  <a:lnTo>
                    <a:pt x="5986968" y="1968355"/>
                  </a:lnTo>
                  <a:lnTo>
                    <a:pt x="6031826" y="1952938"/>
                  </a:lnTo>
                  <a:lnTo>
                    <a:pt x="6075825" y="1937248"/>
                  </a:lnTo>
                  <a:lnTo>
                    <a:pt x="6118952" y="1921291"/>
                  </a:lnTo>
                  <a:lnTo>
                    <a:pt x="6161195" y="1905069"/>
                  </a:lnTo>
                  <a:lnTo>
                    <a:pt x="6202541" y="1888588"/>
                  </a:lnTo>
                  <a:lnTo>
                    <a:pt x="6242978" y="1871852"/>
                  </a:lnTo>
                  <a:lnTo>
                    <a:pt x="6282492" y="1854864"/>
                  </a:lnTo>
                  <a:lnTo>
                    <a:pt x="6321072" y="1837629"/>
                  </a:lnTo>
                  <a:lnTo>
                    <a:pt x="6358705" y="1820150"/>
                  </a:lnTo>
                  <a:lnTo>
                    <a:pt x="6395378" y="1802434"/>
                  </a:lnTo>
                  <a:lnTo>
                    <a:pt x="6431078" y="1784482"/>
                  </a:lnTo>
                  <a:lnTo>
                    <a:pt x="6465794" y="1766300"/>
                  </a:lnTo>
                  <a:lnTo>
                    <a:pt x="6499512" y="1747891"/>
                  </a:lnTo>
                  <a:lnTo>
                    <a:pt x="6563905" y="1710412"/>
                  </a:lnTo>
                  <a:lnTo>
                    <a:pt x="6624157" y="1672078"/>
                  </a:lnTo>
                  <a:lnTo>
                    <a:pt x="6680168" y="1632921"/>
                  </a:lnTo>
                  <a:lnTo>
                    <a:pt x="6731836" y="1592976"/>
                  </a:lnTo>
                  <a:lnTo>
                    <a:pt x="6779061" y="1552275"/>
                  </a:lnTo>
                  <a:lnTo>
                    <a:pt x="6821742" y="1510853"/>
                  </a:lnTo>
                  <a:lnTo>
                    <a:pt x="6859779" y="1468741"/>
                  </a:lnTo>
                  <a:lnTo>
                    <a:pt x="6893070" y="1425975"/>
                  </a:lnTo>
                  <a:lnTo>
                    <a:pt x="6921517" y="1382586"/>
                  </a:lnTo>
                  <a:lnTo>
                    <a:pt x="6945016" y="1338608"/>
                  </a:lnTo>
                  <a:lnTo>
                    <a:pt x="6963469" y="1294075"/>
                  </a:lnTo>
                  <a:lnTo>
                    <a:pt x="6976775" y="1249020"/>
                  </a:lnTo>
                  <a:lnTo>
                    <a:pt x="6984831" y="1203477"/>
                  </a:lnTo>
                  <a:lnTo>
                    <a:pt x="6987539" y="1157478"/>
                  </a:lnTo>
                  <a:lnTo>
                    <a:pt x="6986860" y="1134423"/>
                  </a:lnTo>
                  <a:lnTo>
                    <a:pt x="6981465" y="1088647"/>
                  </a:lnTo>
                  <a:lnTo>
                    <a:pt x="6970772" y="1043344"/>
                  </a:lnTo>
                  <a:lnTo>
                    <a:pt x="6954880" y="998546"/>
                  </a:lnTo>
                  <a:lnTo>
                    <a:pt x="6933891" y="954286"/>
                  </a:lnTo>
                  <a:lnTo>
                    <a:pt x="6907906" y="910599"/>
                  </a:lnTo>
                  <a:lnTo>
                    <a:pt x="6877024" y="867517"/>
                  </a:lnTo>
                  <a:lnTo>
                    <a:pt x="6841347" y="825074"/>
                  </a:lnTo>
                  <a:lnTo>
                    <a:pt x="6800975" y="783303"/>
                  </a:lnTo>
                  <a:lnTo>
                    <a:pt x="6756010" y="742237"/>
                  </a:lnTo>
                  <a:lnTo>
                    <a:pt x="6706551" y="701910"/>
                  </a:lnTo>
                  <a:lnTo>
                    <a:pt x="6652699" y="662355"/>
                  </a:lnTo>
                  <a:lnTo>
                    <a:pt x="6594555" y="623605"/>
                  </a:lnTo>
                  <a:lnTo>
                    <a:pt x="6532220" y="585694"/>
                  </a:lnTo>
                  <a:lnTo>
                    <a:pt x="6465794" y="548655"/>
                  </a:lnTo>
                  <a:lnTo>
                    <a:pt x="6431078" y="530473"/>
                  </a:lnTo>
                  <a:lnTo>
                    <a:pt x="6395378" y="512521"/>
                  </a:lnTo>
                  <a:lnTo>
                    <a:pt x="6358705" y="494805"/>
                  </a:lnTo>
                  <a:lnTo>
                    <a:pt x="6321072" y="477326"/>
                  </a:lnTo>
                  <a:lnTo>
                    <a:pt x="6282492" y="460091"/>
                  </a:lnTo>
                  <a:lnTo>
                    <a:pt x="6242978" y="443103"/>
                  </a:lnTo>
                  <a:lnTo>
                    <a:pt x="6202541" y="426367"/>
                  </a:lnTo>
                  <a:lnTo>
                    <a:pt x="6161195" y="409886"/>
                  </a:lnTo>
                  <a:lnTo>
                    <a:pt x="6118952" y="393664"/>
                  </a:lnTo>
                  <a:lnTo>
                    <a:pt x="6075825" y="377707"/>
                  </a:lnTo>
                  <a:lnTo>
                    <a:pt x="6031826" y="362017"/>
                  </a:lnTo>
                  <a:lnTo>
                    <a:pt x="5986968" y="346600"/>
                  </a:lnTo>
                  <a:lnTo>
                    <a:pt x="5941264" y="331458"/>
                  </a:lnTo>
                  <a:lnTo>
                    <a:pt x="5894725" y="316598"/>
                  </a:lnTo>
                  <a:lnTo>
                    <a:pt x="5847365" y="302022"/>
                  </a:lnTo>
                  <a:lnTo>
                    <a:pt x="5799197" y="287735"/>
                  </a:lnTo>
                  <a:lnTo>
                    <a:pt x="5750232" y="273741"/>
                  </a:lnTo>
                  <a:lnTo>
                    <a:pt x="5700483" y="260044"/>
                  </a:lnTo>
                  <a:lnTo>
                    <a:pt x="5649964" y="246648"/>
                  </a:lnTo>
                  <a:lnTo>
                    <a:pt x="5598685" y="233558"/>
                  </a:lnTo>
                  <a:lnTo>
                    <a:pt x="5546661" y="220777"/>
                  </a:lnTo>
                  <a:lnTo>
                    <a:pt x="5493904" y="208310"/>
                  </a:lnTo>
                  <a:lnTo>
                    <a:pt x="5440426" y="196162"/>
                  </a:lnTo>
                  <a:lnTo>
                    <a:pt x="5386240" y="184335"/>
                  </a:lnTo>
                  <a:lnTo>
                    <a:pt x="5331358" y="172835"/>
                  </a:lnTo>
                  <a:lnTo>
                    <a:pt x="5275793" y="161665"/>
                  </a:lnTo>
                  <a:lnTo>
                    <a:pt x="5219558" y="150830"/>
                  </a:lnTo>
                  <a:lnTo>
                    <a:pt x="5162665" y="140333"/>
                  </a:lnTo>
                  <a:lnTo>
                    <a:pt x="5105127" y="130180"/>
                  </a:lnTo>
                  <a:lnTo>
                    <a:pt x="5046956" y="120374"/>
                  </a:lnTo>
                  <a:lnTo>
                    <a:pt x="4988165" y="110919"/>
                  </a:lnTo>
                  <a:lnTo>
                    <a:pt x="4928767" y="101819"/>
                  </a:lnTo>
                  <a:lnTo>
                    <a:pt x="4868773" y="93080"/>
                  </a:lnTo>
                  <a:lnTo>
                    <a:pt x="4808198" y="84704"/>
                  </a:lnTo>
                  <a:lnTo>
                    <a:pt x="4747052" y="76696"/>
                  </a:lnTo>
                  <a:lnTo>
                    <a:pt x="4685350" y="69060"/>
                  </a:lnTo>
                  <a:lnTo>
                    <a:pt x="4623102" y="61800"/>
                  </a:lnTo>
                  <a:lnTo>
                    <a:pt x="4560323" y="54921"/>
                  </a:lnTo>
                  <a:lnTo>
                    <a:pt x="4497024" y="48427"/>
                  </a:lnTo>
                  <a:lnTo>
                    <a:pt x="4433219" y="42321"/>
                  </a:lnTo>
                  <a:lnTo>
                    <a:pt x="4368919" y="36608"/>
                  </a:lnTo>
                  <a:lnTo>
                    <a:pt x="4304138" y="31293"/>
                  </a:lnTo>
                  <a:lnTo>
                    <a:pt x="4238887" y="26379"/>
                  </a:lnTo>
                  <a:lnTo>
                    <a:pt x="4173180" y="21870"/>
                  </a:lnTo>
                  <a:lnTo>
                    <a:pt x="4107029" y="17771"/>
                  </a:lnTo>
                  <a:lnTo>
                    <a:pt x="4040447" y="14085"/>
                  </a:lnTo>
                  <a:lnTo>
                    <a:pt x="3973446" y="10818"/>
                  </a:lnTo>
                  <a:lnTo>
                    <a:pt x="3906039" y="7973"/>
                  </a:lnTo>
                  <a:lnTo>
                    <a:pt x="3838238" y="5554"/>
                  </a:lnTo>
                  <a:lnTo>
                    <a:pt x="3770056" y="3565"/>
                  </a:lnTo>
                  <a:lnTo>
                    <a:pt x="3701505" y="2012"/>
                  </a:lnTo>
                  <a:lnTo>
                    <a:pt x="3632599" y="897"/>
                  </a:lnTo>
                  <a:lnTo>
                    <a:pt x="3563350" y="224"/>
                  </a:lnTo>
                  <a:lnTo>
                    <a:pt x="349377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06717" y="1373886"/>
              <a:ext cx="6987540" cy="2315210"/>
            </a:xfrm>
            <a:custGeom>
              <a:avLst/>
              <a:gdLst/>
              <a:ahLst/>
              <a:cxnLst/>
              <a:rect l="l" t="t" r="r" b="b"/>
              <a:pathLst>
                <a:path w="6987540" h="2315210">
                  <a:moveTo>
                    <a:pt x="0" y="1157478"/>
                  </a:moveTo>
                  <a:lnTo>
                    <a:pt x="2708" y="1111478"/>
                  </a:lnTo>
                  <a:lnTo>
                    <a:pt x="10764" y="1065935"/>
                  </a:lnTo>
                  <a:lnTo>
                    <a:pt x="24070" y="1020880"/>
                  </a:lnTo>
                  <a:lnTo>
                    <a:pt x="42523" y="976347"/>
                  </a:lnTo>
                  <a:lnTo>
                    <a:pt x="66022" y="932369"/>
                  </a:lnTo>
                  <a:lnTo>
                    <a:pt x="94469" y="888980"/>
                  </a:lnTo>
                  <a:lnTo>
                    <a:pt x="127760" y="846214"/>
                  </a:lnTo>
                  <a:lnTo>
                    <a:pt x="165797" y="804102"/>
                  </a:lnTo>
                  <a:lnTo>
                    <a:pt x="208478" y="762680"/>
                  </a:lnTo>
                  <a:lnTo>
                    <a:pt x="255703" y="721979"/>
                  </a:lnTo>
                  <a:lnTo>
                    <a:pt x="307371" y="682034"/>
                  </a:lnTo>
                  <a:lnTo>
                    <a:pt x="363382" y="642877"/>
                  </a:lnTo>
                  <a:lnTo>
                    <a:pt x="423634" y="604543"/>
                  </a:lnTo>
                  <a:lnTo>
                    <a:pt x="488027" y="567064"/>
                  </a:lnTo>
                  <a:lnTo>
                    <a:pt x="521745" y="548655"/>
                  </a:lnTo>
                  <a:lnTo>
                    <a:pt x="556461" y="530473"/>
                  </a:lnTo>
                  <a:lnTo>
                    <a:pt x="592161" y="512521"/>
                  </a:lnTo>
                  <a:lnTo>
                    <a:pt x="628834" y="494805"/>
                  </a:lnTo>
                  <a:lnTo>
                    <a:pt x="666467" y="477326"/>
                  </a:lnTo>
                  <a:lnTo>
                    <a:pt x="705047" y="460091"/>
                  </a:lnTo>
                  <a:lnTo>
                    <a:pt x="744561" y="443103"/>
                  </a:lnTo>
                  <a:lnTo>
                    <a:pt x="784998" y="426367"/>
                  </a:lnTo>
                  <a:lnTo>
                    <a:pt x="826344" y="409886"/>
                  </a:lnTo>
                  <a:lnTo>
                    <a:pt x="868587" y="393664"/>
                  </a:lnTo>
                  <a:lnTo>
                    <a:pt x="911714" y="377707"/>
                  </a:lnTo>
                  <a:lnTo>
                    <a:pt x="955713" y="362017"/>
                  </a:lnTo>
                  <a:lnTo>
                    <a:pt x="1000571" y="346600"/>
                  </a:lnTo>
                  <a:lnTo>
                    <a:pt x="1046275" y="331458"/>
                  </a:lnTo>
                  <a:lnTo>
                    <a:pt x="1092814" y="316598"/>
                  </a:lnTo>
                  <a:lnTo>
                    <a:pt x="1140174" y="302022"/>
                  </a:lnTo>
                  <a:lnTo>
                    <a:pt x="1188342" y="287735"/>
                  </a:lnTo>
                  <a:lnTo>
                    <a:pt x="1237307" y="273741"/>
                  </a:lnTo>
                  <a:lnTo>
                    <a:pt x="1287056" y="260044"/>
                  </a:lnTo>
                  <a:lnTo>
                    <a:pt x="1337575" y="246648"/>
                  </a:lnTo>
                  <a:lnTo>
                    <a:pt x="1388854" y="233558"/>
                  </a:lnTo>
                  <a:lnTo>
                    <a:pt x="1440878" y="220777"/>
                  </a:lnTo>
                  <a:lnTo>
                    <a:pt x="1493635" y="208310"/>
                  </a:lnTo>
                  <a:lnTo>
                    <a:pt x="1547113" y="196162"/>
                  </a:lnTo>
                  <a:lnTo>
                    <a:pt x="1601299" y="184335"/>
                  </a:lnTo>
                  <a:lnTo>
                    <a:pt x="1656181" y="172835"/>
                  </a:lnTo>
                  <a:lnTo>
                    <a:pt x="1711746" y="161665"/>
                  </a:lnTo>
                  <a:lnTo>
                    <a:pt x="1767981" y="150830"/>
                  </a:lnTo>
                  <a:lnTo>
                    <a:pt x="1824874" y="140333"/>
                  </a:lnTo>
                  <a:lnTo>
                    <a:pt x="1882412" y="130180"/>
                  </a:lnTo>
                  <a:lnTo>
                    <a:pt x="1940583" y="120374"/>
                  </a:lnTo>
                  <a:lnTo>
                    <a:pt x="1999374" y="110919"/>
                  </a:lnTo>
                  <a:lnTo>
                    <a:pt x="2058772" y="101819"/>
                  </a:lnTo>
                  <a:lnTo>
                    <a:pt x="2118766" y="93080"/>
                  </a:lnTo>
                  <a:lnTo>
                    <a:pt x="2179341" y="84704"/>
                  </a:lnTo>
                  <a:lnTo>
                    <a:pt x="2240487" y="76696"/>
                  </a:lnTo>
                  <a:lnTo>
                    <a:pt x="2302189" y="69060"/>
                  </a:lnTo>
                  <a:lnTo>
                    <a:pt x="2364437" y="61800"/>
                  </a:lnTo>
                  <a:lnTo>
                    <a:pt x="2427216" y="54921"/>
                  </a:lnTo>
                  <a:lnTo>
                    <a:pt x="2490515" y="48427"/>
                  </a:lnTo>
                  <a:lnTo>
                    <a:pt x="2554320" y="42321"/>
                  </a:lnTo>
                  <a:lnTo>
                    <a:pt x="2618620" y="36608"/>
                  </a:lnTo>
                  <a:lnTo>
                    <a:pt x="2683401" y="31293"/>
                  </a:lnTo>
                  <a:lnTo>
                    <a:pt x="2748652" y="26379"/>
                  </a:lnTo>
                  <a:lnTo>
                    <a:pt x="2814359" y="21870"/>
                  </a:lnTo>
                  <a:lnTo>
                    <a:pt x="2880510" y="17771"/>
                  </a:lnTo>
                  <a:lnTo>
                    <a:pt x="2947092" y="14085"/>
                  </a:lnTo>
                  <a:lnTo>
                    <a:pt x="3014093" y="10818"/>
                  </a:lnTo>
                  <a:lnTo>
                    <a:pt x="3081500" y="7973"/>
                  </a:lnTo>
                  <a:lnTo>
                    <a:pt x="3149301" y="5554"/>
                  </a:lnTo>
                  <a:lnTo>
                    <a:pt x="3217483" y="3565"/>
                  </a:lnTo>
                  <a:lnTo>
                    <a:pt x="3286034" y="2012"/>
                  </a:lnTo>
                  <a:lnTo>
                    <a:pt x="3354940" y="897"/>
                  </a:lnTo>
                  <a:lnTo>
                    <a:pt x="3424189" y="224"/>
                  </a:lnTo>
                  <a:lnTo>
                    <a:pt x="3493770" y="0"/>
                  </a:lnTo>
                  <a:lnTo>
                    <a:pt x="3563350" y="224"/>
                  </a:lnTo>
                  <a:lnTo>
                    <a:pt x="3632599" y="897"/>
                  </a:lnTo>
                  <a:lnTo>
                    <a:pt x="3701505" y="2012"/>
                  </a:lnTo>
                  <a:lnTo>
                    <a:pt x="3770056" y="3565"/>
                  </a:lnTo>
                  <a:lnTo>
                    <a:pt x="3838238" y="5554"/>
                  </a:lnTo>
                  <a:lnTo>
                    <a:pt x="3906039" y="7973"/>
                  </a:lnTo>
                  <a:lnTo>
                    <a:pt x="3973446" y="10818"/>
                  </a:lnTo>
                  <a:lnTo>
                    <a:pt x="4040447" y="14085"/>
                  </a:lnTo>
                  <a:lnTo>
                    <a:pt x="4107029" y="17771"/>
                  </a:lnTo>
                  <a:lnTo>
                    <a:pt x="4173180" y="21870"/>
                  </a:lnTo>
                  <a:lnTo>
                    <a:pt x="4238887" y="26379"/>
                  </a:lnTo>
                  <a:lnTo>
                    <a:pt x="4304138" y="31293"/>
                  </a:lnTo>
                  <a:lnTo>
                    <a:pt x="4368919" y="36608"/>
                  </a:lnTo>
                  <a:lnTo>
                    <a:pt x="4433219" y="42321"/>
                  </a:lnTo>
                  <a:lnTo>
                    <a:pt x="4497024" y="48427"/>
                  </a:lnTo>
                  <a:lnTo>
                    <a:pt x="4560323" y="54921"/>
                  </a:lnTo>
                  <a:lnTo>
                    <a:pt x="4623102" y="61800"/>
                  </a:lnTo>
                  <a:lnTo>
                    <a:pt x="4685350" y="69060"/>
                  </a:lnTo>
                  <a:lnTo>
                    <a:pt x="4747052" y="76696"/>
                  </a:lnTo>
                  <a:lnTo>
                    <a:pt x="4808198" y="84704"/>
                  </a:lnTo>
                  <a:lnTo>
                    <a:pt x="4868773" y="93080"/>
                  </a:lnTo>
                  <a:lnTo>
                    <a:pt x="4928767" y="101819"/>
                  </a:lnTo>
                  <a:lnTo>
                    <a:pt x="4988165" y="110919"/>
                  </a:lnTo>
                  <a:lnTo>
                    <a:pt x="5046956" y="120374"/>
                  </a:lnTo>
                  <a:lnTo>
                    <a:pt x="5105127" y="130180"/>
                  </a:lnTo>
                  <a:lnTo>
                    <a:pt x="5162665" y="140333"/>
                  </a:lnTo>
                  <a:lnTo>
                    <a:pt x="5219558" y="150830"/>
                  </a:lnTo>
                  <a:lnTo>
                    <a:pt x="5275793" y="161665"/>
                  </a:lnTo>
                  <a:lnTo>
                    <a:pt x="5331358" y="172835"/>
                  </a:lnTo>
                  <a:lnTo>
                    <a:pt x="5386240" y="184335"/>
                  </a:lnTo>
                  <a:lnTo>
                    <a:pt x="5440426" y="196162"/>
                  </a:lnTo>
                  <a:lnTo>
                    <a:pt x="5493904" y="208310"/>
                  </a:lnTo>
                  <a:lnTo>
                    <a:pt x="5546661" y="220777"/>
                  </a:lnTo>
                  <a:lnTo>
                    <a:pt x="5598685" y="233558"/>
                  </a:lnTo>
                  <a:lnTo>
                    <a:pt x="5649964" y="246648"/>
                  </a:lnTo>
                  <a:lnTo>
                    <a:pt x="5700483" y="260044"/>
                  </a:lnTo>
                  <a:lnTo>
                    <a:pt x="5750232" y="273741"/>
                  </a:lnTo>
                  <a:lnTo>
                    <a:pt x="5799197" y="287735"/>
                  </a:lnTo>
                  <a:lnTo>
                    <a:pt x="5847365" y="302022"/>
                  </a:lnTo>
                  <a:lnTo>
                    <a:pt x="5894725" y="316598"/>
                  </a:lnTo>
                  <a:lnTo>
                    <a:pt x="5941264" y="331458"/>
                  </a:lnTo>
                  <a:lnTo>
                    <a:pt x="5986968" y="346600"/>
                  </a:lnTo>
                  <a:lnTo>
                    <a:pt x="6031826" y="362017"/>
                  </a:lnTo>
                  <a:lnTo>
                    <a:pt x="6075825" y="377707"/>
                  </a:lnTo>
                  <a:lnTo>
                    <a:pt x="6118952" y="393664"/>
                  </a:lnTo>
                  <a:lnTo>
                    <a:pt x="6161195" y="409886"/>
                  </a:lnTo>
                  <a:lnTo>
                    <a:pt x="6202541" y="426367"/>
                  </a:lnTo>
                  <a:lnTo>
                    <a:pt x="6242978" y="443103"/>
                  </a:lnTo>
                  <a:lnTo>
                    <a:pt x="6282492" y="460091"/>
                  </a:lnTo>
                  <a:lnTo>
                    <a:pt x="6321072" y="477326"/>
                  </a:lnTo>
                  <a:lnTo>
                    <a:pt x="6358705" y="494805"/>
                  </a:lnTo>
                  <a:lnTo>
                    <a:pt x="6395378" y="512521"/>
                  </a:lnTo>
                  <a:lnTo>
                    <a:pt x="6431078" y="530473"/>
                  </a:lnTo>
                  <a:lnTo>
                    <a:pt x="6465794" y="548655"/>
                  </a:lnTo>
                  <a:lnTo>
                    <a:pt x="6499512" y="567064"/>
                  </a:lnTo>
                  <a:lnTo>
                    <a:pt x="6563905" y="604543"/>
                  </a:lnTo>
                  <a:lnTo>
                    <a:pt x="6624157" y="642877"/>
                  </a:lnTo>
                  <a:lnTo>
                    <a:pt x="6680168" y="682034"/>
                  </a:lnTo>
                  <a:lnTo>
                    <a:pt x="6731836" y="721979"/>
                  </a:lnTo>
                  <a:lnTo>
                    <a:pt x="6779061" y="762680"/>
                  </a:lnTo>
                  <a:lnTo>
                    <a:pt x="6821742" y="804102"/>
                  </a:lnTo>
                  <a:lnTo>
                    <a:pt x="6859779" y="846214"/>
                  </a:lnTo>
                  <a:lnTo>
                    <a:pt x="6893070" y="888980"/>
                  </a:lnTo>
                  <a:lnTo>
                    <a:pt x="6921517" y="932369"/>
                  </a:lnTo>
                  <a:lnTo>
                    <a:pt x="6945016" y="976347"/>
                  </a:lnTo>
                  <a:lnTo>
                    <a:pt x="6963469" y="1020880"/>
                  </a:lnTo>
                  <a:lnTo>
                    <a:pt x="6976775" y="1065935"/>
                  </a:lnTo>
                  <a:lnTo>
                    <a:pt x="6984831" y="1111478"/>
                  </a:lnTo>
                  <a:lnTo>
                    <a:pt x="6987539" y="1157478"/>
                  </a:lnTo>
                  <a:lnTo>
                    <a:pt x="6986860" y="1180532"/>
                  </a:lnTo>
                  <a:lnTo>
                    <a:pt x="6981465" y="1226308"/>
                  </a:lnTo>
                  <a:lnTo>
                    <a:pt x="6970772" y="1271611"/>
                  </a:lnTo>
                  <a:lnTo>
                    <a:pt x="6954880" y="1316409"/>
                  </a:lnTo>
                  <a:lnTo>
                    <a:pt x="6933891" y="1360669"/>
                  </a:lnTo>
                  <a:lnTo>
                    <a:pt x="6907906" y="1404356"/>
                  </a:lnTo>
                  <a:lnTo>
                    <a:pt x="6877024" y="1447438"/>
                  </a:lnTo>
                  <a:lnTo>
                    <a:pt x="6841347" y="1489881"/>
                  </a:lnTo>
                  <a:lnTo>
                    <a:pt x="6800975" y="1531652"/>
                  </a:lnTo>
                  <a:lnTo>
                    <a:pt x="6756010" y="1572718"/>
                  </a:lnTo>
                  <a:lnTo>
                    <a:pt x="6706551" y="1613045"/>
                  </a:lnTo>
                  <a:lnTo>
                    <a:pt x="6652699" y="1652600"/>
                  </a:lnTo>
                  <a:lnTo>
                    <a:pt x="6594555" y="1691350"/>
                  </a:lnTo>
                  <a:lnTo>
                    <a:pt x="6532220" y="1729261"/>
                  </a:lnTo>
                  <a:lnTo>
                    <a:pt x="6465794" y="1766300"/>
                  </a:lnTo>
                  <a:lnTo>
                    <a:pt x="6431078" y="1784482"/>
                  </a:lnTo>
                  <a:lnTo>
                    <a:pt x="6395378" y="1802434"/>
                  </a:lnTo>
                  <a:lnTo>
                    <a:pt x="6358705" y="1820150"/>
                  </a:lnTo>
                  <a:lnTo>
                    <a:pt x="6321072" y="1837629"/>
                  </a:lnTo>
                  <a:lnTo>
                    <a:pt x="6282492" y="1854864"/>
                  </a:lnTo>
                  <a:lnTo>
                    <a:pt x="6242978" y="1871852"/>
                  </a:lnTo>
                  <a:lnTo>
                    <a:pt x="6202541" y="1888588"/>
                  </a:lnTo>
                  <a:lnTo>
                    <a:pt x="6161195" y="1905069"/>
                  </a:lnTo>
                  <a:lnTo>
                    <a:pt x="6118952" y="1921291"/>
                  </a:lnTo>
                  <a:lnTo>
                    <a:pt x="6075825" y="1937248"/>
                  </a:lnTo>
                  <a:lnTo>
                    <a:pt x="6031826" y="1952938"/>
                  </a:lnTo>
                  <a:lnTo>
                    <a:pt x="5986968" y="1968355"/>
                  </a:lnTo>
                  <a:lnTo>
                    <a:pt x="5941264" y="1983497"/>
                  </a:lnTo>
                  <a:lnTo>
                    <a:pt x="5894725" y="1998357"/>
                  </a:lnTo>
                  <a:lnTo>
                    <a:pt x="5847365" y="2012933"/>
                  </a:lnTo>
                  <a:lnTo>
                    <a:pt x="5799197" y="2027220"/>
                  </a:lnTo>
                  <a:lnTo>
                    <a:pt x="5750232" y="2041214"/>
                  </a:lnTo>
                  <a:lnTo>
                    <a:pt x="5700483" y="2054911"/>
                  </a:lnTo>
                  <a:lnTo>
                    <a:pt x="5649964" y="2068307"/>
                  </a:lnTo>
                  <a:lnTo>
                    <a:pt x="5598685" y="2081397"/>
                  </a:lnTo>
                  <a:lnTo>
                    <a:pt x="5546661" y="2094178"/>
                  </a:lnTo>
                  <a:lnTo>
                    <a:pt x="5493904" y="2106645"/>
                  </a:lnTo>
                  <a:lnTo>
                    <a:pt x="5440426" y="2118793"/>
                  </a:lnTo>
                  <a:lnTo>
                    <a:pt x="5386240" y="2130620"/>
                  </a:lnTo>
                  <a:lnTo>
                    <a:pt x="5331358" y="2142120"/>
                  </a:lnTo>
                  <a:lnTo>
                    <a:pt x="5275793" y="2153290"/>
                  </a:lnTo>
                  <a:lnTo>
                    <a:pt x="5219558" y="2164125"/>
                  </a:lnTo>
                  <a:lnTo>
                    <a:pt x="5162665" y="2174622"/>
                  </a:lnTo>
                  <a:lnTo>
                    <a:pt x="5105127" y="2184775"/>
                  </a:lnTo>
                  <a:lnTo>
                    <a:pt x="5046956" y="2194581"/>
                  </a:lnTo>
                  <a:lnTo>
                    <a:pt x="4988165" y="2204036"/>
                  </a:lnTo>
                  <a:lnTo>
                    <a:pt x="4928767" y="2213136"/>
                  </a:lnTo>
                  <a:lnTo>
                    <a:pt x="4868773" y="2221875"/>
                  </a:lnTo>
                  <a:lnTo>
                    <a:pt x="4808198" y="2230251"/>
                  </a:lnTo>
                  <a:lnTo>
                    <a:pt x="4747052" y="2238259"/>
                  </a:lnTo>
                  <a:lnTo>
                    <a:pt x="4685350" y="2245895"/>
                  </a:lnTo>
                  <a:lnTo>
                    <a:pt x="4623102" y="2253155"/>
                  </a:lnTo>
                  <a:lnTo>
                    <a:pt x="4560323" y="2260034"/>
                  </a:lnTo>
                  <a:lnTo>
                    <a:pt x="4497024" y="2266528"/>
                  </a:lnTo>
                  <a:lnTo>
                    <a:pt x="4433219" y="2272634"/>
                  </a:lnTo>
                  <a:lnTo>
                    <a:pt x="4368919" y="2278347"/>
                  </a:lnTo>
                  <a:lnTo>
                    <a:pt x="4304138" y="2283662"/>
                  </a:lnTo>
                  <a:lnTo>
                    <a:pt x="4238887" y="2288576"/>
                  </a:lnTo>
                  <a:lnTo>
                    <a:pt x="4173180" y="2293085"/>
                  </a:lnTo>
                  <a:lnTo>
                    <a:pt x="4107029" y="2297184"/>
                  </a:lnTo>
                  <a:lnTo>
                    <a:pt x="4040447" y="2300870"/>
                  </a:lnTo>
                  <a:lnTo>
                    <a:pt x="3973446" y="2304137"/>
                  </a:lnTo>
                  <a:lnTo>
                    <a:pt x="3906039" y="2306982"/>
                  </a:lnTo>
                  <a:lnTo>
                    <a:pt x="3838238" y="2309401"/>
                  </a:lnTo>
                  <a:lnTo>
                    <a:pt x="3770056" y="2311390"/>
                  </a:lnTo>
                  <a:lnTo>
                    <a:pt x="3701505" y="2312943"/>
                  </a:lnTo>
                  <a:lnTo>
                    <a:pt x="3632599" y="2314058"/>
                  </a:lnTo>
                  <a:lnTo>
                    <a:pt x="3563350" y="2314731"/>
                  </a:lnTo>
                  <a:lnTo>
                    <a:pt x="3493770" y="2314956"/>
                  </a:lnTo>
                  <a:lnTo>
                    <a:pt x="3424189" y="2314731"/>
                  </a:lnTo>
                  <a:lnTo>
                    <a:pt x="3354940" y="2314058"/>
                  </a:lnTo>
                  <a:lnTo>
                    <a:pt x="3286034" y="2312943"/>
                  </a:lnTo>
                  <a:lnTo>
                    <a:pt x="3217483" y="2311390"/>
                  </a:lnTo>
                  <a:lnTo>
                    <a:pt x="3149301" y="2309401"/>
                  </a:lnTo>
                  <a:lnTo>
                    <a:pt x="3081500" y="2306982"/>
                  </a:lnTo>
                  <a:lnTo>
                    <a:pt x="3014093" y="2304137"/>
                  </a:lnTo>
                  <a:lnTo>
                    <a:pt x="2947092" y="2300870"/>
                  </a:lnTo>
                  <a:lnTo>
                    <a:pt x="2880510" y="2297184"/>
                  </a:lnTo>
                  <a:lnTo>
                    <a:pt x="2814359" y="2293085"/>
                  </a:lnTo>
                  <a:lnTo>
                    <a:pt x="2748652" y="2288576"/>
                  </a:lnTo>
                  <a:lnTo>
                    <a:pt x="2683401" y="2283662"/>
                  </a:lnTo>
                  <a:lnTo>
                    <a:pt x="2618620" y="2278347"/>
                  </a:lnTo>
                  <a:lnTo>
                    <a:pt x="2554320" y="2272634"/>
                  </a:lnTo>
                  <a:lnTo>
                    <a:pt x="2490515" y="2266528"/>
                  </a:lnTo>
                  <a:lnTo>
                    <a:pt x="2427216" y="2260034"/>
                  </a:lnTo>
                  <a:lnTo>
                    <a:pt x="2364437" y="2253155"/>
                  </a:lnTo>
                  <a:lnTo>
                    <a:pt x="2302189" y="2245895"/>
                  </a:lnTo>
                  <a:lnTo>
                    <a:pt x="2240487" y="2238259"/>
                  </a:lnTo>
                  <a:lnTo>
                    <a:pt x="2179341" y="2230251"/>
                  </a:lnTo>
                  <a:lnTo>
                    <a:pt x="2118766" y="2221875"/>
                  </a:lnTo>
                  <a:lnTo>
                    <a:pt x="2058772" y="2213136"/>
                  </a:lnTo>
                  <a:lnTo>
                    <a:pt x="1999374" y="2204036"/>
                  </a:lnTo>
                  <a:lnTo>
                    <a:pt x="1940583" y="2194581"/>
                  </a:lnTo>
                  <a:lnTo>
                    <a:pt x="1882412" y="2184775"/>
                  </a:lnTo>
                  <a:lnTo>
                    <a:pt x="1824874" y="2174622"/>
                  </a:lnTo>
                  <a:lnTo>
                    <a:pt x="1767981" y="2164125"/>
                  </a:lnTo>
                  <a:lnTo>
                    <a:pt x="1711746" y="2153290"/>
                  </a:lnTo>
                  <a:lnTo>
                    <a:pt x="1656181" y="2142120"/>
                  </a:lnTo>
                  <a:lnTo>
                    <a:pt x="1601299" y="2130620"/>
                  </a:lnTo>
                  <a:lnTo>
                    <a:pt x="1547113" y="2118793"/>
                  </a:lnTo>
                  <a:lnTo>
                    <a:pt x="1493635" y="2106645"/>
                  </a:lnTo>
                  <a:lnTo>
                    <a:pt x="1440878" y="2094178"/>
                  </a:lnTo>
                  <a:lnTo>
                    <a:pt x="1388854" y="2081397"/>
                  </a:lnTo>
                  <a:lnTo>
                    <a:pt x="1337575" y="2068307"/>
                  </a:lnTo>
                  <a:lnTo>
                    <a:pt x="1287056" y="2054911"/>
                  </a:lnTo>
                  <a:lnTo>
                    <a:pt x="1237307" y="2041214"/>
                  </a:lnTo>
                  <a:lnTo>
                    <a:pt x="1188342" y="2027220"/>
                  </a:lnTo>
                  <a:lnTo>
                    <a:pt x="1140174" y="2012933"/>
                  </a:lnTo>
                  <a:lnTo>
                    <a:pt x="1092814" y="1998357"/>
                  </a:lnTo>
                  <a:lnTo>
                    <a:pt x="1046275" y="1983497"/>
                  </a:lnTo>
                  <a:lnTo>
                    <a:pt x="1000571" y="1968355"/>
                  </a:lnTo>
                  <a:lnTo>
                    <a:pt x="955713" y="1952938"/>
                  </a:lnTo>
                  <a:lnTo>
                    <a:pt x="911714" y="1937248"/>
                  </a:lnTo>
                  <a:lnTo>
                    <a:pt x="868587" y="1921291"/>
                  </a:lnTo>
                  <a:lnTo>
                    <a:pt x="826344" y="1905069"/>
                  </a:lnTo>
                  <a:lnTo>
                    <a:pt x="784998" y="1888588"/>
                  </a:lnTo>
                  <a:lnTo>
                    <a:pt x="744561" y="1871852"/>
                  </a:lnTo>
                  <a:lnTo>
                    <a:pt x="705047" y="1854864"/>
                  </a:lnTo>
                  <a:lnTo>
                    <a:pt x="666467" y="1837629"/>
                  </a:lnTo>
                  <a:lnTo>
                    <a:pt x="628834" y="1820150"/>
                  </a:lnTo>
                  <a:lnTo>
                    <a:pt x="592161" y="1802434"/>
                  </a:lnTo>
                  <a:lnTo>
                    <a:pt x="556461" y="1784482"/>
                  </a:lnTo>
                  <a:lnTo>
                    <a:pt x="521745" y="1766300"/>
                  </a:lnTo>
                  <a:lnTo>
                    <a:pt x="488027" y="1747891"/>
                  </a:lnTo>
                  <a:lnTo>
                    <a:pt x="423634" y="1710412"/>
                  </a:lnTo>
                  <a:lnTo>
                    <a:pt x="363382" y="1672078"/>
                  </a:lnTo>
                  <a:lnTo>
                    <a:pt x="307371" y="1632921"/>
                  </a:lnTo>
                  <a:lnTo>
                    <a:pt x="255703" y="1592976"/>
                  </a:lnTo>
                  <a:lnTo>
                    <a:pt x="208478" y="1552275"/>
                  </a:lnTo>
                  <a:lnTo>
                    <a:pt x="165797" y="1510853"/>
                  </a:lnTo>
                  <a:lnTo>
                    <a:pt x="127760" y="1468741"/>
                  </a:lnTo>
                  <a:lnTo>
                    <a:pt x="94469" y="1425975"/>
                  </a:lnTo>
                  <a:lnTo>
                    <a:pt x="66022" y="1382586"/>
                  </a:lnTo>
                  <a:lnTo>
                    <a:pt x="42523" y="1338608"/>
                  </a:lnTo>
                  <a:lnTo>
                    <a:pt x="24070" y="1294075"/>
                  </a:lnTo>
                  <a:lnTo>
                    <a:pt x="10764" y="1249020"/>
                  </a:lnTo>
                  <a:lnTo>
                    <a:pt x="2708" y="1203477"/>
                  </a:lnTo>
                  <a:lnTo>
                    <a:pt x="0" y="1157478"/>
                  </a:lnTo>
                  <a:close/>
                </a:path>
              </a:pathLst>
            </a:custGeom>
            <a:ln w="28956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609078" y="1775206"/>
            <a:ext cx="5547360" cy="1489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What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was</a:t>
            </a:r>
            <a:r>
              <a:rPr dirty="0" sz="3200" spc="-3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forecasted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to</a:t>
            </a:r>
            <a:r>
              <a:rPr dirty="0" sz="3200" spc="-2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happen</a:t>
            </a:r>
            <a:r>
              <a:rPr dirty="0" sz="3200" spc="-4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at</a:t>
            </a:r>
            <a:r>
              <a:rPr dirty="0" sz="3200" spc="-3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time</a:t>
            </a:r>
            <a:r>
              <a:rPr dirty="0" sz="3200" spc="-2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using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the </a:t>
            </a:r>
            <a:r>
              <a:rPr dirty="0" sz="3200" spc="-869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forecast</a:t>
            </a:r>
            <a:r>
              <a:rPr dirty="0" sz="3200" spc="-3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technique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8055" y="3051048"/>
            <a:ext cx="4384040" cy="2165985"/>
            <a:chOff x="448055" y="3051048"/>
            <a:chExt cx="4384040" cy="2165985"/>
          </a:xfrm>
        </p:grpSpPr>
        <p:sp>
          <p:nvSpPr>
            <p:cNvPr id="14" name="object 14"/>
            <p:cNvSpPr/>
            <p:nvPr/>
          </p:nvSpPr>
          <p:spPr>
            <a:xfrm>
              <a:off x="3227070" y="4087749"/>
              <a:ext cx="1605280" cy="86995"/>
            </a:xfrm>
            <a:custGeom>
              <a:avLst/>
              <a:gdLst/>
              <a:ahLst/>
              <a:cxnLst/>
              <a:rect l="l" t="t" r="r" b="b"/>
              <a:pathLst>
                <a:path w="1605279" h="86995">
                  <a:moveTo>
                    <a:pt x="1576030" y="28828"/>
                  </a:moveTo>
                  <a:lnTo>
                    <a:pt x="1532382" y="28828"/>
                  </a:lnTo>
                  <a:lnTo>
                    <a:pt x="1532382" y="57784"/>
                  </a:lnTo>
                  <a:lnTo>
                    <a:pt x="1517946" y="57840"/>
                  </a:lnTo>
                  <a:lnTo>
                    <a:pt x="1518031" y="86867"/>
                  </a:lnTo>
                  <a:lnTo>
                    <a:pt x="1604771" y="43052"/>
                  </a:lnTo>
                  <a:lnTo>
                    <a:pt x="1576030" y="28828"/>
                  </a:lnTo>
                  <a:close/>
                </a:path>
                <a:path w="1605279" h="86995">
                  <a:moveTo>
                    <a:pt x="1517861" y="28884"/>
                  </a:moveTo>
                  <a:lnTo>
                    <a:pt x="0" y="34670"/>
                  </a:lnTo>
                  <a:lnTo>
                    <a:pt x="0" y="63626"/>
                  </a:lnTo>
                  <a:lnTo>
                    <a:pt x="1517946" y="57840"/>
                  </a:lnTo>
                  <a:lnTo>
                    <a:pt x="1517861" y="28884"/>
                  </a:lnTo>
                  <a:close/>
                </a:path>
                <a:path w="1605279" h="86995">
                  <a:moveTo>
                    <a:pt x="1532382" y="28828"/>
                  </a:moveTo>
                  <a:lnTo>
                    <a:pt x="1517861" y="28884"/>
                  </a:lnTo>
                  <a:lnTo>
                    <a:pt x="1517946" y="57840"/>
                  </a:lnTo>
                  <a:lnTo>
                    <a:pt x="1532382" y="57784"/>
                  </a:lnTo>
                  <a:lnTo>
                    <a:pt x="1532382" y="28828"/>
                  </a:lnTo>
                  <a:close/>
                </a:path>
                <a:path w="1605279" h="86995">
                  <a:moveTo>
                    <a:pt x="1517777" y="0"/>
                  </a:moveTo>
                  <a:lnTo>
                    <a:pt x="1517861" y="28884"/>
                  </a:lnTo>
                  <a:lnTo>
                    <a:pt x="1576030" y="28828"/>
                  </a:lnTo>
                  <a:lnTo>
                    <a:pt x="1517777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2533" y="3065526"/>
              <a:ext cx="2764790" cy="2136775"/>
            </a:xfrm>
            <a:custGeom>
              <a:avLst/>
              <a:gdLst/>
              <a:ahLst/>
              <a:cxnLst/>
              <a:rect l="l" t="t" r="r" b="b"/>
              <a:pathLst>
                <a:path w="2764790" h="2136775">
                  <a:moveTo>
                    <a:pt x="1382267" y="0"/>
                  </a:moveTo>
                  <a:lnTo>
                    <a:pt x="1327990" y="808"/>
                  </a:lnTo>
                  <a:lnTo>
                    <a:pt x="1274244" y="3214"/>
                  </a:lnTo>
                  <a:lnTo>
                    <a:pt x="1221065" y="7187"/>
                  </a:lnTo>
                  <a:lnTo>
                    <a:pt x="1168494" y="12697"/>
                  </a:lnTo>
                  <a:lnTo>
                    <a:pt x="1116567" y="19716"/>
                  </a:lnTo>
                  <a:lnTo>
                    <a:pt x="1065325" y="28213"/>
                  </a:lnTo>
                  <a:lnTo>
                    <a:pt x="1014804" y="38159"/>
                  </a:lnTo>
                  <a:lnTo>
                    <a:pt x="965045" y="49524"/>
                  </a:lnTo>
                  <a:lnTo>
                    <a:pt x="916084" y="62279"/>
                  </a:lnTo>
                  <a:lnTo>
                    <a:pt x="867960" y="76393"/>
                  </a:lnTo>
                  <a:lnTo>
                    <a:pt x="820713" y="91837"/>
                  </a:lnTo>
                  <a:lnTo>
                    <a:pt x="774379" y="108581"/>
                  </a:lnTo>
                  <a:lnTo>
                    <a:pt x="728998" y="126596"/>
                  </a:lnTo>
                  <a:lnTo>
                    <a:pt x="684609" y="145852"/>
                  </a:lnTo>
                  <a:lnTo>
                    <a:pt x="641248" y="166319"/>
                  </a:lnTo>
                  <a:lnTo>
                    <a:pt x="598956" y="187968"/>
                  </a:lnTo>
                  <a:lnTo>
                    <a:pt x="557769" y="210768"/>
                  </a:lnTo>
                  <a:lnTo>
                    <a:pt x="517728" y="234691"/>
                  </a:lnTo>
                  <a:lnTo>
                    <a:pt x="478869" y="259706"/>
                  </a:lnTo>
                  <a:lnTo>
                    <a:pt x="441232" y="285784"/>
                  </a:lnTo>
                  <a:lnTo>
                    <a:pt x="404855" y="312896"/>
                  </a:lnTo>
                  <a:lnTo>
                    <a:pt x="369776" y="341011"/>
                  </a:lnTo>
                  <a:lnTo>
                    <a:pt x="336034" y="370099"/>
                  </a:lnTo>
                  <a:lnTo>
                    <a:pt x="303667" y="400132"/>
                  </a:lnTo>
                  <a:lnTo>
                    <a:pt x="272714" y="431079"/>
                  </a:lnTo>
                  <a:lnTo>
                    <a:pt x="243212" y="462911"/>
                  </a:lnTo>
                  <a:lnTo>
                    <a:pt x="215201" y="495597"/>
                  </a:lnTo>
                  <a:lnTo>
                    <a:pt x="188719" y="529110"/>
                  </a:lnTo>
                  <a:lnTo>
                    <a:pt x="163804" y="563418"/>
                  </a:lnTo>
                  <a:lnTo>
                    <a:pt x="140494" y="598492"/>
                  </a:lnTo>
                  <a:lnTo>
                    <a:pt x="118829" y="634302"/>
                  </a:lnTo>
                  <a:lnTo>
                    <a:pt x="98846" y="670819"/>
                  </a:lnTo>
                  <a:lnTo>
                    <a:pt x="80583" y="708013"/>
                  </a:lnTo>
                  <a:lnTo>
                    <a:pt x="64080" y="745854"/>
                  </a:lnTo>
                  <a:lnTo>
                    <a:pt x="49375" y="784313"/>
                  </a:lnTo>
                  <a:lnTo>
                    <a:pt x="36506" y="823359"/>
                  </a:lnTo>
                  <a:lnTo>
                    <a:pt x="25511" y="862964"/>
                  </a:lnTo>
                  <a:lnTo>
                    <a:pt x="16429" y="903098"/>
                  </a:lnTo>
                  <a:lnTo>
                    <a:pt x="9299" y="943730"/>
                  </a:lnTo>
                  <a:lnTo>
                    <a:pt x="4158" y="984832"/>
                  </a:lnTo>
                  <a:lnTo>
                    <a:pt x="1046" y="1026373"/>
                  </a:lnTo>
                  <a:lnTo>
                    <a:pt x="0" y="1068324"/>
                  </a:lnTo>
                  <a:lnTo>
                    <a:pt x="1046" y="1110274"/>
                  </a:lnTo>
                  <a:lnTo>
                    <a:pt x="4158" y="1151815"/>
                  </a:lnTo>
                  <a:lnTo>
                    <a:pt x="9299" y="1192917"/>
                  </a:lnTo>
                  <a:lnTo>
                    <a:pt x="16429" y="1233549"/>
                  </a:lnTo>
                  <a:lnTo>
                    <a:pt x="25511" y="1273683"/>
                  </a:lnTo>
                  <a:lnTo>
                    <a:pt x="36506" y="1313288"/>
                  </a:lnTo>
                  <a:lnTo>
                    <a:pt x="49375" y="1352334"/>
                  </a:lnTo>
                  <a:lnTo>
                    <a:pt x="64080" y="1390793"/>
                  </a:lnTo>
                  <a:lnTo>
                    <a:pt x="80583" y="1428634"/>
                  </a:lnTo>
                  <a:lnTo>
                    <a:pt x="98846" y="1465828"/>
                  </a:lnTo>
                  <a:lnTo>
                    <a:pt x="118829" y="1502345"/>
                  </a:lnTo>
                  <a:lnTo>
                    <a:pt x="140494" y="1538155"/>
                  </a:lnTo>
                  <a:lnTo>
                    <a:pt x="163804" y="1573229"/>
                  </a:lnTo>
                  <a:lnTo>
                    <a:pt x="188719" y="1607537"/>
                  </a:lnTo>
                  <a:lnTo>
                    <a:pt x="215201" y="1641050"/>
                  </a:lnTo>
                  <a:lnTo>
                    <a:pt x="243212" y="1673736"/>
                  </a:lnTo>
                  <a:lnTo>
                    <a:pt x="272714" y="1705568"/>
                  </a:lnTo>
                  <a:lnTo>
                    <a:pt x="303667" y="1736515"/>
                  </a:lnTo>
                  <a:lnTo>
                    <a:pt x="336034" y="1766548"/>
                  </a:lnTo>
                  <a:lnTo>
                    <a:pt x="369776" y="1795636"/>
                  </a:lnTo>
                  <a:lnTo>
                    <a:pt x="404855" y="1823751"/>
                  </a:lnTo>
                  <a:lnTo>
                    <a:pt x="441232" y="1850863"/>
                  </a:lnTo>
                  <a:lnTo>
                    <a:pt x="478869" y="1876941"/>
                  </a:lnTo>
                  <a:lnTo>
                    <a:pt x="517728" y="1901956"/>
                  </a:lnTo>
                  <a:lnTo>
                    <a:pt x="557769" y="1925879"/>
                  </a:lnTo>
                  <a:lnTo>
                    <a:pt x="598956" y="1948679"/>
                  </a:lnTo>
                  <a:lnTo>
                    <a:pt x="641248" y="1970328"/>
                  </a:lnTo>
                  <a:lnTo>
                    <a:pt x="684609" y="1990795"/>
                  </a:lnTo>
                  <a:lnTo>
                    <a:pt x="728998" y="2010051"/>
                  </a:lnTo>
                  <a:lnTo>
                    <a:pt x="774379" y="2028066"/>
                  </a:lnTo>
                  <a:lnTo>
                    <a:pt x="820713" y="2044810"/>
                  </a:lnTo>
                  <a:lnTo>
                    <a:pt x="867960" y="2060254"/>
                  </a:lnTo>
                  <a:lnTo>
                    <a:pt x="916084" y="2074368"/>
                  </a:lnTo>
                  <a:lnTo>
                    <a:pt x="965045" y="2087123"/>
                  </a:lnTo>
                  <a:lnTo>
                    <a:pt x="1014804" y="2098488"/>
                  </a:lnTo>
                  <a:lnTo>
                    <a:pt x="1065325" y="2108434"/>
                  </a:lnTo>
                  <a:lnTo>
                    <a:pt x="1116567" y="2116931"/>
                  </a:lnTo>
                  <a:lnTo>
                    <a:pt x="1168494" y="2123950"/>
                  </a:lnTo>
                  <a:lnTo>
                    <a:pt x="1221065" y="2129460"/>
                  </a:lnTo>
                  <a:lnTo>
                    <a:pt x="1274244" y="2133433"/>
                  </a:lnTo>
                  <a:lnTo>
                    <a:pt x="1327990" y="2135839"/>
                  </a:lnTo>
                  <a:lnTo>
                    <a:pt x="1382267" y="2136647"/>
                  </a:lnTo>
                  <a:lnTo>
                    <a:pt x="1436544" y="2135839"/>
                  </a:lnTo>
                  <a:lnTo>
                    <a:pt x="1490290" y="2133433"/>
                  </a:lnTo>
                  <a:lnTo>
                    <a:pt x="1543468" y="2129460"/>
                  </a:lnTo>
                  <a:lnTo>
                    <a:pt x="1596038" y="2123950"/>
                  </a:lnTo>
                  <a:lnTo>
                    <a:pt x="1647964" y="2116931"/>
                  </a:lnTo>
                  <a:lnTo>
                    <a:pt x="1699206" y="2108434"/>
                  </a:lnTo>
                  <a:lnTo>
                    <a:pt x="1749726" y="2098488"/>
                  </a:lnTo>
                  <a:lnTo>
                    <a:pt x="1799486" y="2087123"/>
                  </a:lnTo>
                  <a:lnTo>
                    <a:pt x="1848446" y="2074368"/>
                  </a:lnTo>
                  <a:lnTo>
                    <a:pt x="1896569" y="2060254"/>
                  </a:lnTo>
                  <a:lnTo>
                    <a:pt x="1943817" y="2044810"/>
                  </a:lnTo>
                  <a:lnTo>
                    <a:pt x="1990150" y="2028066"/>
                  </a:lnTo>
                  <a:lnTo>
                    <a:pt x="2035531" y="2010051"/>
                  </a:lnTo>
                  <a:lnTo>
                    <a:pt x="2079921" y="1990795"/>
                  </a:lnTo>
                  <a:lnTo>
                    <a:pt x="2123281" y="1970328"/>
                  </a:lnTo>
                  <a:lnTo>
                    <a:pt x="2165574" y="1948679"/>
                  </a:lnTo>
                  <a:lnTo>
                    <a:pt x="2206760" y="1925879"/>
                  </a:lnTo>
                  <a:lnTo>
                    <a:pt x="2246802" y="1901956"/>
                  </a:lnTo>
                  <a:lnTo>
                    <a:pt x="2285661" y="1876941"/>
                  </a:lnTo>
                  <a:lnTo>
                    <a:pt x="2323298" y="1850863"/>
                  </a:lnTo>
                  <a:lnTo>
                    <a:pt x="2359675" y="1823751"/>
                  </a:lnTo>
                  <a:lnTo>
                    <a:pt x="2394754" y="1795636"/>
                  </a:lnTo>
                  <a:lnTo>
                    <a:pt x="2428497" y="1766548"/>
                  </a:lnTo>
                  <a:lnTo>
                    <a:pt x="2460864" y="1736515"/>
                  </a:lnTo>
                  <a:lnTo>
                    <a:pt x="2491818" y="1705568"/>
                  </a:lnTo>
                  <a:lnTo>
                    <a:pt x="2521320" y="1673736"/>
                  </a:lnTo>
                  <a:lnTo>
                    <a:pt x="2549331" y="1641050"/>
                  </a:lnTo>
                  <a:lnTo>
                    <a:pt x="2575814" y="1607537"/>
                  </a:lnTo>
                  <a:lnTo>
                    <a:pt x="2600729" y="1573229"/>
                  </a:lnTo>
                  <a:lnTo>
                    <a:pt x="2624039" y="1538155"/>
                  </a:lnTo>
                  <a:lnTo>
                    <a:pt x="2645704" y="1502345"/>
                  </a:lnTo>
                  <a:lnTo>
                    <a:pt x="2665688" y="1465828"/>
                  </a:lnTo>
                  <a:lnTo>
                    <a:pt x="2683950" y="1428634"/>
                  </a:lnTo>
                  <a:lnTo>
                    <a:pt x="2700453" y="1390793"/>
                  </a:lnTo>
                  <a:lnTo>
                    <a:pt x="2715159" y="1352334"/>
                  </a:lnTo>
                  <a:lnTo>
                    <a:pt x="2728028" y="1313288"/>
                  </a:lnTo>
                  <a:lnTo>
                    <a:pt x="2739023" y="1273683"/>
                  </a:lnTo>
                  <a:lnTo>
                    <a:pt x="2748105" y="1233549"/>
                  </a:lnTo>
                  <a:lnTo>
                    <a:pt x="2755236" y="1192917"/>
                  </a:lnTo>
                  <a:lnTo>
                    <a:pt x="2760377" y="1151815"/>
                  </a:lnTo>
                  <a:lnTo>
                    <a:pt x="2763489" y="1110274"/>
                  </a:lnTo>
                  <a:lnTo>
                    <a:pt x="2764536" y="1068324"/>
                  </a:lnTo>
                  <a:lnTo>
                    <a:pt x="2763489" y="1026373"/>
                  </a:lnTo>
                  <a:lnTo>
                    <a:pt x="2760377" y="984832"/>
                  </a:lnTo>
                  <a:lnTo>
                    <a:pt x="2755236" y="943730"/>
                  </a:lnTo>
                  <a:lnTo>
                    <a:pt x="2748105" y="903098"/>
                  </a:lnTo>
                  <a:lnTo>
                    <a:pt x="2739023" y="862964"/>
                  </a:lnTo>
                  <a:lnTo>
                    <a:pt x="2728028" y="823359"/>
                  </a:lnTo>
                  <a:lnTo>
                    <a:pt x="2715159" y="784313"/>
                  </a:lnTo>
                  <a:lnTo>
                    <a:pt x="2700453" y="745854"/>
                  </a:lnTo>
                  <a:lnTo>
                    <a:pt x="2683950" y="708013"/>
                  </a:lnTo>
                  <a:lnTo>
                    <a:pt x="2665688" y="670819"/>
                  </a:lnTo>
                  <a:lnTo>
                    <a:pt x="2645704" y="634302"/>
                  </a:lnTo>
                  <a:lnTo>
                    <a:pt x="2624039" y="598492"/>
                  </a:lnTo>
                  <a:lnTo>
                    <a:pt x="2600729" y="563418"/>
                  </a:lnTo>
                  <a:lnTo>
                    <a:pt x="2575814" y="529110"/>
                  </a:lnTo>
                  <a:lnTo>
                    <a:pt x="2549331" y="495597"/>
                  </a:lnTo>
                  <a:lnTo>
                    <a:pt x="2521320" y="462911"/>
                  </a:lnTo>
                  <a:lnTo>
                    <a:pt x="2491818" y="431079"/>
                  </a:lnTo>
                  <a:lnTo>
                    <a:pt x="2460864" y="400132"/>
                  </a:lnTo>
                  <a:lnTo>
                    <a:pt x="2428497" y="370099"/>
                  </a:lnTo>
                  <a:lnTo>
                    <a:pt x="2394754" y="341011"/>
                  </a:lnTo>
                  <a:lnTo>
                    <a:pt x="2359675" y="312896"/>
                  </a:lnTo>
                  <a:lnTo>
                    <a:pt x="2323298" y="285784"/>
                  </a:lnTo>
                  <a:lnTo>
                    <a:pt x="2285661" y="259706"/>
                  </a:lnTo>
                  <a:lnTo>
                    <a:pt x="2246802" y="234691"/>
                  </a:lnTo>
                  <a:lnTo>
                    <a:pt x="2206760" y="210768"/>
                  </a:lnTo>
                  <a:lnTo>
                    <a:pt x="2165574" y="187968"/>
                  </a:lnTo>
                  <a:lnTo>
                    <a:pt x="2123281" y="166319"/>
                  </a:lnTo>
                  <a:lnTo>
                    <a:pt x="2079921" y="145852"/>
                  </a:lnTo>
                  <a:lnTo>
                    <a:pt x="2035531" y="126596"/>
                  </a:lnTo>
                  <a:lnTo>
                    <a:pt x="1990150" y="108581"/>
                  </a:lnTo>
                  <a:lnTo>
                    <a:pt x="1943817" y="91837"/>
                  </a:lnTo>
                  <a:lnTo>
                    <a:pt x="1896569" y="76393"/>
                  </a:lnTo>
                  <a:lnTo>
                    <a:pt x="1848446" y="62279"/>
                  </a:lnTo>
                  <a:lnTo>
                    <a:pt x="1799486" y="49524"/>
                  </a:lnTo>
                  <a:lnTo>
                    <a:pt x="1749726" y="38159"/>
                  </a:lnTo>
                  <a:lnTo>
                    <a:pt x="1699206" y="28213"/>
                  </a:lnTo>
                  <a:lnTo>
                    <a:pt x="1647964" y="19716"/>
                  </a:lnTo>
                  <a:lnTo>
                    <a:pt x="1596038" y="12697"/>
                  </a:lnTo>
                  <a:lnTo>
                    <a:pt x="1543468" y="7187"/>
                  </a:lnTo>
                  <a:lnTo>
                    <a:pt x="1490290" y="3214"/>
                  </a:lnTo>
                  <a:lnTo>
                    <a:pt x="1436544" y="808"/>
                  </a:lnTo>
                  <a:lnTo>
                    <a:pt x="138226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2533" y="3065526"/>
              <a:ext cx="2764790" cy="2136775"/>
            </a:xfrm>
            <a:custGeom>
              <a:avLst/>
              <a:gdLst/>
              <a:ahLst/>
              <a:cxnLst/>
              <a:rect l="l" t="t" r="r" b="b"/>
              <a:pathLst>
                <a:path w="2764790" h="2136775">
                  <a:moveTo>
                    <a:pt x="0" y="1068324"/>
                  </a:moveTo>
                  <a:lnTo>
                    <a:pt x="1046" y="1026373"/>
                  </a:lnTo>
                  <a:lnTo>
                    <a:pt x="4158" y="984832"/>
                  </a:lnTo>
                  <a:lnTo>
                    <a:pt x="9299" y="943730"/>
                  </a:lnTo>
                  <a:lnTo>
                    <a:pt x="16429" y="903098"/>
                  </a:lnTo>
                  <a:lnTo>
                    <a:pt x="25511" y="862964"/>
                  </a:lnTo>
                  <a:lnTo>
                    <a:pt x="36506" y="823359"/>
                  </a:lnTo>
                  <a:lnTo>
                    <a:pt x="49375" y="784313"/>
                  </a:lnTo>
                  <a:lnTo>
                    <a:pt x="64080" y="745854"/>
                  </a:lnTo>
                  <a:lnTo>
                    <a:pt x="80583" y="708013"/>
                  </a:lnTo>
                  <a:lnTo>
                    <a:pt x="98846" y="670819"/>
                  </a:lnTo>
                  <a:lnTo>
                    <a:pt x="118829" y="634302"/>
                  </a:lnTo>
                  <a:lnTo>
                    <a:pt x="140494" y="598492"/>
                  </a:lnTo>
                  <a:lnTo>
                    <a:pt x="163804" y="563418"/>
                  </a:lnTo>
                  <a:lnTo>
                    <a:pt x="188719" y="529110"/>
                  </a:lnTo>
                  <a:lnTo>
                    <a:pt x="215201" y="495597"/>
                  </a:lnTo>
                  <a:lnTo>
                    <a:pt x="243212" y="462911"/>
                  </a:lnTo>
                  <a:lnTo>
                    <a:pt x="272714" y="431079"/>
                  </a:lnTo>
                  <a:lnTo>
                    <a:pt x="303667" y="400132"/>
                  </a:lnTo>
                  <a:lnTo>
                    <a:pt x="336034" y="370099"/>
                  </a:lnTo>
                  <a:lnTo>
                    <a:pt x="369776" y="341011"/>
                  </a:lnTo>
                  <a:lnTo>
                    <a:pt x="404855" y="312896"/>
                  </a:lnTo>
                  <a:lnTo>
                    <a:pt x="441232" y="285784"/>
                  </a:lnTo>
                  <a:lnTo>
                    <a:pt x="478869" y="259706"/>
                  </a:lnTo>
                  <a:lnTo>
                    <a:pt x="517728" y="234691"/>
                  </a:lnTo>
                  <a:lnTo>
                    <a:pt x="557769" y="210768"/>
                  </a:lnTo>
                  <a:lnTo>
                    <a:pt x="598956" y="187968"/>
                  </a:lnTo>
                  <a:lnTo>
                    <a:pt x="641248" y="166319"/>
                  </a:lnTo>
                  <a:lnTo>
                    <a:pt x="684609" y="145852"/>
                  </a:lnTo>
                  <a:lnTo>
                    <a:pt x="728998" y="126596"/>
                  </a:lnTo>
                  <a:lnTo>
                    <a:pt x="774379" y="108581"/>
                  </a:lnTo>
                  <a:lnTo>
                    <a:pt x="820713" y="91837"/>
                  </a:lnTo>
                  <a:lnTo>
                    <a:pt x="867960" y="76393"/>
                  </a:lnTo>
                  <a:lnTo>
                    <a:pt x="916084" y="62279"/>
                  </a:lnTo>
                  <a:lnTo>
                    <a:pt x="965045" y="49524"/>
                  </a:lnTo>
                  <a:lnTo>
                    <a:pt x="1014804" y="38159"/>
                  </a:lnTo>
                  <a:lnTo>
                    <a:pt x="1065325" y="28213"/>
                  </a:lnTo>
                  <a:lnTo>
                    <a:pt x="1116567" y="19716"/>
                  </a:lnTo>
                  <a:lnTo>
                    <a:pt x="1168494" y="12697"/>
                  </a:lnTo>
                  <a:lnTo>
                    <a:pt x="1221065" y="7187"/>
                  </a:lnTo>
                  <a:lnTo>
                    <a:pt x="1274244" y="3214"/>
                  </a:lnTo>
                  <a:lnTo>
                    <a:pt x="1327990" y="808"/>
                  </a:lnTo>
                  <a:lnTo>
                    <a:pt x="1382267" y="0"/>
                  </a:lnTo>
                  <a:lnTo>
                    <a:pt x="1436544" y="808"/>
                  </a:lnTo>
                  <a:lnTo>
                    <a:pt x="1490290" y="3214"/>
                  </a:lnTo>
                  <a:lnTo>
                    <a:pt x="1543468" y="7187"/>
                  </a:lnTo>
                  <a:lnTo>
                    <a:pt x="1596038" y="12697"/>
                  </a:lnTo>
                  <a:lnTo>
                    <a:pt x="1647964" y="19716"/>
                  </a:lnTo>
                  <a:lnTo>
                    <a:pt x="1699206" y="28213"/>
                  </a:lnTo>
                  <a:lnTo>
                    <a:pt x="1749726" y="38159"/>
                  </a:lnTo>
                  <a:lnTo>
                    <a:pt x="1799486" y="49524"/>
                  </a:lnTo>
                  <a:lnTo>
                    <a:pt x="1848446" y="62279"/>
                  </a:lnTo>
                  <a:lnTo>
                    <a:pt x="1896569" y="76393"/>
                  </a:lnTo>
                  <a:lnTo>
                    <a:pt x="1943817" y="91837"/>
                  </a:lnTo>
                  <a:lnTo>
                    <a:pt x="1990150" y="108581"/>
                  </a:lnTo>
                  <a:lnTo>
                    <a:pt x="2035531" y="126596"/>
                  </a:lnTo>
                  <a:lnTo>
                    <a:pt x="2079921" y="145852"/>
                  </a:lnTo>
                  <a:lnTo>
                    <a:pt x="2123281" y="166319"/>
                  </a:lnTo>
                  <a:lnTo>
                    <a:pt x="2165574" y="187968"/>
                  </a:lnTo>
                  <a:lnTo>
                    <a:pt x="2206760" y="210768"/>
                  </a:lnTo>
                  <a:lnTo>
                    <a:pt x="2246802" y="234691"/>
                  </a:lnTo>
                  <a:lnTo>
                    <a:pt x="2285661" y="259706"/>
                  </a:lnTo>
                  <a:lnTo>
                    <a:pt x="2323298" y="285784"/>
                  </a:lnTo>
                  <a:lnTo>
                    <a:pt x="2359675" y="312896"/>
                  </a:lnTo>
                  <a:lnTo>
                    <a:pt x="2394754" y="341011"/>
                  </a:lnTo>
                  <a:lnTo>
                    <a:pt x="2428497" y="370099"/>
                  </a:lnTo>
                  <a:lnTo>
                    <a:pt x="2460864" y="400132"/>
                  </a:lnTo>
                  <a:lnTo>
                    <a:pt x="2491818" y="431079"/>
                  </a:lnTo>
                  <a:lnTo>
                    <a:pt x="2521320" y="462911"/>
                  </a:lnTo>
                  <a:lnTo>
                    <a:pt x="2549331" y="495597"/>
                  </a:lnTo>
                  <a:lnTo>
                    <a:pt x="2575814" y="529110"/>
                  </a:lnTo>
                  <a:lnTo>
                    <a:pt x="2600729" y="563418"/>
                  </a:lnTo>
                  <a:lnTo>
                    <a:pt x="2624039" y="598492"/>
                  </a:lnTo>
                  <a:lnTo>
                    <a:pt x="2645704" y="634302"/>
                  </a:lnTo>
                  <a:lnTo>
                    <a:pt x="2665688" y="670819"/>
                  </a:lnTo>
                  <a:lnTo>
                    <a:pt x="2683950" y="708013"/>
                  </a:lnTo>
                  <a:lnTo>
                    <a:pt x="2700453" y="745854"/>
                  </a:lnTo>
                  <a:lnTo>
                    <a:pt x="2715159" y="784313"/>
                  </a:lnTo>
                  <a:lnTo>
                    <a:pt x="2728028" y="823359"/>
                  </a:lnTo>
                  <a:lnTo>
                    <a:pt x="2739023" y="862964"/>
                  </a:lnTo>
                  <a:lnTo>
                    <a:pt x="2748105" y="903098"/>
                  </a:lnTo>
                  <a:lnTo>
                    <a:pt x="2755236" y="943730"/>
                  </a:lnTo>
                  <a:lnTo>
                    <a:pt x="2760377" y="984832"/>
                  </a:lnTo>
                  <a:lnTo>
                    <a:pt x="2763489" y="1026373"/>
                  </a:lnTo>
                  <a:lnTo>
                    <a:pt x="2764536" y="1068324"/>
                  </a:lnTo>
                  <a:lnTo>
                    <a:pt x="2763489" y="1110274"/>
                  </a:lnTo>
                  <a:lnTo>
                    <a:pt x="2760377" y="1151815"/>
                  </a:lnTo>
                  <a:lnTo>
                    <a:pt x="2755236" y="1192917"/>
                  </a:lnTo>
                  <a:lnTo>
                    <a:pt x="2748105" y="1233549"/>
                  </a:lnTo>
                  <a:lnTo>
                    <a:pt x="2739023" y="1273683"/>
                  </a:lnTo>
                  <a:lnTo>
                    <a:pt x="2728028" y="1313288"/>
                  </a:lnTo>
                  <a:lnTo>
                    <a:pt x="2715159" y="1352334"/>
                  </a:lnTo>
                  <a:lnTo>
                    <a:pt x="2700453" y="1390793"/>
                  </a:lnTo>
                  <a:lnTo>
                    <a:pt x="2683950" y="1428634"/>
                  </a:lnTo>
                  <a:lnTo>
                    <a:pt x="2665688" y="1465828"/>
                  </a:lnTo>
                  <a:lnTo>
                    <a:pt x="2645704" y="1502345"/>
                  </a:lnTo>
                  <a:lnTo>
                    <a:pt x="2624039" y="1538155"/>
                  </a:lnTo>
                  <a:lnTo>
                    <a:pt x="2600729" y="1573229"/>
                  </a:lnTo>
                  <a:lnTo>
                    <a:pt x="2575814" y="1607537"/>
                  </a:lnTo>
                  <a:lnTo>
                    <a:pt x="2549331" y="1641050"/>
                  </a:lnTo>
                  <a:lnTo>
                    <a:pt x="2521320" y="1673736"/>
                  </a:lnTo>
                  <a:lnTo>
                    <a:pt x="2491818" y="1705568"/>
                  </a:lnTo>
                  <a:lnTo>
                    <a:pt x="2460864" y="1736515"/>
                  </a:lnTo>
                  <a:lnTo>
                    <a:pt x="2428497" y="1766548"/>
                  </a:lnTo>
                  <a:lnTo>
                    <a:pt x="2394754" y="1795636"/>
                  </a:lnTo>
                  <a:lnTo>
                    <a:pt x="2359675" y="1823751"/>
                  </a:lnTo>
                  <a:lnTo>
                    <a:pt x="2323298" y="1850863"/>
                  </a:lnTo>
                  <a:lnTo>
                    <a:pt x="2285661" y="1876941"/>
                  </a:lnTo>
                  <a:lnTo>
                    <a:pt x="2246802" y="1901956"/>
                  </a:lnTo>
                  <a:lnTo>
                    <a:pt x="2206760" y="1925879"/>
                  </a:lnTo>
                  <a:lnTo>
                    <a:pt x="2165574" y="1948679"/>
                  </a:lnTo>
                  <a:lnTo>
                    <a:pt x="2123281" y="1970328"/>
                  </a:lnTo>
                  <a:lnTo>
                    <a:pt x="2079921" y="1990795"/>
                  </a:lnTo>
                  <a:lnTo>
                    <a:pt x="2035531" y="2010051"/>
                  </a:lnTo>
                  <a:lnTo>
                    <a:pt x="1990150" y="2028066"/>
                  </a:lnTo>
                  <a:lnTo>
                    <a:pt x="1943817" y="2044810"/>
                  </a:lnTo>
                  <a:lnTo>
                    <a:pt x="1896569" y="2060254"/>
                  </a:lnTo>
                  <a:lnTo>
                    <a:pt x="1848446" y="2074368"/>
                  </a:lnTo>
                  <a:lnTo>
                    <a:pt x="1799486" y="2087123"/>
                  </a:lnTo>
                  <a:lnTo>
                    <a:pt x="1749726" y="2098488"/>
                  </a:lnTo>
                  <a:lnTo>
                    <a:pt x="1699206" y="2108434"/>
                  </a:lnTo>
                  <a:lnTo>
                    <a:pt x="1647964" y="2116931"/>
                  </a:lnTo>
                  <a:lnTo>
                    <a:pt x="1596038" y="2123950"/>
                  </a:lnTo>
                  <a:lnTo>
                    <a:pt x="1543468" y="2129460"/>
                  </a:lnTo>
                  <a:lnTo>
                    <a:pt x="1490290" y="2133433"/>
                  </a:lnTo>
                  <a:lnTo>
                    <a:pt x="1436544" y="2135839"/>
                  </a:lnTo>
                  <a:lnTo>
                    <a:pt x="1382267" y="2136647"/>
                  </a:lnTo>
                  <a:lnTo>
                    <a:pt x="1327990" y="2135839"/>
                  </a:lnTo>
                  <a:lnTo>
                    <a:pt x="1274244" y="2133433"/>
                  </a:lnTo>
                  <a:lnTo>
                    <a:pt x="1221065" y="2129460"/>
                  </a:lnTo>
                  <a:lnTo>
                    <a:pt x="1168494" y="2123950"/>
                  </a:lnTo>
                  <a:lnTo>
                    <a:pt x="1116567" y="2116931"/>
                  </a:lnTo>
                  <a:lnTo>
                    <a:pt x="1065325" y="2108434"/>
                  </a:lnTo>
                  <a:lnTo>
                    <a:pt x="1014804" y="2098488"/>
                  </a:lnTo>
                  <a:lnTo>
                    <a:pt x="965045" y="2087123"/>
                  </a:lnTo>
                  <a:lnTo>
                    <a:pt x="916084" y="2074368"/>
                  </a:lnTo>
                  <a:lnTo>
                    <a:pt x="867960" y="2060254"/>
                  </a:lnTo>
                  <a:lnTo>
                    <a:pt x="820713" y="2044810"/>
                  </a:lnTo>
                  <a:lnTo>
                    <a:pt x="774379" y="2028066"/>
                  </a:lnTo>
                  <a:lnTo>
                    <a:pt x="728998" y="2010051"/>
                  </a:lnTo>
                  <a:lnTo>
                    <a:pt x="684609" y="1990795"/>
                  </a:lnTo>
                  <a:lnTo>
                    <a:pt x="641248" y="1970328"/>
                  </a:lnTo>
                  <a:lnTo>
                    <a:pt x="598956" y="1948679"/>
                  </a:lnTo>
                  <a:lnTo>
                    <a:pt x="557769" y="1925879"/>
                  </a:lnTo>
                  <a:lnTo>
                    <a:pt x="517728" y="1901956"/>
                  </a:lnTo>
                  <a:lnTo>
                    <a:pt x="478869" y="1876941"/>
                  </a:lnTo>
                  <a:lnTo>
                    <a:pt x="441232" y="1850863"/>
                  </a:lnTo>
                  <a:lnTo>
                    <a:pt x="404855" y="1823751"/>
                  </a:lnTo>
                  <a:lnTo>
                    <a:pt x="369776" y="1795636"/>
                  </a:lnTo>
                  <a:lnTo>
                    <a:pt x="336034" y="1766548"/>
                  </a:lnTo>
                  <a:lnTo>
                    <a:pt x="303667" y="1736515"/>
                  </a:lnTo>
                  <a:lnTo>
                    <a:pt x="272714" y="1705568"/>
                  </a:lnTo>
                  <a:lnTo>
                    <a:pt x="243212" y="1673736"/>
                  </a:lnTo>
                  <a:lnTo>
                    <a:pt x="215201" y="1641050"/>
                  </a:lnTo>
                  <a:lnTo>
                    <a:pt x="188719" y="1607537"/>
                  </a:lnTo>
                  <a:lnTo>
                    <a:pt x="163804" y="1573229"/>
                  </a:lnTo>
                  <a:lnTo>
                    <a:pt x="140494" y="1538155"/>
                  </a:lnTo>
                  <a:lnTo>
                    <a:pt x="118829" y="1502345"/>
                  </a:lnTo>
                  <a:lnTo>
                    <a:pt x="98846" y="1465828"/>
                  </a:lnTo>
                  <a:lnTo>
                    <a:pt x="80583" y="1428634"/>
                  </a:lnTo>
                  <a:lnTo>
                    <a:pt x="64080" y="1390793"/>
                  </a:lnTo>
                  <a:lnTo>
                    <a:pt x="49375" y="1352334"/>
                  </a:lnTo>
                  <a:lnTo>
                    <a:pt x="36506" y="1313288"/>
                  </a:lnTo>
                  <a:lnTo>
                    <a:pt x="25511" y="1273683"/>
                  </a:lnTo>
                  <a:lnTo>
                    <a:pt x="16429" y="1233549"/>
                  </a:lnTo>
                  <a:lnTo>
                    <a:pt x="9299" y="1192917"/>
                  </a:lnTo>
                  <a:lnTo>
                    <a:pt x="4158" y="1151815"/>
                  </a:lnTo>
                  <a:lnTo>
                    <a:pt x="1046" y="1110274"/>
                  </a:lnTo>
                  <a:lnTo>
                    <a:pt x="0" y="1068324"/>
                  </a:lnTo>
                  <a:close/>
                </a:path>
              </a:pathLst>
            </a:custGeom>
            <a:ln w="28956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44981" y="3376929"/>
            <a:ext cx="171894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Fore</a:t>
            </a:r>
            <a:r>
              <a:rPr dirty="0" sz="3200" spc="-15" b="1">
                <a:solidFill>
                  <a:srgbClr val="990000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 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Error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at</a:t>
            </a:r>
            <a:r>
              <a:rPr dirty="0" sz="3200" spc="-5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time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10183495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0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>
                <a:solidFill>
                  <a:srgbClr val="0000FF"/>
                </a:solidFill>
              </a:rPr>
              <a:t>Measurement</a:t>
            </a:r>
            <a:r>
              <a:rPr dirty="0" sz="3600" spc="-30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of</a:t>
            </a:r>
            <a:r>
              <a:rPr dirty="0" sz="3600" spc="-1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forecast</a:t>
            </a:r>
            <a:r>
              <a:rPr dirty="0" sz="3600" spc="-20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error</a:t>
            </a:r>
            <a:endParaRPr sz="3600"/>
          </a:p>
        </p:txBody>
      </p:sp>
      <p:sp>
        <p:nvSpPr>
          <p:cNvPr id="22" name="object 22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4793" y="1298257"/>
            <a:ext cx="5724525" cy="1398270"/>
            <a:chOff x="1014793" y="1298257"/>
            <a:chExt cx="5724525" cy="1398270"/>
          </a:xfrm>
        </p:grpSpPr>
        <p:sp>
          <p:nvSpPr>
            <p:cNvPr id="3" name="object 3"/>
            <p:cNvSpPr/>
            <p:nvPr/>
          </p:nvSpPr>
          <p:spPr>
            <a:xfrm>
              <a:off x="1019555" y="1303020"/>
              <a:ext cx="5715000" cy="1388745"/>
            </a:xfrm>
            <a:custGeom>
              <a:avLst/>
              <a:gdLst/>
              <a:ahLst/>
              <a:cxnLst/>
              <a:rect l="l" t="t" r="r" b="b"/>
              <a:pathLst>
                <a:path w="5715000" h="1388745">
                  <a:moveTo>
                    <a:pt x="5715000" y="0"/>
                  </a:moveTo>
                  <a:lnTo>
                    <a:pt x="0" y="0"/>
                  </a:lnTo>
                  <a:lnTo>
                    <a:pt x="0" y="1388363"/>
                  </a:lnTo>
                  <a:lnTo>
                    <a:pt x="5715000" y="1388363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9555" y="1303020"/>
              <a:ext cx="5715000" cy="1388745"/>
            </a:xfrm>
            <a:custGeom>
              <a:avLst/>
              <a:gdLst/>
              <a:ahLst/>
              <a:cxnLst/>
              <a:rect l="l" t="t" r="r" b="b"/>
              <a:pathLst>
                <a:path w="5715000" h="1388745">
                  <a:moveTo>
                    <a:pt x="0" y="1388363"/>
                  </a:moveTo>
                  <a:lnTo>
                    <a:pt x="5715000" y="1388363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13883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24127" y="1698498"/>
            <a:ext cx="57061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Mean</a:t>
            </a:r>
            <a:r>
              <a:rPr dirty="0" sz="3600" spc="-10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Square</a:t>
            </a:r>
            <a:r>
              <a:rPr dirty="0" sz="3600" spc="-10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Error </a:t>
            </a: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(MSE)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4793" y="4548949"/>
            <a:ext cx="5724525" cy="1302385"/>
            <a:chOff x="1014793" y="4548949"/>
            <a:chExt cx="5724525" cy="1302385"/>
          </a:xfrm>
        </p:grpSpPr>
        <p:sp>
          <p:nvSpPr>
            <p:cNvPr id="7" name="object 7"/>
            <p:cNvSpPr/>
            <p:nvPr/>
          </p:nvSpPr>
          <p:spPr>
            <a:xfrm>
              <a:off x="1019555" y="4553712"/>
              <a:ext cx="5715000" cy="1292860"/>
            </a:xfrm>
            <a:custGeom>
              <a:avLst/>
              <a:gdLst/>
              <a:ahLst/>
              <a:cxnLst/>
              <a:rect l="l" t="t" r="r" b="b"/>
              <a:pathLst>
                <a:path w="5715000" h="1292860">
                  <a:moveTo>
                    <a:pt x="5715000" y="0"/>
                  </a:moveTo>
                  <a:lnTo>
                    <a:pt x="0" y="0"/>
                  </a:lnTo>
                  <a:lnTo>
                    <a:pt x="0" y="1292352"/>
                  </a:lnTo>
                  <a:lnTo>
                    <a:pt x="5715000" y="1292352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9555" y="4553712"/>
              <a:ext cx="5715000" cy="1292860"/>
            </a:xfrm>
            <a:custGeom>
              <a:avLst/>
              <a:gdLst/>
              <a:ahLst/>
              <a:cxnLst/>
              <a:rect l="l" t="t" r="r" b="b"/>
              <a:pathLst>
                <a:path w="5715000" h="1292860">
                  <a:moveTo>
                    <a:pt x="0" y="1292352"/>
                  </a:moveTo>
                  <a:lnTo>
                    <a:pt x="5715000" y="1292352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129235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24127" y="4627626"/>
            <a:ext cx="57061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995" marR="1905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Mean</a:t>
            </a:r>
            <a:r>
              <a:rPr dirty="0" sz="3600" spc="-155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Absolute</a:t>
            </a:r>
            <a:r>
              <a:rPr dirty="0" sz="3600" spc="-20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Deviation </a:t>
            </a:r>
            <a:r>
              <a:rPr dirty="0" sz="3600" spc="-985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(MAD)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3460" y="5812536"/>
            <a:ext cx="5767070" cy="1546860"/>
            <a:chOff x="1013460" y="5812536"/>
            <a:chExt cx="5767070" cy="1546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036" y="5812536"/>
              <a:ext cx="5730240" cy="15224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556" y="5846064"/>
              <a:ext cx="5715000" cy="15072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9556" y="5846064"/>
              <a:ext cx="5715000" cy="1507490"/>
            </a:xfrm>
            <a:custGeom>
              <a:avLst/>
              <a:gdLst/>
              <a:ahLst/>
              <a:cxnLst/>
              <a:rect l="l" t="t" r="r" b="b"/>
              <a:pathLst>
                <a:path w="5715000" h="1507490">
                  <a:moveTo>
                    <a:pt x="0" y="1507236"/>
                  </a:moveTo>
                  <a:lnTo>
                    <a:pt x="5715000" y="1507236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15072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5925312"/>
              <a:ext cx="2923031" cy="130454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033069" y="1299781"/>
            <a:ext cx="6107430" cy="1372235"/>
            <a:chOff x="7033069" y="1299781"/>
            <a:chExt cx="6107430" cy="1372235"/>
          </a:xfrm>
        </p:grpSpPr>
        <p:sp>
          <p:nvSpPr>
            <p:cNvPr id="16" name="object 16"/>
            <p:cNvSpPr/>
            <p:nvPr/>
          </p:nvSpPr>
          <p:spPr>
            <a:xfrm>
              <a:off x="7037831" y="1304544"/>
              <a:ext cx="6097905" cy="1362710"/>
            </a:xfrm>
            <a:custGeom>
              <a:avLst/>
              <a:gdLst/>
              <a:ahLst/>
              <a:cxnLst/>
              <a:rect l="l" t="t" r="r" b="b"/>
              <a:pathLst>
                <a:path w="6097905" h="1362710">
                  <a:moveTo>
                    <a:pt x="6097524" y="0"/>
                  </a:moveTo>
                  <a:lnTo>
                    <a:pt x="0" y="0"/>
                  </a:lnTo>
                  <a:lnTo>
                    <a:pt x="0" y="1362455"/>
                  </a:lnTo>
                  <a:lnTo>
                    <a:pt x="6097524" y="1362455"/>
                  </a:lnTo>
                  <a:lnTo>
                    <a:pt x="609752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37831" y="1304544"/>
              <a:ext cx="6097905" cy="1362710"/>
            </a:xfrm>
            <a:custGeom>
              <a:avLst/>
              <a:gdLst/>
              <a:ahLst/>
              <a:cxnLst/>
              <a:rect l="l" t="t" r="r" b="b"/>
              <a:pathLst>
                <a:path w="6097905" h="1362710">
                  <a:moveTo>
                    <a:pt x="0" y="1362455"/>
                  </a:moveTo>
                  <a:lnTo>
                    <a:pt x="6097524" y="1362455"/>
                  </a:lnTo>
                  <a:lnTo>
                    <a:pt x="6097524" y="0"/>
                  </a:lnTo>
                  <a:lnTo>
                    <a:pt x="0" y="0"/>
                  </a:lnTo>
                  <a:lnTo>
                    <a:pt x="0" y="13624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43928" y="1309116"/>
            <a:ext cx="6087110" cy="136525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15570" rIns="0" bIns="0" rtlCol="0" vert="horz">
            <a:spAutoFit/>
          </a:bodyPr>
          <a:lstStyle/>
          <a:p>
            <a:pPr marL="85725" marR="949960">
              <a:lnSpc>
                <a:spcPct val="100000"/>
              </a:lnSpc>
              <a:spcBef>
                <a:spcPts val="910"/>
              </a:spcBef>
            </a:pP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Mean</a:t>
            </a:r>
            <a:r>
              <a:rPr dirty="0" sz="3600" spc="-180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Absolute</a:t>
            </a:r>
            <a:r>
              <a:rPr dirty="0" sz="3600" spc="-35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Percent </a:t>
            </a:r>
            <a:r>
              <a:rPr dirty="0" sz="3600" spc="-985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993300"/>
                </a:solidFill>
                <a:latin typeface="Arial"/>
                <a:cs typeface="Arial"/>
              </a:rPr>
              <a:t>Error (MAPE)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09269" y="4558093"/>
            <a:ext cx="6031230" cy="1292860"/>
            <a:chOff x="7109269" y="4558093"/>
            <a:chExt cx="6031230" cy="1292860"/>
          </a:xfrm>
        </p:grpSpPr>
        <p:sp>
          <p:nvSpPr>
            <p:cNvPr id="20" name="object 20"/>
            <p:cNvSpPr/>
            <p:nvPr/>
          </p:nvSpPr>
          <p:spPr>
            <a:xfrm>
              <a:off x="7114031" y="4562856"/>
              <a:ext cx="6021705" cy="1283335"/>
            </a:xfrm>
            <a:custGeom>
              <a:avLst/>
              <a:gdLst/>
              <a:ahLst/>
              <a:cxnLst/>
              <a:rect l="l" t="t" r="r" b="b"/>
              <a:pathLst>
                <a:path w="6021705" h="1283335">
                  <a:moveTo>
                    <a:pt x="6021324" y="0"/>
                  </a:moveTo>
                  <a:lnTo>
                    <a:pt x="0" y="0"/>
                  </a:lnTo>
                  <a:lnTo>
                    <a:pt x="0" y="1283208"/>
                  </a:lnTo>
                  <a:lnTo>
                    <a:pt x="6021324" y="1283208"/>
                  </a:lnTo>
                  <a:lnTo>
                    <a:pt x="602132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14031" y="4562856"/>
              <a:ext cx="6021705" cy="1283335"/>
            </a:xfrm>
            <a:custGeom>
              <a:avLst/>
              <a:gdLst/>
              <a:ahLst/>
              <a:cxnLst/>
              <a:rect l="l" t="t" r="r" b="b"/>
              <a:pathLst>
                <a:path w="6021705" h="1283335">
                  <a:moveTo>
                    <a:pt x="0" y="1283208"/>
                  </a:moveTo>
                  <a:lnTo>
                    <a:pt x="6021324" y="1283208"/>
                  </a:lnTo>
                  <a:lnTo>
                    <a:pt x="6021324" y="0"/>
                  </a:lnTo>
                  <a:lnTo>
                    <a:pt x="0" y="0"/>
                  </a:lnTo>
                  <a:lnTo>
                    <a:pt x="0" y="12832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118604" y="4632198"/>
            <a:ext cx="601218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630" marR="1397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Largest</a:t>
            </a:r>
            <a:r>
              <a:rPr dirty="0" sz="3600" spc="-130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Absolute</a:t>
            </a:r>
            <a:r>
              <a:rPr dirty="0" sz="3600" spc="5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Deviation </a:t>
            </a:r>
            <a:r>
              <a:rPr dirty="0" sz="3600" spc="-985" b="1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993300"/>
                </a:solidFill>
                <a:latin typeface="Arial"/>
                <a:cs typeface="Arial"/>
              </a:rPr>
              <a:t>(LAD)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07935" y="5812536"/>
            <a:ext cx="6073140" cy="1546860"/>
            <a:chOff x="7107935" y="5812536"/>
            <a:chExt cx="6073140" cy="154686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4511" y="5812536"/>
              <a:ext cx="6036563" cy="15224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4031" y="5846064"/>
              <a:ext cx="6021324" cy="150723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114031" y="5846064"/>
              <a:ext cx="6021705" cy="1507490"/>
            </a:xfrm>
            <a:custGeom>
              <a:avLst/>
              <a:gdLst/>
              <a:ahLst/>
              <a:cxnLst/>
              <a:rect l="l" t="t" r="r" b="b"/>
              <a:pathLst>
                <a:path w="6021705" h="1507490">
                  <a:moveTo>
                    <a:pt x="0" y="1507236"/>
                  </a:moveTo>
                  <a:lnTo>
                    <a:pt x="6021324" y="1507236"/>
                  </a:lnTo>
                  <a:lnTo>
                    <a:pt x="6021324" y="0"/>
                  </a:lnTo>
                  <a:lnTo>
                    <a:pt x="0" y="0"/>
                  </a:lnTo>
                  <a:lnTo>
                    <a:pt x="0" y="15072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0855" y="6028944"/>
              <a:ext cx="4953000" cy="124663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033259" y="2657856"/>
            <a:ext cx="6136005" cy="1710055"/>
            <a:chOff x="7033259" y="2657856"/>
            <a:chExt cx="6136005" cy="1710055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7643" y="2657856"/>
              <a:ext cx="6111240" cy="16855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9355" y="2691384"/>
              <a:ext cx="6096000" cy="16703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039355" y="2691384"/>
              <a:ext cx="6096000" cy="1670685"/>
            </a:xfrm>
            <a:custGeom>
              <a:avLst/>
              <a:gdLst/>
              <a:ahLst/>
              <a:cxnLst/>
              <a:rect l="l" t="t" r="r" b="b"/>
              <a:pathLst>
                <a:path w="6096000" h="1670685">
                  <a:moveTo>
                    <a:pt x="0" y="1670304"/>
                  </a:moveTo>
                  <a:lnTo>
                    <a:pt x="6096000" y="1670304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167030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9015" y="2746248"/>
              <a:ext cx="3162300" cy="1571243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013460" y="2657856"/>
            <a:ext cx="5755005" cy="1701164"/>
            <a:chOff x="1013460" y="2657856"/>
            <a:chExt cx="5755005" cy="1701164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844" y="2657856"/>
              <a:ext cx="5730239" cy="16764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556" y="2691384"/>
              <a:ext cx="5715000" cy="16611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9556" y="2691384"/>
              <a:ext cx="5715000" cy="1661160"/>
            </a:xfrm>
            <a:custGeom>
              <a:avLst/>
              <a:gdLst/>
              <a:ahLst/>
              <a:cxnLst/>
              <a:rect l="l" t="t" r="r" b="b"/>
              <a:pathLst>
                <a:path w="5715000" h="1661160">
                  <a:moveTo>
                    <a:pt x="0" y="1661160"/>
                  </a:moveTo>
                  <a:lnTo>
                    <a:pt x="5715000" y="166116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166116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2804" y="2788920"/>
              <a:ext cx="3352800" cy="147675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468" y="605485"/>
            <a:ext cx="86074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r>
              <a:rPr dirty="0" sz="36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Measures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43" name="object 43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48403" y="-6350"/>
          <a:ext cx="9051290" cy="7351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823719"/>
                <a:gridCol w="1924685"/>
                <a:gridCol w="1924685"/>
                <a:gridCol w="1924684"/>
              </a:tblGrid>
              <a:tr h="320294">
                <a:tc>
                  <a:txBody>
                    <a:bodyPr/>
                    <a:lstStyle/>
                    <a:p>
                      <a:pPr marL="2540">
                        <a:lnSpc>
                          <a:spcPts val="223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ts val="2235"/>
                        </a:lnSpc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Utilization(%)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22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22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22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180340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82.26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81.73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79.34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78.32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18034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marL="180340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48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79.11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18034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80.14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81.05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>
                  <a:txBody>
                    <a:bodyPr/>
                    <a:lstStyle/>
                    <a:p>
                      <a:pPr marL="18034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80.33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81.25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38"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Q4/2006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80.23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81.05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82.04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26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4.76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3.41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2.71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29615" y="759967"/>
            <a:ext cx="4260850" cy="5801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8940" marR="5080" indent="-396240">
              <a:lnSpc>
                <a:spcPct val="100000"/>
              </a:lnSpc>
              <a:spcBef>
                <a:spcPts val="95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Done</a:t>
            </a:r>
            <a:r>
              <a:rPr dirty="0" sz="2800" spc="1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1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analysis</a:t>
            </a:r>
            <a:r>
              <a:rPr dirty="0" sz="2800" spc="10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on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previous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problem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for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3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different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values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of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α</a:t>
            </a:r>
            <a:endParaRPr sz="2800">
              <a:latin typeface="Microsoft Sans Serif"/>
              <a:cs typeface="Microsoft Sans Serif"/>
            </a:endParaRPr>
          </a:p>
          <a:p>
            <a:pPr marL="408940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  <a:tab pos="1139825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For	</a:t>
            </a:r>
            <a:r>
              <a:rPr dirty="0" sz="2800">
                <a:latin typeface="Microsoft Sans Serif"/>
                <a:cs typeface="Microsoft Sans Serif"/>
              </a:rPr>
              <a:t>α=0.7,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it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is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better</a:t>
            </a:r>
            <a:endParaRPr sz="2800">
              <a:latin typeface="Microsoft Sans Serif"/>
              <a:cs typeface="Microsoft Sans Serif"/>
            </a:endParaRPr>
          </a:p>
          <a:p>
            <a:pPr marL="408940" marR="183515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exponential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smoothing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does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not 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have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significant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initial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delay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like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Moving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90">
                <a:latin typeface="Microsoft Sans Serif"/>
                <a:cs typeface="Microsoft Sans Serif"/>
              </a:rPr>
              <a:t>Av.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where</a:t>
            </a:r>
            <a:r>
              <a:rPr dirty="0" sz="2800" spc="5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initial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k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values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are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not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smoothed</a:t>
            </a:r>
            <a:endParaRPr sz="2800">
              <a:latin typeface="Microsoft Sans Serif"/>
              <a:cs typeface="Microsoft Sans Serif"/>
            </a:endParaRPr>
          </a:p>
          <a:p>
            <a:pPr marL="408940" marR="1369695" indent="-396240">
              <a:lnSpc>
                <a:spcPct val="100000"/>
              </a:lnSpc>
              <a:spcBef>
                <a:spcPts val="605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Formula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can </a:t>
            </a:r>
            <a:r>
              <a:rPr dirty="0" sz="2800">
                <a:latin typeface="Microsoft Sans Serif"/>
                <a:cs typeface="Microsoft Sans Serif"/>
              </a:rPr>
              <a:t>be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rearranged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6188964"/>
            <a:ext cx="4443984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3468" y="294472"/>
            <a:ext cx="12985115" cy="6412865"/>
          </a:xfrm>
          <a:prstGeom prst="rect">
            <a:avLst/>
          </a:prstGeom>
        </p:spPr>
        <p:txBody>
          <a:bodyPr wrap="square" lIns="0" tIns="323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5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 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3600">
              <a:latin typeface="Arial"/>
              <a:cs typeface="Arial"/>
            </a:endParaRPr>
          </a:p>
          <a:p>
            <a:pPr marL="659765" marR="5080" indent="-455930">
              <a:lnSpc>
                <a:spcPct val="150000"/>
              </a:lnSpc>
              <a:spcBef>
                <a:spcPts val="315"/>
              </a:spcBef>
            </a:pP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1.</a:t>
            </a:r>
            <a:r>
              <a:rPr dirty="0" sz="4000" spc="5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Select</a:t>
            </a:r>
            <a:r>
              <a:rPr dirty="0" sz="4000" spc="5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an</a:t>
            </a:r>
            <a:r>
              <a:rPr dirty="0" sz="4000" spc="5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0">
                <a:solidFill>
                  <a:srgbClr val="131312"/>
                </a:solidFill>
                <a:latin typeface="Microsoft Sans Serif"/>
                <a:cs typeface="Microsoft Sans Serif"/>
              </a:rPr>
              <a:t>exponential</a:t>
            </a:r>
            <a:r>
              <a:rPr dirty="0" sz="4000" spc="7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smoothing</a:t>
            </a:r>
            <a:r>
              <a:rPr dirty="0" sz="4000" spc="6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constant,</a:t>
            </a:r>
            <a:r>
              <a:rPr dirty="0" sz="4000" spc="8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Calibri"/>
                <a:cs typeface="Calibri"/>
              </a:rPr>
              <a:t>α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,</a:t>
            </a:r>
            <a:r>
              <a:rPr dirty="0" sz="4000" spc="5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between </a:t>
            </a:r>
            <a:r>
              <a:rPr dirty="0" sz="4000" spc="-104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0</a:t>
            </a:r>
            <a:r>
              <a:rPr dirty="0" sz="4000" spc="4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and</a:t>
            </a:r>
            <a:r>
              <a:rPr dirty="0" sz="4000" spc="6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1.</a:t>
            </a:r>
            <a:r>
              <a:rPr dirty="0" sz="4000" spc="4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Remember</a:t>
            </a:r>
            <a:r>
              <a:rPr dirty="0" sz="4000" spc="11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that</a:t>
            </a:r>
            <a:r>
              <a:rPr dirty="0" sz="4000" spc="6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small values</a:t>
            </a:r>
            <a:r>
              <a:rPr dirty="0" sz="40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40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 i="1">
                <a:solidFill>
                  <a:srgbClr val="0000FF"/>
                </a:solidFill>
                <a:latin typeface="Times New Roman"/>
                <a:cs typeface="Times New Roman"/>
              </a:rPr>
              <a:t>α</a:t>
            </a:r>
            <a:r>
              <a:rPr dirty="0" sz="4000" spc="1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give</a:t>
            </a:r>
            <a:r>
              <a:rPr dirty="0" sz="40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less </a:t>
            </a:r>
            <a:r>
              <a:rPr dirty="0" sz="40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40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40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40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current</a:t>
            </a:r>
            <a:r>
              <a:rPr dirty="0" sz="40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value</a:t>
            </a:r>
            <a:r>
              <a:rPr dirty="0" sz="40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15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40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40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r>
              <a:rPr dirty="0" sz="4000" spc="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and</a:t>
            </a:r>
            <a:r>
              <a:rPr dirty="0" sz="4000" spc="6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yield</a:t>
            </a:r>
            <a:r>
              <a:rPr dirty="0" sz="40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4000" spc="-10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smoother</a:t>
            </a:r>
            <a:r>
              <a:rPr dirty="0" sz="40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series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.</a:t>
            </a:r>
            <a:r>
              <a:rPr dirty="0" sz="4000" spc="7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Larger</a:t>
            </a:r>
            <a:r>
              <a:rPr dirty="0" sz="4000" spc="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choices</a:t>
            </a:r>
            <a:r>
              <a:rPr dirty="0" sz="40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40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 i="1">
                <a:solidFill>
                  <a:srgbClr val="FF0000"/>
                </a:solidFill>
                <a:latin typeface="Times New Roman"/>
                <a:cs typeface="Times New Roman"/>
              </a:rPr>
              <a:t>α</a:t>
            </a:r>
            <a:r>
              <a:rPr dirty="0" sz="4000" spc="1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000" spc="-10">
                <a:solidFill>
                  <a:srgbClr val="131312"/>
                </a:solidFill>
                <a:latin typeface="Microsoft Sans Serif"/>
                <a:cs typeface="Microsoft Sans Serif"/>
              </a:rPr>
              <a:t>assign</a:t>
            </a:r>
            <a:r>
              <a:rPr dirty="0" sz="4000" spc="65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more 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weight</a:t>
            </a:r>
            <a:r>
              <a:rPr dirty="0" sz="40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current</a:t>
            </a:r>
            <a:r>
              <a:rPr dirty="0" sz="400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dirty="0" sz="4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5" b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4000" spc="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r>
              <a:rPr dirty="0" sz="4000" spc="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>
                <a:solidFill>
                  <a:srgbClr val="131312"/>
                </a:solidFill>
                <a:latin typeface="Microsoft Sans Serif"/>
                <a:cs typeface="Microsoft Sans Serif"/>
              </a:rPr>
              <a:t>and</a:t>
            </a:r>
            <a:r>
              <a:rPr dirty="0" sz="4000" spc="60">
                <a:solidFill>
                  <a:srgbClr val="131312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yield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dirty="0" sz="4000" spc="-10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40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variable</a:t>
            </a:r>
            <a:r>
              <a:rPr dirty="0" sz="4000" spc="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Arial"/>
                <a:cs typeface="Arial"/>
              </a:rPr>
              <a:t>series.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796026" y="1223899"/>
          <a:ext cx="8020050" cy="6107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3570"/>
                <a:gridCol w="1665605"/>
                <a:gridCol w="1480820"/>
                <a:gridCol w="1480820"/>
                <a:gridCol w="1480820"/>
              </a:tblGrid>
              <a:tr h="673988">
                <a:tc>
                  <a:txBody>
                    <a:bodyPr/>
                    <a:lstStyle/>
                    <a:p>
                      <a:pPr algn="ctr" marL="1905">
                        <a:lnSpc>
                          <a:spcPts val="263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Quarter/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algn="ctr" marL="1905">
                        <a:lnSpc>
                          <a:spcPts val="2580"/>
                        </a:lnSpc>
                      </a:pPr>
                      <a:r>
                        <a:rPr dirty="0" sz="2200" spc="-55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630"/>
                        </a:lnSpc>
                      </a:pPr>
                      <a:r>
                        <a:rPr dirty="0" sz="2200" spc="-10">
                          <a:latin typeface="Microsoft Sans Serif"/>
                          <a:cs typeface="Microsoft Sans Serif"/>
                        </a:rPr>
                        <a:t>Utilization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algn="ctr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810">
                        <a:lnSpc>
                          <a:spcPts val="2580"/>
                        </a:lnSpc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2988" sz="217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2988" sz="2175" spc="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810">
                        <a:lnSpc>
                          <a:spcPts val="2580"/>
                        </a:lnSpc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2988" sz="217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2988" sz="2175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10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4445">
                        <a:lnSpc>
                          <a:spcPts val="2580"/>
                        </a:lnSpc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2988" sz="217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2988" sz="2175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10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9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8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0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434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82.26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82.02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81.66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9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81.61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80.81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80.61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79.13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77.56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8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434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80.09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78.68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77.87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78.24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9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78.34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434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79.28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8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79.16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78.66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8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434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79.21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1955">
                        <a:lnSpc>
                          <a:spcPts val="2565"/>
                        </a:lnSpc>
                      </a:pPr>
                      <a:r>
                        <a:rPr dirty="0" sz="2200" spc="-35">
                          <a:latin typeface="Microsoft Sans Serif"/>
                          <a:cs typeface="Microsoft Sans Serif"/>
                        </a:rPr>
                        <a:t>79.11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79.54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79.51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80.35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709">
                <a:tc>
                  <a:txBody>
                    <a:bodyPr/>
                    <a:lstStyle/>
                    <a:p>
                      <a:pPr algn="ctr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561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80.13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80.60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23"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7434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79.96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ts val="257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MSE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1.04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0">
                        <a:lnSpc>
                          <a:spcPts val="256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0.26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" y="6132576"/>
            <a:ext cx="4943856" cy="952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3468" y="517204"/>
            <a:ext cx="11690985" cy="565404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  <a:p>
            <a:pPr marL="474345" marR="7290434" indent="-396240">
              <a:lnSpc>
                <a:spcPct val="100000"/>
              </a:lnSpc>
              <a:spcBef>
                <a:spcPts val="535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Done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analysis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on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previous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problem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for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3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different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values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of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α</a:t>
            </a:r>
            <a:endParaRPr sz="2800">
              <a:latin typeface="Microsoft Sans Serif"/>
              <a:cs typeface="Microsoft Sans Serif"/>
            </a:endParaRPr>
          </a:p>
          <a:p>
            <a:pPr marL="474345" indent="-396875">
              <a:lnSpc>
                <a:spcPct val="100000"/>
              </a:lnSpc>
              <a:spcBef>
                <a:spcPts val="605"/>
              </a:spcBef>
              <a:buChar char="•"/>
              <a:tabLst>
                <a:tab pos="474345" algn="l"/>
                <a:tab pos="474980" algn="l"/>
                <a:tab pos="1205865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For	</a:t>
            </a:r>
            <a:r>
              <a:rPr dirty="0" sz="2800">
                <a:latin typeface="Microsoft Sans Serif"/>
                <a:cs typeface="Microsoft Sans Serif"/>
              </a:rPr>
              <a:t>α=0.7,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it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is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better</a:t>
            </a:r>
            <a:endParaRPr sz="2800">
              <a:latin typeface="Microsoft Sans Serif"/>
              <a:cs typeface="Microsoft Sans Serif"/>
            </a:endParaRPr>
          </a:p>
          <a:p>
            <a:pPr marL="474345" marR="6934834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exponential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smoothing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does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not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have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significant </a:t>
            </a:r>
            <a:r>
              <a:rPr dirty="0" sz="2800" spc="-72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initial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delay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like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Moving </a:t>
            </a:r>
            <a:r>
              <a:rPr dirty="0" sz="2800" spc="-725">
                <a:latin typeface="Microsoft Sans Serif"/>
                <a:cs typeface="Microsoft Sans Serif"/>
              </a:rPr>
              <a:t> </a:t>
            </a:r>
            <a:r>
              <a:rPr dirty="0" sz="2800" spc="-90">
                <a:latin typeface="Microsoft Sans Serif"/>
                <a:cs typeface="Microsoft Sans Serif"/>
              </a:rPr>
              <a:t>Av.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where</a:t>
            </a:r>
            <a:r>
              <a:rPr dirty="0" sz="2800" spc="5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initial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k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values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are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not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smoothed</a:t>
            </a:r>
            <a:endParaRPr sz="2800">
              <a:latin typeface="Microsoft Sans Serif"/>
              <a:cs typeface="Microsoft Sans Serif"/>
            </a:endParaRPr>
          </a:p>
          <a:p>
            <a:pPr marL="474345" marR="6892925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800" spc="-5">
                <a:latin typeface="Microsoft Sans Serif"/>
                <a:cs typeface="Microsoft Sans Serif"/>
              </a:rPr>
              <a:t>Formula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can</a:t>
            </a:r>
            <a:r>
              <a:rPr dirty="0" sz="2800" spc="1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be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rearranged </a:t>
            </a:r>
            <a:r>
              <a:rPr dirty="0" sz="2800" spc="-7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as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93" y="242316"/>
          <a:ext cx="10791825" cy="701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220"/>
                <a:gridCol w="1311275"/>
                <a:gridCol w="1957704"/>
                <a:gridCol w="1911350"/>
                <a:gridCol w="1924684"/>
              </a:tblGrid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8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76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815"/>
                        </a:lnSpc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Utilization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76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0">
                        <a:lnSpc>
                          <a:spcPts val="2845"/>
                        </a:lnSpc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∆</a:t>
                      </a:r>
                      <a:r>
                        <a:rPr dirty="0" baseline="-10416" sz="2400" spc="-3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34722" sz="2400" spc="-30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30529">
                <a:tc rowSpan="16">
                  <a:txBody>
                    <a:bodyPr/>
                    <a:lstStyle/>
                    <a:p>
                      <a:pPr marL="781685">
                        <a:lnSpc>
                          <a:spcPct val="100000"/>
                        </a:lnSpc>
                        <a:spcBef>
                          <a:spcPts val="2375"/>
                        </a:spcBef>
                      </a:pPr>
                      <a:r>
                        <a:rPr dirty="0" sz="3200">
                          <a:solidFill>
                            <a:srgbClr val="000099"/>
                          </a:solidFill>
                          <a:latin typeface="Symbol"/>
                          <a:cs typeface="Symbol"/>
                        </a:rPr>
                        <a:t></a:t>
                      </a:r>
                      <a:r>
                        <a:rPr dirty="0" sz="3200" spc="65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-21164" sz="3150" spc="15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21164" sz="3150" spc="442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dirty="0" sz="3200" spc="-75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baseline="-21164" sz="31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21164" sz="3150" spc="4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3200" spc="-3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-21164" sz="31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baseline="-21164" sz="3150">
                        <a:latin typeface="Arial"/>
                        <a:cs typeface="Arial"/>
                      </a:endParaRPr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80"/>
                        </a:lnSpc>
                        <a:spcBef>
                          <a:spcPts val="7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76C2E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76C2E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7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82.26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70"/>
                        </a:lnSpc>
                        <a:spcBef>
                          <a:spcPts val="28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0.92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0.59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6.00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15.05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3.96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1.61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79.34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0.34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0.67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1.46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4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79.94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60"/>
                        </a:lnSpc>
                        <a:spcBef>
                          <a:spcPts val="29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0.74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2.297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03454" y="697230"/>
            <a:ext cx="3147060" cy="967740"/>
          </a:xfrm>
          <a:custGeom>
            <a:avLst/>
            <a:gdLst/>
            <a:ahLst/>
            <a:cxnLst/>
            <a:rect l="l" t="t" r="r" b="b"/>
            <a:pathLst>
              <a:path w="3147060" h="967739">
                <a:moveTo>
                  <a:pt x="0" y="967739"/>
                </a:moveTo>
                <a:lnTo>
                  <a:pt x="3147060" y="967739"/>
                </a:lnTo>
                <a:lnTo>
                  <a:pt x="3147060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93" y="242316"/>
          <a:ext cx="10791825" cy="701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220"/>
                <a:gridCol w="1311275"/>
                <a:gridCol w="1957704"/>
                <a:gridCol w="1911350"/>
                <a:gridCol w="1924684"/>
              </a:tblGrid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8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76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815"/>
                        </a:lnSpc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Utilization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76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0">
                        <a:lnSpc>
                          <a:spcPts val="2845"/>
                        </a:lnSpc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∆</a:t>
                      </a:r>
                      <a:r>
                        <a:rPr dirty="0" baseline="-10416" sz="2400" spc="-3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34722" sz="2400" spc="-30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30529">
                <a:tc rowSpan="16">
                  <a:txBody>
                    <a:bodyPr/>
                    <a:lstStyle/>
                    <a:p>
                      <a:pPr marL="781685">
                        <a:lnSpc>
                          <a:spcPct val="100000"/>
                        </a:lnSpc>
                        <a:spcBef>
                          <a:spcPts val="2375"/>
                        </a:spcBef>
                      </a:pPr>
                      <a:r>
                        <a:rPr dirty="0" sz="3200">
                          <a:solidFill>
                            <a:srgbClr val="000099"/>
                          </a:solidFill>
                          <a:latin typeface="Symbol"/>
                          <a:cs typeface="Symbol"/>
                        </a:rPr>
                        <a:t></a:t>
                      </a:r>
                      <a:r>
                        <a:rPr dirty="0" sz="3200" spc="65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-21164" sz="3150" spc="15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21164" sz="3150" spc="442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dirty="0" sz="3200" spc="-75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baseline="-21164" sz="31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21164" sz="3150" spc="4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3200" spc="-3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-21164" sz="31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baseline="-21164" sz="3150">
                        <a:latin typeface="Arial"/>
                        <a:cs typeface="Arial"/>
                      </a:endParaRPr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80"/>
                        </a:lnSpc>
                        <a:spcBef>
                          <a:spcPts val="7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76C2E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76C2E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7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70"/>
                        </a:lnSpc>
                        <a:spcBef>
                          <a:spcPts val="28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81.73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2.69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5.86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0.37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78.32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48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79.11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0.79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0.92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4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80.13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0.32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60"/>
                        </a:lnSpc>
                        <a:spcBef>
                          <a:spcPts val="29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0.16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0.803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03454" y="697230"/>
            <a:ext cx="3147060" cy="967740"/>
          </a:xfrm>
          <a:custGeom>
            <a:avLst/>
            <a:gdLst/>
            <a:ahLst/>
            <a:cxnLst/>
            <a:rect l="l" t="t" r="r" b="b"/>
            <a:pathLst>
              <a:path w="3147060" h="967739">
                <a:moveTo>
                  <a:pt x="0" y="967739"/>
                </a:moveTo>
                <a:lnTo>
                  <a:pt x="3147060" y="967739"/>
                </a:lnTo>
                <a:lnTo>
                  <a:pt x="3147060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93" y="242316"/>
          <a:ext cx="10791825" cy="701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220"/>
                <a:gridCol w="1311275"/>
                <a:gridCol w="1957704"/>
                <a:gridCol w="1911350"/>
                <a:gridCol w="1924684"/>
              </a:tblGrid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8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76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815"/>
                        </a:lnSpc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Utilization</a:t>
                      </a:r>
                      <a:r>
                        <a:rPr dirty="0" sz="24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76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00">
                        <a:lnSpc>
                          <a:spcPts val="2845"/>
                        </a:lnSpc>
                      </a:pP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∆</a:t>
                      </a:r>
                      <a:r>
                        <a:rPr dirty="0" baseline="-10416" sz="2400" spc="-3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34722" sz="2400" spc="-30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dirty="0" sz="2400" spc="-20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30529">
                <a:tc rowSpan="16">
                  <a:txBody>
                    <a:bodyPr/>
                    <a:lstStyle/>
                    <a:p>
                      <a:pPr marL="781685">
                        <a:lnSpc>
                          <a:spcPct val="100000"/>
                        </a:lnSpc>
                        <a:spcBef>
                          <a:spcPts val="2375"/>
                        </a:spcBef>
                      </a:pPr>
                      <a:r>
                        <a:rPr dirty="0" sz="3200">
                          <a:solidFill>
                            <a:srgbClr val="000099"/>
                          </a:solidFill>
                          <a:latin typeface="Symbol"/>
                          <a:cs typeface="Symbol"/>
                        </a:rPr>
                        <a:t></a:t>
                      </a:r>
                      <a:r>
                        <a:rPr dirty="0" sz="3200" spc="65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-21164" sz="3150" spc="15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21164" sz="3150" spc="442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dirty="0" sz="3200" spc="-75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baseline="-21164" sz="31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21164" sz="3150" spc="4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3200" spc="-3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-21164" sz="3150" b="1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baseline="-21164" sz="3150">
                        <a:latin typeface="Arial"/>
                        <a:cs typeface="Arial"/>
                      </a:endParaRPr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80"/>
                        </a:lnSpc>
                        <a:spcBef>
                          <a:spcPts val="7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76C2E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76C2E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7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70"/>
                        </a:lnSpc>
                        <a:spcBef>
                          <a:spcPts val="28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0.13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4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0.88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65"/>
                        </a:lnSpc>
                        <a:spcBef>
                          <a:spcPts val="285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0.21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0.12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4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239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60"/>
                        </a:lnSpc>
                        <a:spcBef>
                          <a:spcPts val="2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60"/>
                        </a:lnSpc>
                        <a:spcBef>
                          <a:spcPts val="29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1625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34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0.133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03454" y="697230"/>
            <a:ext cx="3147060" cy="967740"/>
          </a:xfrm>
          <a:custGeom>
            <a:avLst/>
            <a:gdLst/>
            <a:ahLst/>
            <a:cxnLst/>
            <a:rect l="l" t="t" r="r" b="b"/>
            <a:pathLst>
              <a:path w="3147060" h="967739">
                <a:moveTo>
                  <a:pt x="0" y="967739"/>
                </a:moveTo>
                <a:lnTo>
                  <a:pt x="3147060" y="967739"/>
                </a:lnTo>
                <a:lnTo>
                  <a:pt x="3147060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3169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28692" y="1313815"/>
          <a:ext cx="9250045" cy="617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839"/>
                <a:gridCol w="1652269"/>
                <a:gridCol w="1894839"/>
                <a:gridCol w="1894839"/>
                <a:gridCol w="1894839"/>
              </a:tblGrid>
              <a:tr h="678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Quarter/</a:t>
                      </a:r>
                      <a:r>
                        <a:rPr dirty="0" sz="22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5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93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0" marR="213360" indent="-390525">
                        <a:lnSpc>
                          <a:spcPts val="2640"/>
                        </a:lnSpc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Uti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z</a:t>
                      </a: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at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on 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11494" sz="217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11494" sz="2175" spc="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93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11494" sz="217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11494" sz="2175" spc="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93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11494" sz="217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11494" sz="2175" spc="7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93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82.26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82.02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81.66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82.07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81.73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81.41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81.45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80.64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7359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915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28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280">
                        <a:lnSpc>
                          <a:spcPts val="258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77.54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79.99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78.61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77.86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79.67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78.24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79.34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78.32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79.23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7359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91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79.12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28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28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78.66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0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635">
                        <a:lnSpc>
                          <a:spcPts val="2570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0710">
                        <a:lnSpc>
                          <a:spcPts val="2585"/>
                        </a:lnSpc>
                      </a:pPr>
                      <a:r>
                        <a:rPr dirty="0" sz="2200" spc="-40">
                          <a:latin typeface="Microsoft Sans Serif"/>
                          <a:cs typeface="Microsoft Sans Serif"/>
                        </a:rPr>
                        <a:t>79.11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79.54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899">
                <a:tc>
                  <a:txBody>
                    <a:bodyPr/>
                    <a:lstStyle/>
                    <a:p>
                      <a:pPr algn="ctr" marL="635">
                        <a:lnSpc>
                          <a:spcPts val="2570"/>
                        </a:lnSpc>
                        <a:spcBef>
                          <a:spcPts val="2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79.49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80.35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849">
                <a:tc>
                  <a:txBody>
                    <a:bodyPr/>
                    <a:lstStyle/>
                    <a:p>
                      <a:pPr algn="ctr" marL="635">
                        <a:lnSpc>
                          <a:spcPts val="2570"/>
                        </a:lnSpc>
                        <a:spcBef>
                          <a:spcPts val="3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863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80.13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80.60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3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67359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915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79.94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28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9280">
                        <a:lnSpc>
                          <a:spcPts val="2585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259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MSE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0"/>
                        </a:lnSpc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0.13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89305" y="1224534"/>
            <a:ext cx="3710940" cy="5009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305" marR="5080" indent="-396240">
              <a:lnSpc>
                <a:spcPct val="100000"/>
              </a:lnSpc>
              <a:spcBef>
                <a:spcPts val="100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Done</a:t>
            </a:r>
            <a:r>
              <a:rPr dirty="0" sz="2400" spc="10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9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analysis</a:t>
            </a:r>
            <a:r>
              <a:rPr dirty="0" sz="2400" spc="12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on 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the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previous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problem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for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3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different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values</a:t>
            </a:r>
            <a:r>
              <a:rPr dirty="0" sz="2400" spc="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of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α</a:t>
            </a:r>
            <a:endParaRPr sz="2400">
              <a:latin typeface="Microsoft Sans Serif"/>
              <a:cs typeface="Microsoft Sans Serif"/>
            </a:endParaRPr>
          </a:p>
          <a:p>
            <a:pPr marL="408940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  <a:tab pos="1035050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For	</a:t>
            </a:r>
            <a:r>
              <a:rPr dirty="0" sz="2400">
                <a:latin typeface="Microsoft Sans Serif"/>
                <a:cs typeface="Microsoft Sans Serif"/>
              </a:rPr>
              <a:t>α=0.7,</a:t>
            </a:r>
            <a:r>
              <a:rPr dirty="0" sz="2400" spc="-2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it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is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better</a:t>
            </a:r>
            <a:endParaRPr sz="2400">
              <a:latin typeface="Microsoft Sans Serif"/>
              <a:cs typeface="Microsoft Sans Serif"/>
            </a:endParaRPr>
          </a:p>
          <a:p>
            <a:pPr marL="408305" marR="160020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exponential </a:t>
            </a:r>
            <a:r>
              <a:rPr dirty="0" sz="2400" spc="-5">
                <a:latin typeface="Microsoft Sans Serif"/>
                <a:cs typeface="Microsoft Sans Serif"/>
              </a:rPr>
              <a:t> smoothing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does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not 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have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a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significant</a:t>
            </a:r>
            <a:r>
              <a:rPr dirty="0" sz="2400" spc="55">
                <a:latin typeface="Microsoft Sans Serif"/>
                <a:cs typeface="Microsoft Sans Serif"/>
              </a:rPr>
              <a:t> </a:t>
            </a:r>
            <a:r>
              <a:rPr dirty="0" sz="2400" spc="-15">
                <a:latin typeface="Microsoft Sans Serif"/>
                <a:cs typeface="Microsoft Sans Serif"/>
              </a:rPr>
              <a:t>initial </a:t>
            </a:r>
            <a:r>
              <a:rPr dirty="0" sz="2400" spc="-62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delay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like</a:t>
            </a:r>
            <a:r>
              <a:rPr dirty="0" sz="2400" spc="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Moving 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Average,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where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 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15">
                <a:latin typeface="Microsoft Sans Serif"/>
                <a:cs typeface="Microsoft Sans Serif"/>
              </a:rPr>
              <a:t>initial</a:t>
            </a:r>
            <a:r>
              <a:rPr dirty="0" sz="2400" spc="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k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values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are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not 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smoothed</a:t>
            </a:r>
            <a:endParaRPr sz="2400">
              <a:latin typeface="Microsoft Sans Serif"/>
              <a:cs typeface="Microsoft Sans Serif"/>
            </a:endParaRPr>
          </a:p>
          <a:p>
            <a:pPr marL="408305" marR="1174750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Formula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can be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rearranged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932" y="7089140"/>
            <a:ext cx="486409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285">
                <a:latin typeface="Cambria Math"/>
                <a:cs typeface="Cambria Math"/>
              </a:rPr>
              <a:t>𝑡</a:t>
            </a:r>
            <a:r>
              <a:rPr dirty="0" sz="2050" spc="-50">
                <a:latin typeface="Cambria Math"/>
                <a:cs typeface="Cambria Math"/>
              </a:rPr>
              <a:t>+</a:t>
            </a:r>
            <a:r>
              <a:rPr dirty="0" sz="2050" spc="45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3224" y="6919671"/>
            <a:ext cx="35763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790575" algn="l"/>
              </a:tabLst>
            </a:pPr>
            <a:r>
              <a:rPr dirty="0" sz="2800" spc="-5">
                <a:latin typeface="Cambria Math"/>
                <a:cs typeface="Cambria Math"/>
              </a:rPr>
              <a:t>𝐹	=</a:t>
            </a:r>
            <a:r>
              <a:rPr dirty="0" sz="2800" spc="145">
                <a:latin typeface="Cambria Math"/>
                <a:cs typeface="Cambria Math"/>
              </a:rPr>
              <a:t> </a:t>
            </a:r>
            <a:r>
              <a:rPr dirty="0" sz="2800" spc="-100">
                <a:latin typeface="Cambria Math"/>
                <a:cs typeface="Cambria Math"/>
              </a:rPr>
              <a:t>𝛼𝑌</a:t>
            </a:r>
            <a:r>
              <a:rPr dirty="0" baseline="-16260" sz="3075" spc="-150">
                <a:latin typeface="Cambria Math"/>
                <a:cs typeface="Cambria Math"/>
              </a:rPr>
              <a:t>𝑡</a:t>
            </a:r>
            <a:r>
              <a:rPr dirty="0" baseline="-16260" sz="3075" spc="487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+</a:t>
            </a:r>
            <a:r>
              <a:rPr dirty="0" sz="2800" spc="-1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(1 −</a:t>
            </a:r>
            <a:r>
              <a:rPr dirty="0" sz="2800" spc="-25">
                <a:latin typeface="Cambria Math"/>
                <a:cs typeface="Cambria Math"/>
              </a:rPr>
              <a:t> </a:t>
            </a:r>
            <a:r>
              <a:rPr dirty="0" sz="2800" spc="-35">
                <a:latin typeface="Cambria Math"/>
                <a:cs typeface="Cambria Math"/>
              </a:rPr>
              <a:t>𝛼)𝐹</a:t>
            </a:r>
            <a:r>
              <a:rPr dirty="0" baseline="-16260" sz="3075" spc="-52">
                <a:latin typeface="Cambria Math"/>
                <a:cs typeface="Cambria Math"/>
              </a:rPr>
              <a:t>𝑡</a:t>
            </a:r>
            <a:endParaRPr baseline="-16260" sz="3075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0" y="1197038"/>
          <a:ext cx="14080490" cy="6148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3810"/>
                <a:gridCol w="1752599"/>
                <a:gridCol w="1813559"/>
                <a:gridCol w="1275715"/>
                <a:gridCol w="1275715"/>
                <a:gridCol w="1275715"/>
                <a:gridCol w="335280"/>
              </a:tblGrid>
              <a:tr h="440562"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20">
                          <a:latin typeface="Microsoft Sans Serif"/>
                          <a:cs typeface="Microsoft Sans Serif"/>
                        </a:rPr>
                        <a:t>Quarter/Year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10">
                          <a:latin typeface="Microsoft Sans Serif"/>
                          <a:cs typeface="Microsoft Sans Serif"/>
                        </a:rPr>
                        <a:t>Utilization</a:t>
                      </a: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2-Qtr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3-Qtr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4-Qtr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1/2003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2/2003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81.90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3/2003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80.53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4/2003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80.15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78.97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1/2004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77.87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79.55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2/2004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77.67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3/2004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78.13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4/2004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1/2005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2/2005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78.63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3/2005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4/2005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1/2006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80.35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80.47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79.45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2/2006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79.95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925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3/2006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80.55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9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MSE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0.33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0.84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1.42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13105" y="498125"/>
            <a:ext cx="12865100" cy="706882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944"/>
              </a:spcBef>
              <a:tabLst>
                <a:tab pos="356870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Moving</a:t>
            </a:r>
            <a:r>
              <a:rPr dirty="0" sz="3600" spc="-13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6600"/>
                </a:solidFill>
                <a:latin typeface="Arial"/>
                <a:cs typeface="Arial"/>
              </a:rPr>
              <a:t>Averages</a:t>
            </a:r>
            <a:endParaRPr sz="3600">
              <a:latin typeface="Arial"/>
              <a:cs typeface="Arial"/>
            </a:endParaRPr>
          </a:p>
          <a:p>
            <a:pPr marL="408305" marR="8248015" indent="-396240">
              <a:lnSpc>
                <a:spcPct val="100000"/>
              </a:lnSpc>
              <a:spcBef>
                <a:spcPts val="725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3100" spc="-5">
                <a:latin typeface="Microsoft Sans Serif"/>
                <a:cs typeface="Microsoft Sans Serif"/>
              </a:rPr>
              <a:t>The </a:t>
            </a:r>
            <a:r>
              <a:rPr dirty="0" sz="3100" spc="-10">
                <a:latin typeface="Microsoft Sans Serif"/>
                <a:cs typeface="Microsoft Sans Serif"/>
              </a:rPr>
              <a:t>Moving </a:t>
            </a:r>
            <a:r>
              <a:rPr dirty="0" sz="3100" spc="-15">
                <a:latin typeface="Microsoft Sans Serif"/>
                <a:cs typeface="Microsoft Sans Serif"/>
              </a:rPr>
              <a:t>Average </a:t>
            </a:r>
            <a:r>
              <a:rPr dirty="0" sz="3100" spc="-10">
                <a:latin typeface="Microsoft Sans Serif"/>
                <a:cs typeface="Microsoft Sans Serif"/>
              </a:rPr>
              <a:t> </a:t>
            </a:r>
            <a:r>
              <a:rPr dirty="0" sz="3100" spc="-15">
                <a:latin typeface="Microsoft Sans Serif"/>
                <a:cs typeface="Microsoft Sans Serif"/>
              </a:rPr>
              <a:t>basically</a:t>
            </a:r>
            <a:r>
              <a:rPr dirty="0" sz="3100" spc="7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filters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out</a:t>
            </a:r>
            <a:r>
              <a:rPr dirty="0" sz="3100" spc="4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rapid </a:t>
            </a:r>
            <a:r>
              <a:rPr dirty="0" sz="3100" spc="-80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fluctuations</a:t>
            </a:r>
            <a:r>
              <a:rPr dirty="0" sz="3100" spc="7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.i.e.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15">
                <a:latin typeface="Microsoft Sans Serif"/>
                <a:cs typeface="Microsoft Sans Serif"/>
              </a:rPr>
              <a:t>high </a:t>
            </a:r>
            <a:r>
              <a:rPr dirty="0" sz="3100" spc="-1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frequency</a:t>
            </a:r>
            <a:r>
              <a:rPr dirty="0" sz="3100" spc="6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noise. </a:t>
            </a:r>
            <a:r>
              <a:rPr dirty="0" sz="3100" spc="-5">
                <a:latin typeface="Microsoft Sans Serif"/>
                <a:cs typeface="Microsoft Sans Serif"/>
              </a:rPr>
              <a:t>Thus</a:t>
            </a:r>
            <a:r>
              <a:rPr dirty="0" sz="3100" spc="20">
                <a:latin typeface="Microsoft Sans Serif"/>
                <a:cs typeface="Microsoft Sans Serif"/>
              </a:rPr>
              <a:t> </a:t>
            </a:r>
            <a:r>
              <a:rPr dirty="0" sz="3100" spc="-15">
                <a:latin typeface="Microsoft Sans Serif"/>
                <a:cs typeface="Microsoft Sans Serif"/>
              </a:rPr>
              <a:t>it </a:t>
            </a:r>
            <a:r>
              <a:rPr dirty="0" sz="3100" spc="-81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acts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as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low-pass</a:t>
            </a:r>
            <a:r>
              <a:rPr dirty="0" sz="3100" spc="75">
                <a:latin typeface="Microsoft Sans Serif"/>
                <a:cs typeface="Microsoft Sans Serif"/>
              </a:rPr>
              <a:t> </a:t>
            </a:r>
            <a:r>
              <a:rPr dirty="0" sz="3100" spc="-30">
                <a:latin typeface="Microsoft Sans Serif"/>
                <a:cs typeface="Microsoft Sans Serif"/>
              </a:rPr>
              <a:t>filter.</a:t>
            </a:r>
            <a:endParaRPr sz="3100">
              <a:latin typeface="Microsoft Sans Serif"/>
              <a:cs typeface="Microsoft Sans Serif"/>
            </a:endParaRPr>
          </a:p>
          <a:p>
            <a:pPr marL="408305" marR="7592695" indent="-396240">
              <a:lnSpc>
                <a:spcPct val="100000"/>
              </a:lnSpc>
              <a:spcBef>
                <a:spcPts val="605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3100" spc="-35">
                <a:latin typeface="Microsoft Sans Serif"/>
                <a:cs typeface="Microsoft Sans Serif"/>
              </a:rPr>
              <a:t>We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can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choose</a:t>
            </a:r>
            <a:r>
              <a:rPr dirty="0" sz="3100" spc="5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the</a:t>
            </a:r>
            <a:r>
              <a:rPr dirty="0" sz="3100" spc="3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index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of </a:t>
            </a:r>
            <a:r>
              <a:rPr dirty="0" sz="3100" spc="-80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the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MA</a:t>
            </a:r>
            <a:r>
              <a:rPr dirty="0" sz="3100" spc="-13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filter</a:t>
            </a:r>
            <a:r>
              <a:rPr dirty="0" sz="3100" spc="5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by</a:t>
            </a:r>
            <a:r>
              <a:rPr dirty="0" sz="3100" spc="3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trial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and </a:t>
            </a:r>
            <a:r>
              <a:rPr dirty="0" sz="3100">
                <a:latin typeface="Microsoft Sans Serif"/>
                <a:cs typeface="Microsoft Sans Serif"/>
              </a:rPr>
              <a:t> </a:t>
            </a:r>
            <a:r>
              <a:rPr dirty="0" sz="3100" spc="-35">
                <a:latin typeface="Microsoft Sans Serif"/>
                <a:cs typeface="Microsoft Sans Serif"/>
              </a:rPr>
              <a:t>error.</a:t>
            </a:r>
            <a:r>
              <a:rPr dirty="0" sz="3100" spc="6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Comparing</a:t>
            </a:r>
            <a:r>
              <a:rPr dirty="0" sz="3100" spc="8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the </a:t>
            </a:r>
            <a:r>
              <a:rPr dirty="0" sz="310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Forecast</a:t>
            </a:r>
            <a:r>
              <a:rPr dirty="0" sz="3100" spc="-1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Accuracy</a:t>
            </a:r>
            <a:r>
              <a:rPr dirty="0" sz="3100" spc="3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for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index </a:t>
            </a:r>
            <a:r>
              <a:rPr dirty="0" sz="3100" spc="-81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408305" marR="8110855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3100" spc="-5">
                <a:latin typeface="Microsoft Sans Serif"/>
                <a:cs typeface="Microsoft Sans Serif"/>
              </a:rPr>
              <a:t>For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our</a:t>
            </a:r>
            <a:r>
              <a:rPr dirty="0" sz="3100" spc="5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eg.,</a:t>
            </a:r>
            <a:r>
              <a:rPr dirty="0" sz="3100" spc="5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we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find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that </a:t>
            </a:r>
            <a:r>
              <a:rPr dirty="0" sz="310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MSE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for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>
                <a:latin typeface="Microsoft Sans Serif"/>
                <a:cs typeface="Microsoft Sans Serif"/>
              </a:rPr>
              <a:t>the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2-Qtr</a:t>
            </a:r>
            <a:r>
              <a:rPr dirty="0" sz="3100" spc="6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filter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is </a:t>
            </a:r>
            <a:r>
              <a:rPr dirty="0" sz="3100" spc="-80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better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080490" cy="7920355"/>
            <a:chOff x="0" y="0"/>
            <a:chExt cx="14080490" cy="7920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080236" cy="79202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3052" y="0"/>
              <a:ext cx="3377184" cy="800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39411" y="7824215"/>
              <a:ext cx="4457700" cy="88900"/>
            </a:xfrm>
            <a:custGeom>
              <a:avLst/>
              <a:gdLst/>
              <a:ahLst/>
              <a:cxnLst/>
              <a:rect l="l" t="t" r="r" b="b"/>
              <a:pathLst>
                <a:path w="4457700" h="88900">
                  <a:moveTo>
                    <a:pt x="4457699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4457699" y="88391"/>
                  </a:lnTo>
                  <a:lnTo>
                    <a:pt x="4457699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824215"/>
              <a:ext cx="4439920" cy="88900"/>
            </a:xfrm>
            <a:custGeom>
              <a:avLst/>
              <a:gdLst/>
              <a:ahLst/>
              <a:cxnLst/>
              <a:rect l="l" t="t" r="r" b="b"/>
              <a:pathLst>
                <a:path w="4439920" h="88900">
                  <a:moveTo>
                    <a:pt x="4439412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4439412" y="88391"/>
                  </a:lnTo>
                  <a:lnTo>
                    <a:pt x="443941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97111" y="7824215"/>
              <a:ext cx="5183505" cy="96520"/>
            </a:xfrm>
            <a:custGeom>
              <a:avLst/>
              <a:gdLst/>
              <a:ahLst/>
              <a:cxnLst/>
              <a:rect l="l" t="t" r="r" b="b"/>
              <a:pathLst>
                <a:path w="5183505" h="96520">
                  <a:moveTo>
                    <a:pt x="5183123" y="0"/>
                  </a:moveTo>
                  <a:lnTo>
                    <a:pt x="0" y="0"/>
                  </a:lnTo>
                  <a:lnTo>
                    <a:pt x="0" y="96011"/>
                  </a:lnTo>
                  <a:lnTo>
                    <a:pt x="5183123" y="96011"/>
                  </a:lnTo>
                  <a:lnTo>
                    <a:pt x="51831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1305793" y="901064"/>
            <a:ext cx="1932939" cy="535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50" spc="-18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350" spc="-1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350" spc="-18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35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350" spc="-3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50" spc="-18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3350" spc="-195">
                <a:solidFill>
                  <a:srgbClr val="FFFFFF"/>
                </a:solidFill>
                <a:latin typeface="Microsoft Sans Serif"/>
                <a:cs typeface="Microsoft Sans Serif"/>
              </a:rPr>
              <a:t>il</a:t>
            </a:r>
            <a:r>
              <a:rPr dirty="0" sz="3350" spc="-18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3350" spc="-2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5276088"/>
            <a:ext cx="14080490" cy="2542540"/>
          </a:xfrm>
          <a:prstGeom prst="rect">
            <a:avLst/>
          </a:prstGeom>
          <a:solidFill>
            <a:srgbClr val="FFFFFF"/>
          </a:solidFill>
          <a:ln w="6096">
            <a:solidFill>
              <a:srgbClr val="5B9BD4"/>
            </a:solidFill>
          </a:ln>
        </p:spPr>
        <p:txBody>
          <a:bodyPr wrap="square" lIns="0" tIns="151130" rIns="0" bIns="0" rtlCol="0" vert="horz">
            <a:spAutoFit/>
          </a:bodyPr>
          <a:lstStyle/>
          <a:p>
            <a:pPr marL="5445125" marR="3663315" indent="-1815464">
              <a:lnSpc>
                <a:spcPct val="117000"/>
              </a:lnSpc>
              <a:spcBef>
                <a:spcPts val="1190"/>
              </a:spcBef>
            </a:pPr>
            <a:r>
              <a:rPr dirty="0" sz="4000" spc="-5" b="1">
                <a:latin typeface="Calibri"/>
                <a:cs typeface="Calibri"/>
              </a:rPr>
              <a:t>Sessions 14 Time Series Analysis </a:t>
            </a:r>
            <a:r>
              <a:rPr dirty="0" sz="4000" spc="-890" b="1">
                <a:latin typeface="Calibri"/>
                <a:cs typeface="Calibri"/>
              </a:rPr>
              <a:t> </a:t>
            </a:r>
            <a:r>
              <a:rPr dirty="0" sz="4000" spc="-5" b="1">
                <a:latin typeface="Calibri"/>
                <a:cs typeface="Calibri"/>
              </a:rPr>
              <a:t>(2nd Sep</a:t>
            </a:r>
            <a:r>
              <a:rPr dirty="0" sz="4000" spc="-20" b="1">
                <a:latin typeface="Calibri"/>
                <a:cs typeface="Calibri"/>
              </a:rPr>
              <a:t> </a:t>
            </a:r>
            <a:r>
              <a:rPr dirty="0" sz="4000" spc="-5" b="1">
                <a:latin typeface="Calibri"/>
                <a:cs typeface="Calibri"/>
              </a:rPr>
              <a:t>2023)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0" y="1197038"/>
          <a:ext cx="14080490" cy="6148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3810"/>
                <a:gridCol w="1752599"/>
                <a:gridCol w="1813559"/>
                <a:gridCol w="1275715"/>
                <a:gridCol w="1275715"/>
                <a:gridCol w="1275715"/>
                <a:gridCol w="335280"/>
              </a:tblGrid>
              <a:tr h="440562"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20">
                          <a:latin typeface="Microsoft Sans Serif"/>
                          <a:cs typeface="Microsoft Sans Serif"/>
                        </a:rPr>
                        <a:t>Quarter/Year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10">
                          <a:latin typeface="Microsoft Sans Serif"/>
                          <a:cs typeface="Microsoft Sans Serif"/>
                        </a:rPr>
                        <a:t>Utilization</a:t>
                      </a: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(%)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2-Qtr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3-Qtr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4-Qtr</a:t>
                      </a:r>
                      <a:r>
                        <a:rPr dirty="0" sz="22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81.90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80.53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80.15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78.97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81.03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77.87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79.55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77.67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78.13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77.75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5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78.30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78.63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78.55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79.03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80.35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80.47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79.45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3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79.95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925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80.75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570"/>
                        </a:lnSpc>
                        <a:spcBef>
                          <a:spcPts val="23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80.55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429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MSE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0.33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0.84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2570"/>
                        </a:lnSpc>
                        <a:spcBef>
                          <a:spcPts val="12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1.42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13105" y="498125"/>
            <a:ext cx="12865100" cy="706882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944"/>
              </a:spcBef>
              <a:tabLst>
                <a:tab pos="356870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Moving</a:t>
            </a:r>
            <a:r>
              <a:rPr dirty="0" sz="3600" spc="-13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6600"/>
                </a:solidFill>
                <a:latin typeface="Arial"/>
                <a:cs typeface="Arial"/>
              </a:rPr>
              <a:t>Averages</a:t>
            </a:r>
            <a:endParaRPr sz="3600">
              <a:latin typeface="Arial"/>
              <a:cs typeface="Arial"/>
            </a:endParaRPr>
          </a:p>
          <a:p>
            <a:pPr marL="408305" marR="8248015" indent="-396240">
              <a:lnSpc>
                <a:spcPct val="100000"/>
              </a:lnSpc>
              <a:spcBef>
                <a:spcPts val="725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3100" spc="-5">
                <a:latin typeface="Microsoft Sans Serif"/>
                <a:cs typeface="Microsoft Sans Serif"/>
              </a:rPr>
              <a:t>The </a:t>
            </a:r>
            <a:r>
              <a:rPr dirty="0" sz="3100" spc="-10">
                <a:latin typeface="Microsoft Sans Serif"/>
                <a:cs typeface="Microsoft Sans Serif"/>
              </a:rPr>
              <a:t>Moving </a:t>
            </a:r>
            <a:r>
              <a:rPr dirty="0" sz="3100" spc="-15">
                <a:latin typeface="Microsoft Sans Serif"/>
                <a:cs typeface="Microsoft Sans Serif"/>
              </a:rPr>
              <a:t>Average </a:t>
            </a:r>
            <a:r>
              <a:rPr dirty="0" sz="3100" spc="-10">
                <a:latin typeface="Microsoft Sans Serif"/>
                <a:cs typeface="Microsoft Sans Serif"/>
              </a:rPr>
              <a:t> </a:t>
            </a:r>
            <a:r>
              <a:rPr dirty="0" sz="3100" spc="-15">
                <a:latin typeface="Microsoft Sans Serif"/>
                <a:cs typeface="Microsoft Sans Serif"/>
              </a:rPr>
              <a:t>basically</a:t>
            </a:r>
            <a:r>
              <a:rPr dirty="0" sz="3100" spc="7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filters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out</a:t>
            </a:r>
            <a:r>
              <a:rPr dirty="0" sz="3100" spc="4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rapid </a:t>
            </a:r>
            <a:r>
              <a:rPr dirty="0" sz="3100" spc="-80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fluctuations</a:t>
            </a:r>
            <a:r>
              <a:rPr dirty="0" sz="3100" spc="7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.i.e.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15">
                <a:latin typeface="Microsoft Sans Serif"/>
                <a:cs typeface="Microsoft Sans Serif"/>
              </a:rPr>
              <a:t>high </a:t>
            </a:r>
            <a:r>
              <a:rPr dirty="0" sz="3100" spc="-1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frequency</a:t>
            </a:r>
            <a:r>
              <a:rPr dirty="0" sz="3100" spc="6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noise. </a:t>
            </a:r>
            <a:r>
              <a:rPr dirty="0" sz="3100" spc="-5">
                <a:latin typeface="Microsoft Sans Serif"/>
                <a:cs typeface="Microsoft Sans Serif"/>
              </a:rPr>
              <a:t>Thus</a:t>
            </a:r>
            <a:r>
              <a:rPr dirty="0" sz="3100" spc="20">
                <a:latin typeface="Microsoft Sans Serif"/>
                <a:cs typeface="Microsoft Sans Serif"/>
              </a:rPr>
              <a:t> </a:t>
            </a:r>
            <a:r>
              <a:rPr dirty="0" sz="3100" spc="-15">
                <a:latin typeface="Microsoft Sans Serif"/>
                <a:cs typeface="Microsoft Sans Serif"/>
              </a:rPr>
              <a:t>it </a:t>
            </a:r>
            <a:r>
              <a:rPr dirty="0" sz="3100" spc="-81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acts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as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low-pass</a:t>
            </a:r>
            <a:r>
              <a:rPr dirty="0" sz="3100" spc="75">
                <a:latin typeface="Microsoft Sans Serif"/>
                <a:cs typeface="Microsoft Sans Serif"/>
              </a:rPr>
              <a:t> </a:t>
            </a:r>
            <a:r>
              <a:rPr dirty="0" sz="3100" spc="-30">
                <a:latin typeface="Microsoft Sans Serif"/>
                <a:cs typeface="Microsoft Sans Serif"/>
              </a:rPr>
              <a:t>filter.</a:t>
            </a:r>
            <a:endParaRPr sz="3100">
              <a:latin typeface="Microsoft Sans Serif"/>
              <a:cs typeface="Microsoft Sans Serif"/>
            </a:endParaRPr>
          </a:p>
          <a:p>
            <a:pPr marL="408305" marR="7592695" indent="-396240">
              <a:lnSpc>
                <a:spcPct val="100000"/>
              </a:lnSpc>
              <a:spcBef>
                <a:spcPts val="605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3100" spc="-35">
                <a:latin typeface="Microsoft Sans Serif"/>
                <a:cs typeface="Microsoft Sans Serif"/>
              </a:rPr>
              <a:t>We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can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choose</a:t>
            </a:r>
            <a:r>
              <a:rPr dirty="0" sz="3100" spc="5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the</a:t>
            </a:r>
            <a:r>
              <a:rPr dirty="0" sz="3100" spc="3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index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of </a:t>
            </a:r>
            <a:r>
              <a:rPr dirty="0" sz="3100" spc="-80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the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MA</a:t>
            </a:r>
            <a:r>
              <a:rPr dirty="0" sz="3100" spc="-13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filter</a:t>
            </a:r>
            <a:r>
              <a:rPr dirty="0" sz="3100" spc="5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by</a:t>
            </a:r>
            <a:r>
              <a:rPr dirty="0" sz="3100" spc="3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trial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and </a:t>
            </a:r>
            <a:r>
              <a:rPr dirty="0" sz="3100">
                <a:latin typeface="Microsoft Sans Serif"/>
                <a:cs typeface="Microsoft Sans Serif"/>
              </a:rPr>
              <a:t> </a:t>
            </a:r>
            <a:r>
              <a:rPr dirty="0" sz="3100" spc="-35">
                <a:latin typeface="Microsoft Sans Serif"/>
                <a:cs typeface="Microsoft Sans Serif"/>
              </a:rPr>
              <a:t>error.</a:t>
            </a:r>
            <a:r>
              <a:rPr dirty="0" sz="3100" spc="6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Comparing</a:t>
            </a:r>
            <a:r>
              <a:rPr dirty="0" sz="3100" spc="8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the </a:t>
            </a:r>
            <a:r>
              <a:rPr dirty="0" sz="310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Forecast</a:t>
            </a:r>
            <a:r>
              <a:rPr dirty="0" sz="3100" spc="-1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Accuracy</a:t>
            </a:r>
            <a:r>
              <a:rPr dirty="0" sz="3100" spc="3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for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index </a:t>
            </a:r>
            <a:r>
              <a:rPr dirty="0" sz="3100" spc="-81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408305" marR="8110855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408305" algn="l"/>
                <a:tab pos="408940" algn="l"/>
              </a:tabLst>
            </a:pPr>
            <a:r>
              <a:rPr dirty="0" sz="3100" spc="-5">
                <a:latin typeface="Microsoft Sans Serif"/>
                <a:cs typeface="Microsoft Sans Serif"/>
              </a:rPr>
              <a:t>For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our</a:t>
            </a:r>
            <a:r>
              <a:rPr dirty="0" sz="3100" spc="5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eg.,</a:t>
            </a:r>
            <a:r>
              <a:rPr dirty="0" sz="3100" spc="5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we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find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that </a:t>
            </a:r>
            <a:r>
              <a:rPr dirty="0" sz="3100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MSE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for</a:t>
            </a:r>
            <a:r>
              <a:rPr dirty="0" sz="3100" spc="30">
                <a:latin typeface="Microsoft Sans Serif"/>
                <a:cs typeface="Microsoft Sans Serif"/>
              </a:rPr>
              <a:t> </a:t>
            </a:r>
            <a:r>
              <a:rPr dirty="0" sz="3100">
                <a:latin typeface="Microsoft Sans Serif"/>
                <a:cs typeface="Microsoft Sans Serif"/>
              </a:rPr>
              <a:t>the</a:t>
            </a:r>
            <a:r>
              <a:rPr dirty="0" sz="3100" spc="2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2-Qtr</a:t>
            </a:r>
            <a:r>
              <a:rPr dirty="0" sz="3100" spc="65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filter</a:t>
            </a:r>
            <a:r>
              <a:rPr dirty="0" sz="3100" spc="40">
                <a:latin typeface="Microsoft Sans Serif"/>
                <a:cs typeface="Microsoft Sans Serif"/>
              </a:rPr>
              <a:t> </a:t>
            </a:r>
            <a:r>
              <a:rPr dirty="0" sz="3100" spc="-10">
                <a:latin typeface="Microsoft Sans Serif"/>
                <a:cs typeface="Microsoft Sans Serif"/>
              </a:rPr>
              <a:t>is </a:t>
            </a:r>
            <a:r>
              <a:rPr dirty="0" sz="3100" spc="-805">
                <a:latin typeface="Microsoft Sans Serif"/>
                <a:cs typeface="Microsoft Sans Serif"/>
              </a:rPr>
              <a:t> </a:t>
            </a:r>
            <a:r>
              <a:rPr dirty="0" sz="3100" spc="-5">
                <a:latin typeface="Microsoft Sans Serif"/>
                <a:cs typeface="Microsoft Sans Serif"/>
              </a:rPr>
              <a:t>better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85386"/>
            <a:ext cx="13976985" cy="6535420"/>
            <a:chOff x="0" y="1385386"/>
            <a:chExt cx="13976985" cy="6535420"/>
          </a:xfrm>
        </p:grpSpPr>
        <p:sp>
          <p:nvSpPr>
            <p:cNvPr id="3" name="object 3"/>
            <p:cNvSpPr/>
            <p:nvPr/>
          </p:nvSpPr>
          <p:spPr>
            <a:xfrm>
              <a:off x="0" y="1385392"/>
              <a:ext cx="13976985" cy="6535420"/>
            </a:xfrm>
            <a:custGeom>
              <a:avLst/>
              <a:gdLst/>
              <a:ahLst/>
              <a:cxnLst/>
              <a:rect l="l" t="t" r="r" b="b"/>
              <a:pathLst>
                <a:path w="13976985" h="6535420">
                  <a:moveTo>
                    <a:pt x="13976642" y="0"/>
                  </a:moveTo>
                  <a:lnTo>
                    <a:pt x="16040" y="0"/>
                  </a:lnTo>
                  <a:lnTo>
                    <a:pt x="0" y="0"/>
                  </a:lnTo>
                  <a:lnTo>
                    <a:pt x="0" y="8394"/>
                  </a:lnTo>
                  <a:lnTo>
                    <a:pt x="0" y="6534836"/>
                  </a:lnTo>
                  <a:lnTo>
                    <a:pt x="16040" y="6534836"/>
                  </a:lnTo>
                  <a:lnTo>
                    <a:pt x="16040" y="8394"/>
                  </a:lnTo>
                  <a:lnTo>
                    <a:pt x="13976642" y="8394"/>
                  </a:lnTo>
                  <a:lnTo>
                    <a:pt x="13976642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9" y="1455827"/>
              <a:ext cx="1330316" cy="2180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429" y="1460590"/>
              <a:ext cx="207252" cy="201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762" y="1471871"/>
              <a:ext cx="100023" cy="1851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49793" y="1460601"/>
              <a:ext cx="194945" cy="196850"/>
            </a:xfrm>
            <a:custGeom>
              <a:avLst/>
              <a:gdLst/>
              <a:ahLst/>
              <a:cxnLst/>
              <a:rect l="l" t="t" r="r" b="b"/>
              <a:pathLst>
                <a:path w="194944" h="196850">
                  <a:moveTo>
                    <a:pt x="30924" y="54521"/>
                  </a:moveTo>
                  <a:lnTo>
                    <a:pt x="0" y="54521"/>
                  </a:lnTo>
                  <a:lnTo>
                    <a:pt x="0" y="196405"/>
                  </a:lnTo>
                  <a:lnTo>
                    <a:pt x="30924" y="196405"/>
                  </a:lnTo>
                  <a:lnTo>
                    <a:pt x="30924" y="54521"/>
                  </a:lnTo>
                  <a:close/>
                </a:path>
                <a:path w="194944" h="196850">
                  <a:moveTo>
                    <a:pt x="30924" y="0"/>
                  </a:moveTo>
                  <a:lnTo>
                    <a:pt x="0" y="0"/>
                  </a:lnTo>
                  <a:lnTo>
                    <a:pt x="0" y="28194"/>
                  </a:lnTo>
                  <a:lnTo>
                    <a:pt x="30924" y="28194"/>
                  </a:lnTo>
                  <a:lnTo>
                    <a:pt x="30924" y="0"/>
                  </a:lnTo>
                  <a:close/>
                </a:path>
                <a:path w="194944" h="196850">
                  <a:moveTo>
                    <a:pt x="112369" y="0"/>
                  </a:moveTo>
                  <a:lnTo>
                    <a:pt x="81432" y="0"/>
                  </a:lnTo>
                  <a:lnTo>
                    <a:pt x="81432" y="196405"/>
                  </a:lnTo>
                  <a:lnTo>
                    <a:pt x="112369" y="196405"/>
                  </a:lnTo>
                  <a:lnTo>
                    <a:pt x="112369" y="0"/>
                  </a:lnTo>
                  <a:close/>
                </a:path>
                <a:path w="194944" h="196850">
                  <a:moveTo>
                    <a:pt x="194945" y="54521"/>
                  </a:moveTo>
                  <a:lnTo>
                    <a:pt x="164185" y="54521"/>
                  </a:lnTo>
                  <a:lnTo>
                    <a:pt x="164185" y="196405"/>
                  </a:lnTo>
                  <a:lnTo>
                    <a:pt x="194945" y="196405"/>
                  </a:lnTo>
                  <a:lnTo>
                    <a:pt x="194945" y="54521"/>
                  </a:lnTo>
                  <a:close/>
                </a:path>
                <a:path w="194944" h="196850">
                  <a:moveTo>
                    <a:pt x="194945" y="0"/>
                  </a:moveTo>
                  <a:lnTo>
                    <a:pt x="164185" y="0"/>
                  </a:lnTo>
                  <a:lnTo>
                    <a:pt x="164185" y="28194"/>
                  </a:lnTo>
                  <a:lnTo>
                    <a:pt x="194945" y="28194"/>
                  </a:lnTo>
                  <a:lnTo>
                    <a:pt x="1949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295" y="1515113"/>
              <a:ext cx="158096" cy="1418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5688" y="1471871"/>
              <a:ext cx="287567" cy="1880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90266" y="1460601"/>
              <a:ext cx="31115" cy="196850"/>
            </a:xfrm>
            <a:custGeom>
              <a:avLst/>
              <a:gdLst/>
              <a:ahLst/>
              <a:cxnLst/>
              <a:rect l="l" t="t" r="r" b="b"/>
              <a:pathLst>
                <a:path w="31114" h="196850">
                  <a:moveTo>
                    <a:pt x="30759" y="54521"/>
                  </a:moveTo>
                  <a:lnTo>
                    <a:pt x="0" y="54521"/>
                  </a:lnTo>
                  <a:lnTo>
                    <a:pt x="0" y="196405"/>
                  </a:lnTo>
                  <a:lnTo>
                    <a:pt x="30759" y="196405"/>
                  </a:lnTo>
                  <a:lnTo>
                    <a:pt x="30759" y="54521"/>
                  </a:lnTo>
                  <a:close/>
                </a:path>
                <a:path w="31114" h="196850">
                  <a:moveTo>
                    <a:pt x="30759" y="0"/>
                  </a:moveTo>
                  <a:lnTo>
                    <a:pt x="0" y="0"/>
                  </a:lnTo>
                  <a:lnTo>
                    <a:pt x="0" y="28194"/>
                  </a:lnTo>
                  <a:lnTo>
                    <a:pt x="30759" y="28194"/>
                  </a:lnTo>
                  <a:lnTo>
                    <a:pt x="307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0518" y="1511353"/>
              <a:ext cx="181457" cy="1485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5242" y="1511353"/>
              <a:ext cx="154148" cy="1456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0741" y="1461468"/>
              <a:ext cx="170270" cy="1955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38027" y="1569637"/>
              <a:ext cx="104139" cy="21590"/>
            </a:xfrm>
            <a:custGeom>
              <a:avLst/>
              <a:gdLst/>
              <a:ahLst/>
              <a:cxnLst/>
              <a:rect l="l" t="t" r="r" b="b"/>
              <a:pathLst>
                <a:path w="104139" h="21590">
                  <a:moveTo>
                    <a:pt x="103642" y="0"/>
                  </a:moveTo>
                  <a:lnTo>
                    <a:pt x="0" y="0"/>
                  </a:lnTo>
                  <a:lnTo>
                    <a:pt x="0" y="21558"/>
                  </a:lnTo>
                  <a:lnTo>
                    <a:pt x="103642" y="21558"/>
                  </a:lnTo>
                  <a:lnTo>
                    <a:pt x="1036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1152" y="1455827"/>
              <a:ext cx="248084" cy="2180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0130" y="1471871"/>
              <a:ext cx="100023" cy="1851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4701" y="1511353"/>
              <a:ext cx="98707" cy="1456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7604" y="1460590"/>
              <a:ext cx="433161" cy="1992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5442" y="1511353"/>
              <a:ext cx="157931" cy="1485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1834" y="1455827"/>
              <a:ext cx="503407" cy="2464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06183" y="1468111"/>
              <a:ext cx="470176" cy="2341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4655" y="1399424"/>
              <a:ext cx="114829" cy="132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71189" y="1461468"/>
              <a:ext cx="174054" cy="19841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76171" y="1569637"/>
              <a:ext cx="105410" cy="21590"/>
            </a:xfrm>
            <a:custGeom>
              <a:avLst/>
              <a:gdLst/>
              <a:ahLst/>
              <a:cxnLst/>
              <a:rect l="l" t="t" r="r" b="b"/>
              <a:pathLst>
                <a:path w="105409" h="21590">
                  <a:moveTo>
                    <a:pt x="104794" y="0"/>
                  </a:moveTo>
                  <a:lnTo>
                    <a:pt x="0" y="0"/>
                  </a:lnTo>
                  <a:lnTo>
                    <a:pt x="0" y="21558"/>
                  </a:lnTo>
                  <a:lnTo>
                    <a:pt x="104794" y="21558"/>
                  </a:lnTo>
                  <a:lnTo>
                    <a:pt x="104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89591" y="1471871"/>
              <a:ext cx="99859" cy="1851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20449" y="1455827"/>
              <a:ext cx="246933" cy="21809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3998" y="1511353"/>
              <a:ext cx="97555" cy="1456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10273" y="1460590"/>
              <a:ext cx="434477" cy="1992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68111" y="1511353"/>
              <a:ext cx="159248" cy="1485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54503" y="1455827"/>
              <a:ext cx="504724" cy="2464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77559" y="1468111"/>
              <a:ext cx="471492" cy="2341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6196" y="1399424"/>
              <a:ext cx="115981" cy="1326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41437" y="1461468"/>
              <a:ext cx="176357" cy="19553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647406" y="1569637"/>
              <a:ext cx="104139" cy="21590"/>
            </a:xfrm>
            <a:custGeom>
              <a:avLst/>
              <a:gdLst/>
              <a:ahLst/>
              <a:cxnLst/>
              <a:rect l="l" t="t" r="r" b="b"/>
              <a:pathLst>
                <a:path w="104140" h="21590">
                  <a:moveTo>
                    <a:pt x="103807" y="0"/>
                  </a:moveTo>
                  <a:lnTo>
                    <a:pt x="0" y="0"/>
                  </a:lnTo>
                  <a:lnTo>
                    <a:pt x="0" y="21558"/>
                  </a:lnTo>
                  <a:lnTo>
                    <a:pt x="103807" y="21558"/>
                  </a:lnTo>
                  <a:lnTo>
                    <a:pt x="103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90697" y="1455827"/>
              <a:ext cx="247920" cy="21809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59674" y="1471871"/>
              <a:ext cx="99859" cy="1851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94246" y="1511353"/>
              <a:ext cx="98707" cy="1456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46984" y="1460590"/>
              <a:ext cx="433102" cy="1992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104822" y="1511353"/>
              <a:ext cx="158096" cy="1485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91214" y="1455827"/>
              <a:ext cx="503572" cy="2464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46515" y="1468111"/>
              <a:ext cx="471328" cy="2341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0390" y="1768929"/>
              <a:ext cx="246801" cy="21809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646303" y="1399424"/>
              <a:ext cx="114665" cy="1326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7795" y="1775572"/>
              <a:ext cx="96256" cy="1955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6994" y="1768929"/>
              <a:ext cx="133350" cy="206375"/>
            </a:xfrm>
            <a:custGeom>
              <a:avLst/>
              <a:gdLst/>
              <a:ahLst/>
              <a:cxnLst/>
              <a:rect l="l" t="t" r="r" b="b"/>
              <a:pathLst>
                <a:path w="133350" h="206375">
                  <a:moveTo>
                    <a:pt x="133271" y="0"/>
                  </a:moveTo>
                  <a:lnTo>
                    <a:pt x="107360" y="0"/>
                  </a:lnTo>
                  <a:lnTo>
                    <a:pt x="0" y="205935"/>
                  </a:lnTo>
                  <a:lnTo>
                    <a:pt x="25910" y="205935"/>
                  </a:lnTo>
                  <a:lnTo>
                    <a:pt x="1332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0007" y="1775572"/>
              <a:ext cx="97490" cy="19553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3882" y="1778329"/>
              <a:ext cx="166601" cy="192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21363" y="1775572"/>
              <a:ext cx="171586" cy="1982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12691" y="1775572"/>
              <a:ext cx="170270" cy="19553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432315" y="1940019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12597" y="1778329"/>
              <a:ext cx="171421" cy="19553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0390" y="2082908"/>
              <a:ext cx="246801" cy="21821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4352" y="2082908"/>
              <a:ext cx="315913" cy="2059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0007" y="2088548"/>
              <a:ext cx="97490" cy="19565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53882" y="2092308"/>
              <a:ext cx="166601" cy="1918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21363" y="2088548"/>
              <a:ext cx="171586" cy="1984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36052" y="2088548"/>
              <a:ext cx="96404" cy="19565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432315" y="2253120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11281" y="2088548"/>
              <a:ext cx="174054" cy="19841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567615" y="2088548"/>
              <a:ext cx="172902" cy="19841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82469" y="2088548"/>
              <a:ext cx="97391" cy="19565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978567" y="2253120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58970" y="2088548"/>
              <a:ext cx="172617" cy="1984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000354" y="2088548"/>
              <a:ext cx="170434" cy="19841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212739" y="2253120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95418" y="2088548"/>
              <a:ext cx="173960" cy="19841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7593" y="2088548"/>
              <a:ext cx="170434" cy="19841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99978" y="2253120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78944" y="2088548"/>
              <a:ext cx="173889" cy="19841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480072" y="2088548"/>
              <a:ext cx="173960" cy="19841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07076" y="2088548"/>
              <a:ext cx="171421" cy="19841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1765" y="2088548"/>
              <a:ext cx="96239" cy="19565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417864" y="2253120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60390" y="2396009"/>
              <a:ext cx="246801" cy="21821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504397" y="2092308"/>
              <a:ext cx="165334" cy="19189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6820" y="2396009"/>
              <a:ext cx="313445" cy="2059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70007" y="2401649"/>
              <a:ext cx="97490" cy="19553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53882" y="2405410"/>
              <a:ext cx="166601" cy="1917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21363" y="2401650"/>
              <a:ext cx="171586" cy="19841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36052" y="2401649"/>
              <a:ext cx="96404" cy="19553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432315" y="2567099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80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11281" y="2401650"/>
              <a:ext cx="174054" cy="19841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567615" y="2401650"/>
              <a:ext cx="172902" cy="19841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82469" y="2401649"/>
              <a:ext cx="97391" cy="19553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978567" y="2567099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80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57533" y="2401650"/>
              <a:ext cx="174054" cy="19841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148579" y="2401650"/>
              <a:ext cx="170270" cy="1984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987593" y="2401650"/>
              <a:ext cx="170434" cy="19841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199978" y="2567099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80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283880" y="2401650"/>
              <a:ext cx="170270" cy="19841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481295" y="2401650"/>
              <a:ext cx="170270" cy="19841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908204" y="2401650"/>
              <a:ext cx="171586" cy="19841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105784" y="2401650"/>
              <a:ext cx="171421" cy="19841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319156" y="2567099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80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99439" y="2405410"/>
              <a:ext cx="171586" cy="19465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595702" y="2401650"/>
              <a:ext cx="173889" cy="19841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373023" y="2401650"/>
              <a:ext cx="170434" cy="19841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585408" y="2567099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40634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634" y="30081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64374" y="2401650"/>
              <a:ext cx="176357" cy="19553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459134" y="2401650"/>
              <a:ext cx="170270" cy="19841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671354" y="2567099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40634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634" y="30081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771213" y="2401649"/>
              <a:ext cx="97555" cy="19553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951567" y="2401650"/>
              <a:ext cx="173841" cy="19841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0390" y="2709111"/>
              <a:ext cx="246801" cy="21809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35586" y="2709111"/>
              <a:ext cx="314679" cy="20593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0007" y="2715754"/>
              <a:ext cx="97490" cy="19553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53882" y="2718511"/>
              <a:ext cx="166601" cy="1927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73208" y="2718511"/>
              <a:ext cx="165334" cy="19277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364536" y="2715754"/>
              <a:ext cx="172629" cy="19828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68908" y="2715754"/>
              <a:ext cx="172738" cy="19828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667639" y="2715754"/>
              <a:ext cx="170270" cy="19828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879860" y="2880201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979883" y="2715754"/>
              <a:ext cx="97391" cy="19553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158708" y="2718511"/>
              <a:ext cx="171586" cy="19553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917769" y="2715754"/>
              <a:ext cx="97391" cy="195531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5113867" y="2880201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4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47" y="31084"/>
                  </a:lnTo>
                  <a:lnTo>
                    <a:pt x="39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213891" y="2715754"/>
              <a:ext cx="97555" cy="19553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92880" y="2718511"/>
              <a:ext cx="171421" cy="19553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003715" y="2715754"/>
              <a:ext cx="97555" cy="19553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199978" y="2880201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278944" y="2715754"/>
              <a:ext cx="173889" cy="19828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473892" y="2715754"/>
              <a:ext cx="170270" cy="19553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105784" y="2715754"/>
              <a:ext cx="171421" cy="19828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911988" y="2718511"/>
              <a:ext cx="165334" cy="19277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319156" y="2880201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399546" y="2715754"/>
              <a:ext cx="172522" cy="19828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603104" y="2718511"/>
              <a:ext cx="165334" cy="19277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290437" y="2715754"/>
              <a:ext cx="97391" cy="195531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486701" y="2880201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568134" y="2718511"/>
              <a:ext cx="171421" cy="19553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764010" y="2715754"/>
              <a:ext cx="173126" cy="19828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452882" y="2715754"/>
              <a:ext cx="170270" cy="195531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9671354" y="2880201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751248" y="2715754"/>
              <a:ext cx="173126" cy="19828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947736" y="2715754"/>
              <a:ext cx="176521" cy="19553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0478452" y="2715754"/>
              <a:ext cx="172738" cy="19828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693141" y="2715754"/>
              <a:ext cx="97555" cy="195531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0889404" y="2880201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0973306" y="2715754"/>
              <a:ext cx="170270" cy="19828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1165785" y="2715754"/>
              <a:ext cx="174054" cy="19828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1887665" y="2715754"/>
              <a:ext cx="170270" cy="19553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2106138" y="288020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2190039" y="2715754"/>
              <a:ext cx="171586" cy="19828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2383835" y="2715754"/>
              <a:ext cx="173889" cy="19828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3122989" y="2715754"/>
              <a:ext cx="176521" cy="195531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13340145" y="288020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3441320" y="2715754"/>
              <a:ext cx="96404" cy="19553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3615375" y="2715754"/>
              <a:ext cx="170270" cy="19553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60390" y="3023089"/>
              <a:ext cx="246801" cy="21821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7795" y="3028730"/>
              <a:ext cx="96256" cy="19565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1517513" y="6162377"/>
              <a:ext cx="2459132" cy="118655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16994" y="3023089"/>
              <a:ext cx="133350" cy="206375"/>
            </a:xfrm>
            <a:custGeom>
              <a:avLst/>
              <a:gdLst/>
              <a:ahLst/>
              <a:cxnLst/>
              <a:rect l="l" t="t" r="r" b="b"/>
              <a:pathLst>
                <a:path w="133350" h="206375">
                  <a:moveTo>
                    <a:pt x="133271" y="0"/>
                  </a:moveTo>
                  <a:lnTo>
                    <a:pt x="107360" y="0"/>
                  </a:lnTo>
                  <a:lnTo>
                    <a:pt x="0" y="205935"/>
                  </a:lnTo>
                  <a:lnTo>
                    <a:pt x="25910" y="205935"/>
                  </a:lnTo>
                  <a:lnTo>
                    <a:pt x="1332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0007" y="3028730"/>
              <a:ext cx="97490" cy="19565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50181" y="3028730"/>
              <a:ext cx="172770" cy="19841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217730" y="3028730"/>
              <a:ext cx="173950" cy="19841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025147" y="3032490"/>
              <a:ext cx="165334" cy="191896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930155" y="6162377"/>
              <a:ext cx="2385429" cy="1186551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2432315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571399" y="3032490"/>
              <a:ext cx="166651" cy="19189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513865" y="3028730"/>
              <a:ext cx="173938" cy="19841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768814" y="3032490"/>
              <a:ext cx="166651" cy="19189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557322" y="6162377"/>
              <a:ext cx="2188014" cy="118655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3978567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061317" y="3028730"/>
              <a:ext cx="172738" cy="19841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016476" y="3028730"/>
              <a:ext cx="97391" cy="195657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5212739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289238" y="3028730"/>
              <a:ext cx="170270" cy="19565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003715" y="3028730"/>
              <a:ext cx="97555" cy="195657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6199978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278944" y="3028730"/>
              <a:ext cx="175205" cy="19565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476359" y="3028730"/>
              <a:ext cx="175205" cy="19565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109403" y="3032490"/>
              <a:ext cx="165334" cy="191896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911988" y="3032490"/>
              <a:ext cx="165334" cy="191896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7319156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401906" y="3028730"/>
              <a:ext cx="171586" cy="19841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603104" y="3032490"/>
              <a:ext cx="165334" cy="191896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268228" y="3028730"/>
              <a:ext cx="170270" cy="195657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486701" y="3193302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566594" y="3028730"/>
              <a:ext cx="172961" cy="19841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770484" y="3032490"/>
              <a:ext cx="166651" cy="19189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9456666" y="3032490"/>
              <a:ext cx="171421" cy="194654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9671354" y="3193302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9754046" y="3028730"/>
              <a:ext cx="362808" cy="198414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0482071" y="3032490"/>
              <a:ext cx="166651" cy="19189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673520" y="3028730"/>
              <a:ext cx="172617" cy="198414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10889404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970838" y="3032490"/>
              <a:ext cx="171421" cy="19465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1168253" y="3032490"/>
              <a:ext cx="171586" cy="19465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1887665" y="3028730"/>
              <a:ext cx="170270" cy="195657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2106138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2187643" y="3028730"/>
              <a:ext cx="172666" cy="198414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2384986" y="3032490"/>
              <a:ext cx="171586" cy="19465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3127925" y="3028730"/>
              <a:ext cx="171586" cy="19841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13340145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427831" y="3032490"/>
              <a:ext cx="165334" cy="19189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3621627" y="3028730"/>
              <a:ext cx="171421" cy="198414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60390" y="3336191"/>
              <a:ext cx="246801" cy="218218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34352" y="3336191"/>
              <a:ext cx="315913" cy="205935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70007" y="3341831"/>
              <a:ext cx="97490" cy="19565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050181" y="3341831"/>
              <a:ext cx="172770" cy="198414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173208" y="3345592"/>
              <a:ext cx="165334" cy="19189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367004" y="3341831"/>
              <a:ext cx="171421" cy="19841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571399" y="3345592"/>
              <a:ext cx="166651" cy="191896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768814" y="3345592"/>
              <a:ext cx="166651" cy="191896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3978567" y="350728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4057533" y="3341831"/>
              <a:ext cx="174054" cy="198414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000354" y="3341831"/>
              <a:ext cx="170434" cy="198414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5212739" y="350728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299109" y="3345592"/>
              <a:ext cx="166486" cy="191896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987593" y="3341831"/>
              <a:ext cx="170434" cy="198414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6199978" y="350728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278944" y="3341831"/>
              <a:ext cx="175205" cy="19565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477630" y="3341831"/>
              <a:ext cx="172675" cy="198414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911988" y="3345592"/>
              <a:ext cx="165334" cy="19189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7109403" y="3345592"/>
              <a:ext cx="165334" cy="191896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7319156" y="350728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7400680" y="3341831"/>
              <a:ext cx="173963" cy="198414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7603104" y="3345592"/>
              <a:ext cx="165334" cy="191896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274315" y="3341831"/>
              <a:ext cx="170434" cy="198414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8486701" y="3507281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79">
                  <a:moveTo>
                    <a:pt x="40634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634" y="30207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8586560" y="3341831"/>
              <a:ext cx="97555" cy="19565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764010" y="3341831"/>
              <a:ext cx="173126" cy="198414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9459134" y="3341831"/>
              <a:ext cx="170270" cy="198414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9671354" y="3507281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79">
                  <a:moveTo>
                    <a:pt x="40634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634" y="30207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9755256" y="3341831"/>
              <a:ext cx="170270" cy="19841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9946584" y="3341831"/>
              <a:ext cx="170270" cy="19565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0482071" y="3345592"/>
              <a:ext cx="166651" cy="19189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0675867" y="3341831"/>
              <a:ext cx="172738" cy="198414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0889404" y="350728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0975773" y="3345592"/>
              <a:ext cx="166486" cy="19189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1165785" y="3341831"/>
              <a:ext cx="174054" cy="19841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1893917" y="3341831"/>
              <a:ext cx="171421" cy="198414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2106138" y="350728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799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799" y="30207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2193823" y="3345592"/>
              <a:ext cx="165334" cy="19189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2383835" y="3341831"/>
              <a:ext cx="173889" cy="198414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3127925" y="3341831"/>
              <a:ext cx="171586" cy="198414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13340145" y="350728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799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799" y="30207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3421579" y="3345592"/>
              <a:ext cx="171586" cy="194654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3617843" y="3341831"/>
              <a:ext cx="174054" cy="198414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0390" y="3649293"/>
              <a:ext cx="246801" cy="218093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36820" y="3649293"/>
              <a:ext cx="313445" cy="205935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0007" y="3655936"/>
              <a:ext cx="97490" cy="195531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050181" y="3655936"/>
              <a:ext cx="172770" cy="19828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2025147" y="3658693"/>
              <a:ext cx="165334" cy="192774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218778" y="3655936"/>
              <a:ext cx="171586" cy="198289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2432315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510130" y="3655936"/>
              <a:ext cx="176357" cy="19553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3571399" y="3658693"/>
              <a:ext cx="166651" cy="192774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3765195" y="3655936"/>
              <a:ext cx="172738" cy="198289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3978567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4055066" y="3655936"/>
              <a:ext cx="170434" cy="195531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000354" y="3655936"/>
              <a:ext cx="170434" cy="198289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5212739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289238" y="3655936"/>
              <a:ext cx="170270" cy="19553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987593" y="3655936"/>
              <a:ext cx="170434" cy="198289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6199978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7" name="object 257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6283880" y="3655936"/>
              <a:ext cx="170270" cy="198289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6476359" y="3655936"/>
              <a:ext cx="175205" cy="19553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6911988" y="3658693"/>
              <a:ext cx="165334" cy="192774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7105784" y="3655936"/>
              <a:ext cx="171421" cy="198289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7319156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7419179" y="3655936"/>
              <a:ext cx="96239" cy="195531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274315" y="3655936"/>
              <a:ext cx="170434" cy="198289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7595702" y="3655936"/>
              <a:ext cx="173889" cy="198289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8486701" y="3820383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573070" y="3658693"/>
              <a:ext cx="166486" cy="192774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9459134" y="3655936"/>
              <a:ext cx="170270" cy="198289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764010" y="3655936"/>
              <a:ext cx="173126" cy="198289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9671354" y="3820383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9752788" y="3658693"/>
              <a:ext cx="171586" cy="195531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9948736" y="3655936"/>
              <a:ext cx="173054" cy="198289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10729005" y="3658693"/>
              <a:ext cx="166486" cy="19277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0922636" y="3655936"/>
              <a:ext cx="172738" cy="198289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1992625" y="3655936"/>
              <a:ext cx="171586" cy="198289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12204845" y="3820383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6" name="object 276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12283812" y="3655936"/>
              <a:ext cx="176521" cy="195531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3127925" y="3655936"/>
              <a:ext cx="171586" cy="198289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13340145" y="3820383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3441320" y="3655936"/>
              <a:ext cx="96404" cy="19553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3620429" y="3655936"/>
              <a:ext cx="173936" cy="198289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260390" y="3963271"/>
              <a:ext cx="246801" cy="218218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35586" y="3963271"/>
              <a:ext cx="314679" cy="205935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70007" y="3968912"/>
              <a:ext cx="97490" cy="195657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050181" y="3968912"/>
              <a:ext cx="172770" cy="19841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173208" y="3972672"/>
              <a:ext cx="165334" cy="191896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367004" y="3968912"/>
              <a:ext cx="171421" cy="19841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571399" y="3972672"/>
              <a:ext cx="166651" cy="191896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3765195" y="3968912"/>
              <a:ext cx="172738" cy="198414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3978567" y="4133484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4055066" y="3968912"/>
              <a:ext cx="170434" cy="195657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5000354" y="3968912"/>
              <a:ext cx="170434" cy="198414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5212739" y="4133484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5987593" y="3968912"/>
              <a:ext cx="170434" cy="198414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5289238" y="3968912"/>
              <a:ext cx="170270" cy="195657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6199978" y="4133484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6" name="object 296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283880" y="3968912"/>
              <a:ext cx="170270" cy="198414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476359" y="3968912"/>
              <a:ext cx="175205" cy="195657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010696" y="3972672"/>
              <a:ext cx="165334" cy="191896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7204491" y="3968912"/>
              <a:ext cx="171421" cy="198414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7417864" y="4133484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1" name="object 30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7495678" y="3968912"/>
              <a:ext cx="176521" cy="195657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274315" y="3968912"/>
              <a:ext cx="170434" cy="198414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8486701" y="4133484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4" name="object 304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8586560" y="3968912"/>
              <a:ext cx="97555" cy="195657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8764010" y="3968912"/>
              <a:ext cx="173126" cy="198414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9459134" y="3968912"/>
              <a:ext cx="170270" cy="198414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9671354" y="4133484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8" name="object 30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755256" y="3968912"/>
              <a:ext cx="170270" cy="198414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0482071" y="3972672"/>
              <a:ext cx="166651" cy="191896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9946584" y="3968912"/>
              <a:ext cx="170270" cy="195657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0679486" y="3972672"/>
              <a:ext cx="166651" cy="191896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10889404" y="4133484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10975773" y="3972672"/>
              <a:ext cx="166486" cy="191896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11168253" y="3972672"/>
              <a:ext cx="171586" cy="194654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11893917" y="3968912"/>
              <a:ext cx="171421" cy="198414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12106138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7" name="object 317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12183953" y="3968912"/>
              <a:ext cx="170270" cy="195657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13127925" y="3968912"/>
              <a:ext cx="171586" cy="198414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2384986" y="3972672"/>
              <a:ext cx="171586" cy="194654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13340145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1" name="object 32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13424047" y="3968912"/>
              <a:ext cx="171586" cy="198414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13620425" y="3968912"/>
              <a:ext cx="173938" cy="198414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0390" y="4276373"/>
              <a:ext cx="246801" cy="218218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557795" y="4282013"/>
              <a:ext cx="96256" cy="195657"/>
            </a:xfrm>
            <a:prstGeom prst="rect">
              <a:avLst/>
            </a:prstGeom>
          </p:spPr>
        </p:pic>
        <p:sp>
          <p:nvSpPr>
            <p:cNvPr id="325" name="object 325"/>
            <p:cNvSpPr/>
            <p:nvPr/>
          </p:nvSpPr>
          <p:spPr>
            <a:xfrm>
              <a:off x="716994" y="4276373"/>
              <a:ext cx="133350" cy="206375"/>
            </a:xfrm>
            <a:custGeom>
              <a:avLst/>
              <a:gdLst/>
              <a:ahLst/>
              <a:cxnLst/>
              <a:rect l="l" t="t" r="r" b="b"/>
              <a:pathLst>
                <a:path w="133350" h="206375">
                  <a:moveTo>
                    <a:pt x="133271" y="0"/>
                  </a:moveTo>
                  <a:lnTo>
                    <a:pt x="107360" y="0"/>
                  </a:lnTo>
                  <a:lnTo>
                    <a:pt x="0" y="205935"/>
                  </a:lnTo>
                  <a:lnTo>
                    <a:pt x="25910" y="205935"/>
                  </a:lnTo>
                  <a:lnTo>
                    <a:pt x="1332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6" name="object 326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70007" y="4282013"/>
              <a:ext cx="97490" cy="195657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1047832" y="4282013"/>
              <a:ext cx="172544" cy="198414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2025147" y="4285773"/>
              <a:ext cx="165334" cy="191896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2218778" y="4282013"/>
              <a:ext cx="171586" cy="198414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2432315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1" name="object 331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2515065" y="4282013"/>
              <a:ext cx="171421" cy="198414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3765195" y="4282013"/>
              <a:ext cx="172738" cy="198414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3571399" y="4285773"/>
              <a:ext cx="166651" cy="191896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3978567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5" name="object 335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4057533" y="4282013"/>
              <a:ext cx="175370" cy="195657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5000354" y="4282013"/>
              <a:ext cx="170434" cy="198414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5212739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8" name="object 338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291706" y="4282013"/>
              <a:ext cx="175205" cy="195657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5987593" y="4282013"/>
              <a:ext cx="170434" cy="198414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6199978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6299837" y="4282013"/>
              <a:ext cx="97555" cy="195657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6480048" y="4282013"/>
              <a:ext cx="173984" cy="198414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7204491" y="4282013"/>
              <a:ext cx="171421" cy="198414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7010696" y="4285773"/>
              <a:ext cx="165334" cy="191896"/>
            </a:xfrm>
            <a:prstGeom prst="rect">
              <a:avLst/>
            </a:prstGeom>
          </p:spPr>
        </p:pic>
        <p:sp>
          <p:nvSpPr>
            <p:cNvPr id="345" name="object 345"/>
            <p:cNvSpPr/>
            <p:nvPr/>
          </p:nvSpPr>
          <p:spPr>
            <a:xfrm>
              <a:off x="7417864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6" name="object 346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7498146" y="4285773"/>
              <a:ext cx="171586" cy="194654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8373023" y="4282013"/>
              <a:ext cx="170434" cy="198414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8585408" y="4447463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79">
                  <a:moveTo>
                    <a:pt x="40634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634" y="30207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9" name="object 349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8664374" y="4282013"/>
              <a:ext cx="176357" cy="195657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9459134" y="4282013"/>
              <a:ext cx="170270" cy="198414"/>
            </a:xfrm>
            <a:prstGeom prst="rect">
              <a:avLst/>
            </a:prstGeom>
          </p:spPr>
        </p:pic>
        <p:sp>
          <p:nvSpPr>
            <p:cNvPr id="351" name="object 351"/>
            <p:cNvSpPr/>
            <p:nvPr/>
          </p:nvSpPr>
          <p:spPr>
            <a:xfrm>
              <a:off x="9671354" y="4447463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79">
                  <a:moveTo>
                    <a:pt x="40634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634" y="30207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2" name="object 352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9771213" y="4282013"/>
              <a:ext cx="97555" cy="195657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9951567" y="4282013"/>
              <a:ext cx="173841" cy="198414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10580779" y="4285773"/>
              <a:ext cx="166651" cy="191896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10774574" y="4282013"/>
              <a:ext cx="172738" cy="198414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10988112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482" y="30207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7" name="object 357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11067077" y="4282013"/>
              <a:ext cx="174054" cy="198414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11992625" y="4282013"/>
              <a:ext cx="171586" cy="198414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12204845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799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799" y="30207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0" name="object 360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12286279" y="4285773"/>
              <a:ext cx="171586" cy="194654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3127925" y="4282013"/>
              <a:ext cx="171586" cy="198414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13340145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799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799" y="30207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3" name="object 363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13619159" y="4285773"/>
              <a:ext cx="171421" cy="194654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13417960" y="4282013"/>
              <a:ext cx="170270" cy="195657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260390" y="4589474"/>
              <a:ext cx="246801" cy="218093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534352" y="4589474"/>
              <a:ext cx="315913" cy="205935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0007" y="4596118"/>
              <a:ext cx="97490" cy="195531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1047825" y="4596118"/>
              <a:ext cx="172551" cy="19828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2025147" y="4598875"/>
              <a:ext cx="165334" cy="192774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2218778" y="4596118"/>
              <a:ext cx="171586" cy="198289"/>
            </a:xfrm>
            <a:prstGeom prst="rect">
              <a:avLst/>
            </a:prstGeom>
          </p:spPr>
        </p:pic>
        <p:sp>
          <p:nvSpPr>
            <p:cNvPr id="371" name="object 371"/>
            <p:cNvSpPr/>
            <p:nvPr/>
          </p:nvSpPr>
          <p:spPr>
            <a:xfrm>
              <a:off x="2432315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2" name="object 372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2518684" y="4598875"/>
              <a:ext cx="165334" cy="192774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3472692" y="4598875"/>
              <a:ext cx="166486" cy="192774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3666323" y="4596118"/>
              <a:ext cx="172902" cy="198289"/>
            </a:xfrm>
            <a:prstGeom prst="rect">
              <a:avLst/>
            </a:prstGeom>
          </p:spPr>
        </p:pic>
        <p:sp>
          <p:nvSpPr>
            <p:cNvPr id="375" name="object 375"/>
            <p:cNvSpPr/>
            <p:nvPr/>
          </p:nvSpPr>
          <p:spPr>
            <a:xfrm>
              <a:off x="3879860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6" name="object 376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3966229" y="4598875"/>
              <a:ext cx="166651" cy="192774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158708" y="4598875"/>
              <a:ext cx="171586" cy="195531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4901646" y="4596118"/>
              <a:ext cx="170270" cy="198289"/>
            </a:xfrm>
            <a:prstGeom prst="rect">
              <a:avLst/>
            </a:prstGeom>
          </p:spPr>
        </p:pic>
        <p:sp>
          <p:nvSpPr>
            <p:cNvPr id="379" name="object 379"/>
            <p:cNvSpPr/>
            <p:nvPr/>
          </p:nvSpPr>
          <p:spPr>
            <a:xfrm>
              <a:off x="5113867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4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47" y="31084"/>
                  </a:lnTo>
                  <a:lnTo>
                    <a:pt x="39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0" name="object 380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5197933" y="4596118"/>
              <a:ext cx="170270" cy="19828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92880" y="4598875"/>
              <a:ext cx="171421" cy="195531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5987593" y="4596118"/>
              <a:ext cx="170434" cy="198289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6199978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4" name="object 384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283880" y="4596118"/>
              <a:ext cx="170270" cy="198289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481295" y="4596118"/>
              <a:ext cx="170270" cy="19828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911988" y="4598875"/>
              <a:ext cx="165334" cy="192774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105784" y="4596118"/>
              <a:ext cx="171421" cy="198289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7319156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9" name="object 389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7595702" y="4596118"/>
              <a:ext cx="173889" cy="198289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7400707" y="4596118"/>
              <a:ext cx="173936" cy="198289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8373023" y="4596118"/>
              <a:ext cx="170434" cy="198289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8585408" y="4760565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3" name="object 393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9459134" y="4596118"/>
              <a:ext cx="170270" cy="198289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8663058" y="4596118"/>
              <a:ext cx="170270" cy="195531"/>
            </a:xfrm>
            <a:prstGeom prst="rect">
              <a:avLst/>
            </a:prstGeom>
          </p:spPr>
        </p:pic>
        <p:sp>
          <p:nvSpPr>
            <p:cNvPr id="395" name="object 395"/>
            <p:cNvSpPr/>
            <p:nvPr/>
          </p:nvSpPr>
          <p:spPr>
            <a:xfrm>
              <a:off x="9671354" y="4760565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6" name="object 396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9755256" y="4596118"/>
              <a:ext cx="170270" cy="198289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947736" y="4596118"/>
              <a:ext cx="176521" cy="195531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10675867" y="4596118"/>
              <a:ext cx="172738" cy="198289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10482071" y="4598875"/>
              <a:ext cx="166651" cy="192774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10889404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1" name="object 401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11169405" y="4596118"/>
              <a:ext cx="172902" cy="198289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10968370" y="4596118"/>
              <a:ext cx="175205" cy="195531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11893917" y="4596118"/>
              <a:ext cx="171421" cy="198289"/>
            </a:xfrm>
            <a:prstGeom prst="rect">
              <a:avLst/>
            </a:prstGeom>
          </p:spPr>
        </p:pic>
        <p:sp>
          <p:nvSpPr>
            <p:cNvPr id="404" name="object 404"/>
            <p:cNvSpPr/>
            <p:nvPr/>
          </p:nvSpPr>
          <p:spPr>
            <a:xfrm>
              <a:off x="12106138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5" name="object 405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12183953" y="4596118"/>
              <a:ext cx="170270" cy="195531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12381367" y="4596118"/>
              <a:ext cx="170270" cy="195531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13127925" y="4596118"/>
              <a:ext cx="171586" cy="198289"/>
            </a:xfrm>
            <a:prstGeom prst="rect">
              <a:avLst/>
            </a:prstGeom>
          </p:spPr>
        </p:pic>
        <p:sp>
          <p:nvSpPr>
            <p:cNvPr id="408" name="object 408"/>
            <p:cNvSpPr/>
            <p:nvPr/>
          </p:nvSpPr>
          <p:spPr>
            <a:xfrm>
              <a:off x="13340145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9" name="object 409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13424047" y="4596118"/>
              <a:ext cx="171586" cy="198289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619159" y="4598875"/>
              <a:ext cx="171421" cy="195531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260390" y="4903453"/>
              <a:ext cx="246801" cy="218218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536820" y="4903453"/>
              <a:ext cx="313445" cy="205935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870007" y="4909094"/>
              <a:ext cx="97490" cy="195657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1047834" y="4909094"/>
              <a:ext cx="172649" cy="198414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2218778" y="4909094"/>
              <a:ext cx="171586" cy="198414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2025147" y="4912979"/>
              <a:ext cx="165334" cy="191771"/>
            </a:xfrm>
            <a:prstGeom prst="rect">
              <a:avLst/>
            </a:prstGeom>
          </p:spPr>
        </p:pic>
        <p:sp>
          <p:nvSpPr>
            <p:cNvPr id="417" name="object 417"/>
            <p:cNvSpPr/>
            <p:nvPr/>
          </p:nvSpPr>
          <p:spPr>
            <a:xfrm>
              <a:off x="2432315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8" name="object 418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3472692" y="4912979"/>
              <a:ext cx="166486" cy="191771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2510130" y="4909094"/>
              <a:ext cx="176357" cy="195657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3666323" y="4909094"/>
              <a:ext cx="172902" cy="198414"/>
            </a:xfrm>
            <a:prstGeom prst="rect">
              <a:avLst/>
            </a:prstGeom>
          </p:spPr>
        </p:pic>
        <p:sp>
          <p:nvSpPr>
            <p:cNvPr id="421" name="object 421"/>
            <p:cNvSpPr/>
            <p:nvPr/>
          </p:nvSpPr>
          <p:spPr>
            <a:xfrm>
              <a:off x="3879860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2" name="object 422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3961293" y="4912979"/>
              <a:ext cx="171586" cy="194529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4158708" y="4912979"/>
              <a:ext cx="171586" cy="194529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4901646" y="4909094"/>
              <a:ext cx="170270" cy="198414"/>
            </a:xfrm>
            <a:prstGeom prst="rect">
              <a:avLst/>
            </a:prstGeom>
          </p:spPr>
        </p:pic>
        <p:sp>
          <p:nvSpPr>
            <p:cNvPr id="425" name="object 425"/>
            <p:cNvSpPr/>
            <p:nvPr/>
          </p:nvSpPr>
          <p:spPr>
            <a:xfrm>
              <a:off x="5113867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4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47" y="31084"/>
                  </a:lnTo>
                  <a:lnTo>
                    <a:pt x="39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6" name="object 426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5213891" y="4909094"/>
              <a:ext cx="97555" cy="195657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5392880" y="4912979"/>
              <a:ext cx="171421" cy="194529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5987593" y="4909094"/>
              <a:ext cx="170434" cy="198414"/>
            </a:xfrm>
            <a:prstGeom prst="rect">
              <a:avLst/>
            </a:prstGeom>
          </p:spPr>
        </p:pic>
        <p:sp>
          <p:nvSpPr>
            <p:cNvPr id="429" name="object 429"/>
            <p:cNvSpPr/>
            <p:nvPr/>
          </p:nvSpPr>
          <p:spPr>
            <a:xfrm>
              <a:off x="6199978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0" name="object 430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6283880" y="4909094"/>
              <a:ext cx="170270" cy="198414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6473892" y="4909094"/>
              <a:ext cx="170270" cy="195657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6911988" y="4912979"/>
              <a:ext cx="165334" cy="191771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7103316" y="4909094"/>
              <a:ext cx="172738" cy="198414"/>
            </a:xfrm>
            <a:prstGeom prst="rect">
              <a:avLst/>
            </a:prstGeom>
          </p:spPr>
        </p:pic>
        <p:sp>
          <p:nvSpPr>
            <p:cNvPr id="434" name="object 434"/>
            <p:cNvSpPr/>
            <p:nvPr/>
          </p:nvSpPr>
          <p:spPr>
            <a:xfrm>
              <a:off x="7319156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5" name="object 435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7401906" y="4909094"/>
              <a:ext cx="171586" cy="198414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7595702" y="4909094"/>
              <a:ext cx="173889" cy="198414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8274315" y="4909094"/>
              <a:ext cx="170434" cy="198414"/>
            </a:xfrm>
            <a:prstGeom prst="rect">
              <a:avLst/>
            </a:prstGeom>
          </p:spPr>
        </p:pic>
        <p:sp>
          <p:nvSpPr>
            <p:cNvPr id="438" name="object 438"/>
            <p:cNvSpPr/>
            <p:nvPr/>
          </p:nvSpPr>
          <p:spPr>
            <a:xfrm>
              <a:off x="8486701" y="5073666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9" name="object 439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8564350" y="4909094"/>
              <a:ext cx="170270" cy="195657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8764010" y="4909094"/>
              <a:ext cx="173126" cy="198414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9459134" y="4909094"/>
              <a:ext cx="170270" cy="198414"/>
            </a:xfrm>
            <a:prstGeom prst="rect">
              <a:avLst/>
            </a:prstGeom>
          </p:spPr>
        </p:pic>
        <p:sp>
          <p:nvSpPr>
            <p:cNvPr id="442" name="object 442"/>
            <p:cNvSpPr/>
            <p:nvPr/>
          </p:nvSpPr>
          <p:spPr>
            <a:xfrm>
              <a:off x="9671354" y="5073666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3" name="object 443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9950203" y="4912979"/>
              <a:ext cx="171586" cy="194529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9755256" y="4909094"/>
              <a:ext cx="170270" cy="198414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10482071" y="4912979"/>
              <a:ext cx="166651" cy="191771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10675867" y="4909094"/>
              <a:ext cx="172738" cy="198414"/>
            </a:xfrm>
            <a:prstGeom prst="rect">
              <a:avLst/>
            </a:prstGeom>
          </p:spPr>
        </p:pic>
        <p:sp>
          <p:nvSpPr>
            <p:cNvPr id="447" name="object 447"/>
            <p:cNvSpPr/>
            <p:nvPr/>
          </p:nvSpPr>
          <p:spPr>
            <a:xfrm>
              <a:off x="10889404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8" name="object 448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10968370" y="4909094"/>
              <a:ext cx="175205" cy="195657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11169405" y="4909094"/>
              <a:ext cx="172902" cy="198414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11893917" y="4909094"/>
              <a:ext cx="171421" cy="198414"/>
            </a:xfrm>
            <a:prstGeom prst="rect">
              <a:avLst/>
            </a:prstGeom>
          </p:spPr>
        </p:pic>
        <p:sp>
          <p:nvSpPr>
            <p:cNvPr id="451" name="object 451"/>
            <p:cNvSpPr/>
            <p:nvPr/>
          </p:nvSpPr>
          <p:spPr>
            <a:xfrm>
              <a:off x="12106138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2" name="object 452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12190039" y="4909094"/>
              <a:ext cx="171586" cy="198414"/>
            </a:xfrm>
            <a:prstGeom prst="rect">
              <a:avLst/>
            </a:prstGeom>
          </p:spPr>
        </p:pic>
        <p:pic>
          <p:nvPicPr>
            <p:cNvPr id="453" name="object 453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12387454" y="4909094"/>
              <a:ext cx="171586" cy="198414"/>
            </a:xfrm>
            <a:prstGeom prst="rect">
              <a:avLst/>
            </a:prstGeom>
          </p:spPr>
        </p:pic>
        <p:pic>
          <p:nvPicPr>
            <p:cNvPr id="454" name="object 454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13127925" y="4909094"/>
              <a:ext cx="171586" cy="198414"/>
            </a:xfrm>
            <a:prstGeom prst="rect">
              <a:avLst/>
            </a:prstGeom>
          </p:spPr>
        </p:pic>
        <p:sp>
          <p:nvSpPr>
            <p:cNvPr id="455" name="object 455"/>
            <p:cNvSpPr/>
            <p:nvPr/>
          </p:nvSpPr>
          <p:spPr>
            <a:xfrm>
              <a:off x="13340145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6" name="object 456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13424047" y="4909094"/>
              <a:ext cx="171586" cy="198414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13638900" y="4909094"/>
              <a:ext cx="96239" cy="195657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260390" y="5216555"/>
              <a:ext cx="246801" cy="218218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535586" y="5216555"/>
              <a:ext cx="314679" cy="205935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870007" y="5222195"/>
              <a:ext cx="97490" cy="195657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1047832" y="5222195"/>
              <a:ext cx="172544" cy="198414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2169424" y="5222195"/>
              <a:ext cx="171586" cy="198414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2367004" y="5222195"/>
              <a:ext cx="171421" cy="198414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3571399" y="5225956"/>
              <a:ext cx="166651" cy="191896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3762845" y="5222195"/>
              <a:ext cx="172511" cy="198414"/>
            </a:xfrm>
            <a:prstGeom prst="rect">
              <a:avLst/>
            </a:prstGeom>
          </p:spPr>
        </p:pic>
        <p:sp>
          <p:nvSpPr>
            <p:cNvPr id="466" name="object 466"/>
            <p:cNvSpPr/>
            <p:nvPr/>
          </p:nvSpPr>
          <p:spPr>
            <a:xfrm>
              <a:off x="3978567" y="538777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7" name="object 467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4055066" y="5222195"/>
              <a:ext cx="170434" cy="195657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5000354" y="5222195"/>
              <a:ext cx="170434" cy="198414"/>
            </a:xfrm>
            <a:prstGeom prst="rect">
              <a:avLst/>
            </a:prstGeom>
          </p:spPr>
        </p:pic>
        <p:sp>
          <p:nvSpPr>
            <p:cNvPr id="469" name="object 469"/>
            <p:cNvSpPr/>
            <p:nvPr/>
          </p:nvSpPr>
          <p:spPr>
            <a:xfrm>
              <a:off x="5212739" y="538777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0" name="object 470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5295325" y="5222195"/>
              <a:ext cx="172738" cy="198414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5987593" y="5222195"/>
              <a:ext cx="170434" cy="198414"/>
            </a:xfrm>
            <a:prstGeom prst="rect">
              <a:avLst/>
            </a:prstGeom>
          </p:spPr>
        </p:pic>
        <p:sp>
          <p:nvSpPr>
            <p:cNvPr id="472" name="object 472"/>
            <p:cNvSpPr/>
            <p:nvPr/>
          </p:nvSpPr>
          <p:spPr>
            <a:xfrm>
              <a:off x="6199978" y="538777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3" name="object 473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6282633" y="5222195"/>
              <a:ext cx="173984" cy="198414"/>
            </a:xfrm>
            <a:prstGeom prst="rect">
              <a:avLst/>
            </a:prstGeom>
          </p:spPr>
        </p:pic>
        <p:pic>
          <p:nvPicPr>
            <p:cNvPr id="474" name="object 474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6476359" y="5222195"/>
              <a:ext cx="175205" cy="195657"/>
            </a:xfrm>
            <a:prstGeom prst="rect">
              <a:avLst/>
            </a:prstGeom>
          </p:spPr>
        </p:pic>
        <p:pic>
          <p:nvPicPr>
            <p:cNvPr id="475" name="object 475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7010696" y="5225955"/>
              <a:ext cx="165334" cy="191896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7202023" y="5222195"/>
              <a:ext cx="172628" cy="198414"/>
            </a:xfrm>
            <a:prstGeom prst="rect">
              <a:avLst/>
            </a:prstGeom>
          </p:spPr>
        </p:pic>
        <p:sp>
          <p:nvSpPr>
            <p:cNvPr id="477" name="object 477"/>
            <p:cNvSpPr/>
            <p:nvPr/>
          </p:nvSpPr>
          <p:spPr>
            <a:xfrm>
              <a:off x="7417864" y="538777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8" name="object 478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7504397" y="5225955"/>
              <a:ext cx="165334" cy="191896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8274315" y="5222195"/>
              <a:ext cx="170434" cy="198414"/>
            </a:xfrm>
            <a:prstGeom prst="rect">
              <a:avLst/>
            </a:prstGeom>
          </p:spPr>
        </p:pic>
        <p:sp>
          <p:nvSpPr>
            <p:cNvPr id="480" name="object 480"/>
            <p:cNvSpPr/>
            <p:nvPr/>
          </p:nvSpPr>
          <p:spPr>
            <a:xfrm>
              <a:off x="8486701" y="5387771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79">
                  <a:moveTo>
                    <a:pt x="40634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634" y="30081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1" name="object 481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8568198" y="5222195"/>
              <a:ext cx="171250" cy="198414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8770484" y="5225956"/>
              <a:ext cx="166651" cy="191896"/>
            </a:xfrm>
            <a:prstGeom prst="rect">
              <a:avLst/>
            </a:prstGeom>
          </p:spPr>
        </p:pic>
        <p:pic>
          <p:nvPicPr>
            <p:cNvPr id="483" name="object 483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9459134" y="5222195"/>
              <a:ext cx="170270" cy="198414"/>
            </a:xfrm>
            <a:prstGeom prst="rect">
              <a:avLst/>
            </a:prstGeom>
          </p:spPr>
        </p:pic>
        <p:sp>
          <p:nvSpPr>
            <p:cNvPr id="484" name="object 484"/>
            <p:cNvSpPr/>
            <p:nvPr/>
          </p:nvSpPr>
          <p:spPr>
            <a:xfrm>
              <a:off x="9671354" y="5387771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79">
                  <a:moveTo>
                    <a:pt x="40634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634" y="30081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5" name="object 485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9752852" y="5222195"/>
              <a:ext cx="171414" cy="198414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9947736" y="5222195"/>
              <a:ext cx="176521" cy="195657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10482071" y="5225956"/>
              <a:ext cx="166651" cy="191896"/>
            </a:xfrm>
            <a:prstGeom prst="rect">
              <a:avLst/>
            </a:prstGeom>
          </p:spPr>
        </p:pic>
        <p:pic>
          <p:nvPicPr>
            <p:cNvPr id="488" name="object 488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10675867" y="5222195"/>
              <a:ext cx="172738" cy="198414"/>
            </a:xfrm>
            <a:prstGeom prst="rect">
              <a:avLst/>
            </a:prstGeom>
          </p:spPr>
        </p:pic>
        <p:sp>
          <p:nvSpPr>
            <p:cNvPr id="489" name="object 489"/>
            <p:cNvSpPr/>
            <p:nvPr/>
          </p:nvSpPr>
          <p:spPr>
            <a:xfrm>
              <a:off x="10889404" y="538777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0" name="object 490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10969641" y="5222195"/>
              <a:ext cx="172511" cy="198414"/>
            </a:xfrm>
            <a:prstGeom prst="rect">
              <a:avLst/>
            </a:prstGeom>
          </p:spPr>
        </p:pic>
        <p:pic>
          <p:nvPicPr>
            <p:cNvPr id="491" name="object 491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11169405" y="5222195"/>
              <a:ext cx="172902" cy="198414"/>
            </a:xfrm>
            <a:prstGeom prst="rect">
              <a:avLst/>
            </a:prstGeom>
          </p:spPr>
        </p:pic>
        <p:pic>
          <p:nvPicPr>
            <p:cNvPr id="492" name="object 492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11911190" y="5222195"/>
              <a:ext cx="96239" cy="195657"/>
            </a:xfrm>
            <a:prstGeom prst="rect">
              <a:avLst/>
            </a:prstGeom>
          </p:spPr>
        </p:pic>
        <p:sp>
          <p:nvSpPr>
            <p:cNvPr id="493" name="object 493"/>
            <p:cNvSpPr/>
            <p:nvPr/>
          </p:nvSpPr>
          <p:spPr>
            <a:xfrm>
              <a:off x="12106138" y="538777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799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799" y="30081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4" name="object 494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12190039" y="5222195"/>
              <a:ext cx="171586" cy="198414"/>
            </a:xfrm>
            <a:prstGeom prst="rect">
              <a:avLst/>
            </a:prstGeom>
          </p:spPr>
        </p:pic>
        <p:pic>
          <p:nvPicPr>
            <p:cNvPr id="495" name="object 495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12381367" y="5222195"/>
              <a:ext cx="170270" cy="195657"/>
            </a:xfrm>
            <a:prstGeom prst="rect">
              <a:avLst/>
            </a:prstGeom>
          </p:spPr>
        </p:pic>
        <p:pic>
          <p:nvPicPr>
            <p:cNvPr id="496" name="object 496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13145199" y="5222195"/>
              <a:ext cx="96239" cy="195657"/>
            </a:xfrm>
            <a:prstGeom prst="rect">
              <a:avLst/>
            </a:prstGeom>
          </p:spPr>
        </p:pic>
        <p:sp>
          <p:nvSpPr>
            <p:cNvPr id="497" name="object 497"/>
            <p:cNvSpPr/>
            <p:nvPr/>
          </p:nvSpPr>
          <p:spPr>
            <a:xfrm>
              <a:off x="13340145" y="538777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799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799" y="30081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8" name="object 498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13424047" y="5222195"/>
              <a:ext cx="171586" cy="198414"/>
            </a:xfrm>
            <a:prstGeom prst="rect">
              <a:avLst/>
            </a:prstGeom>
          </p:spPr>
        </p:pic>
        <p:pic>
          <p:nvPicPr>
            <p:cNvPr id="499" name="object 499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13616691" y="5222195"/>
              <a:ext cx="176357" cy="195657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0390" y="5529656"/>
              <a:ext cx="246801" cy="218093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7795" y="5536299"/>
              <a:ext cx="96256" cy="195531"/>
            </a:xfrm>
            <a:prstGeom prst="rect">
              <a:avLst/>
            </a:prstGeom>
          </p:spPr>
        </p:pic>
        <p:pic>
          <p:nvPicPr>
            <p:cNvPr id="502" name="object 502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716994" y="5529656"/>
              <a:ext cx="299873" cy="205935"/>
            </a:xfrm>
            <a:prstGeom prst="rect">
              <a:avLst/>
            </a:prstGeom>
          </p:spPr>
        </p:pic>
        <p:pic>
          <p:nvPicPr>
            <p:cNvPr id="503" name="object 503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1051415" y="5536299"/>
              <a:ext cx="170303" cy="198289"/>
            </a:xfrm>
            <a:prstGeom prst="rect">
              <a:avLst/>
            </a:prstGeom>
          </p:spPr>
        </p:pic>
        <p:pic>
          <p:nvPicPr>
            <p:cNvPr id="504" name="object 504"/>
            <p:cNvPicPr/>
            <p:nvPr/>
          </p:nvPicPr>
          <p:blipFill>
            <a:blip r:embed="rId372" cstate="print"/>
            <a:stretch>
              <a:fillRect/>
            </a:stretch>
          </p:blipFill>
          <p:spPr>
            <a:xfrm>
              <a:off x="2021363" y="5536299"/>
              <a:ext cx="171586" cy="198289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2218778" y="5536299"/>
              <a:ext cx="171586" cy="198289"/>
            </a:xfrm>
            <a:prstGeom prst="rect">
              <a:avLst/>
            </a:prstGeom>
          </p:spPr>
        </p:pic>
        <p:sp>
          <p:nvSpPr>
            <p:cNvPr id="506" name="object 506"/>
            <p:cNvSpPr/>
            <p:nvPr/>
          </p:nvSpPr>
          <p:spPr>
            <a:xfrm>
              <a:off x="2432315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7" name="object 507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2518684" y="5539057"/>
              <a:ext cx="165334" cy="192774"/>
            </a:xfrm>
            <a:prstGeom prst="rect">
              <a:avLst/>
            </a:prstGeom>
          </p:spPr>
        </p:pic>
        <p:pic>
          <p:nvPicPr>
            <p:cNvPr id="508" name="object 50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68908" y="5536299"/>
              <a:ext cx="172738" cy="198289"/>
            </a:xfrm>
            <a:prstGeom prst="rect">
              <a:avLst/>
            </a:prstGeom>
          </p:spPr>
        </p:pic>
        <p:pic>
          <p:nvPicPr>
            <p:cNvPr id="509" name="object 50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667639" y="5536299"/>
              <a:ext cx="170270" cy="198289"/>
            </a:xfrm>
            <a:prstGeom prst="rect">
              <a:avLst/>
            </a:prstGeom>
          </p:spPr>
        </p:pic>
        <p:sp>
          <p:nvSpPr>
            <p:cNvPr id="510" name="object 510"/>
            <p:cNvSpPr/>
            <p:nvPr/>
          </p:nvSpPr>
          <p:spPr>
            <a:xfrm>
              <a:off x="3879860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1" name="object 511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3958826" y="5536299"/>
              <a:ext cx="174054" cy="198289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158708" y="5539057"/>
              <a:ext cx="171586" cy="195531"/>
            </a:xfrm>
            <a:prstGeom prst="rect">
              <a:avLst/>
            </a:prstGeom>
          </p:spPr>
        </p:pic>
        <p:pic>
          <p:nvPicPr>
            <p:cNvPr id="513" name="object 513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4901646" y="5536299"/>
              <a:ext cx="170270" cy="198289"/>
            </a:xfrm>
            <a:prstGeom prst="rect">
              <a:avLst/>
            </a:prstGeom>
          </p:spPr>
        </p:pic>
        <p:sp>
          <p:nvSpPr>
            <p:cNvPr id="514" name="object 514"/>
            <p:cNvSpPr/>
            <p:nvPr/>
          </p:nvSpPr>
          <p:spPr>
            <a:xfrm>
              <a:off x="5113867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4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47" y="31084"/>
                  </a:lnTo>
                  <a:lnTo>
                    <a:pt x="39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5" name="object 51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192998" y="5536299"/>
              <a:ext cx="173889" cy="198289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92880" y="5539057"/>
              <a:ext cx="171421" cy="195531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5987593" y="5536299"/>
              <a:ext cx="170434" cy="198289"/>
            </a:xfrm>
            <a:prstGeom prst="rect">
              <a:avLst/>
            </a:prstGeom>
          </p:spPr>
        </p:pic>
        <p:sp>
          <p:nvSpPr>
            <p:cNvPr id="518" name="object 518"/>
            <p:cNvSpPr/>
            <p:nvPr/>
          </p:nvSpPr>
          <p:spPr>
            <a:xfrm>
              <a:off x="6199978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9" name="object 51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299837" y="5536299"/>
              <a:ext cx="97555" cy="195531"/>
            </a:xfrm>
            <a:prstGeom prst="rect">
              <a:avLst/>
            </a:prstGeom>
          </p:spPr>
        </p:pic>
        <p:pic>
          <p:nvPicPr>
            <p:cNvPr id="520" name="object 52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473892" y="5536299"/>
              <a:ext cx="170270" cy="195531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6908204" y="5536299"/>
              <a:ext cx="171586" cy="198289"/>
            </a:xfrm>
            <a:prstGeom prst="rect">
              <a:avLst/>
            </a:prstGeom>
          </p:spPr>
        </p:pic>
        <p:pic>
          <p:nvPicPr>
            <p:cNvPr id="522" name="object 522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7105784" y="5536299"/>
              <a:ext cx="171421" cy="198289"/>
            </a:xfrm>
            <a:prstGeom prst="rect">
              <a:avLst/>
            </a:prstGeom>
          </p:spPr>
        </p:pic>
        <p:sp>
          <p:nvSpPr>
            <p:cNvPr id="523" name="object 523"/>
            <p:cNvSpPr/>
            <p:nvPr/>
          </p:nvSpPr>
          <p:spPr>
            <a:xfrm>
              <a:off x="7319156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4" name="object 5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7396970" y="5536299"/>
              <a:ext cx="176521" cy="195531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603104" y="5539057"/>
              <a:ext cx="165334" cy="192774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8537206" y="5536299"/>
              <a:ext cx="97555" cy="195531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9475091" y="5536299"/>
              <a:ext cx="97555" cy="195531"/>
            </a:xfrm>
            <a:prstGeom prst="rect">
              <a:avLst/>
            </a:prstGeom>
          </p:spPr>
        </p:pic>
        <p:sp>
          <p:nvSpPr>
            <p:cNvPr id="528" name="object 528"/>
            <p:cNvSpPr/>
            <p:nvPr/>
          </p:nvSpPr>
          <p:spPr>
            <a:xfrm>
              <a:off x="9671354" y="5700747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9" name="object 529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9755256" y="5536299"/>
              <a:ext cx="170270" cy="198289"/>
            </a:xfrm>
            <a:prstGeom prst="rect">
              <a:avLst/>
            </a:prstGeom>
          </p:spPr>
        </p:pic>
        <p:pic>
          <p:nvPicPr>
            <p:cNvPr id="530" name="object 530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9952671" y="5536299"/>
              <a:ext cx="170270" cy="198289"/>
            </a:xfrm>
            <a:prstGeom prst="rect">
              <a:avLst/>
            </a:prstGeom>
          </p:spPr>
        </p:pic>
        <p:pic>
          <p:nvPicPr>
            <p:cNvPr id="531" name="object 531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10482071" y="5539057"/>
              <a:ext cx="166651" cy="192774"/>
            </a:xfrm>
            <a:prstGeom prst="rect">
              <a:avLst/>
            </a:prstGeom>
          </p:spPr>
        </p:pic>
        <p:pic>
          <p:nvPicPr>
            <p:cNvPr id="532" name="object 532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10673511" y="5536299"/>
              <a:ext cx="172519" cy="198289"/>
            </a:xfrm>
            <a:prstGeom prst="rect">
              <a:avLst/>
            </a:prstGeom>
          </p:spPr>
        </p:pic>
        <p:sp>
          <p:nvSpPr>
            <p:cNvPr id="533" name="object 533"/>
            <p:cNvSpPr/>
            <p:nvPr/>
          </p:nvSpPr>
          <p:spPr>
            <a:xfrm>
              <a:off x="10889404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4" name="object 534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10968370" y="5536299"/>
              <a:ext cx="175205" cy="195531"/>
            </a:xfrm>
            <a:prstGeom prst="rect">
              <a:avLst/>
            </a:prstGeom>
          </p:spPr>
        </p:pic>
        <p:pic>
          <p:nvPicPr>
            <p:cNvPr id="535" name="object 535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11168253" y="5539057"/>
              <a:ext cx="171586" cy="195531"/>
            </a:xfrm>
            <a:prstGeom prst="rect">
              <a:avLst/>
            </a:prstGeom>
          </p:spPr>
        </p:pic>
        <p:pic>
          <p:nvPicPr>
            <p:cNvPr id="536" name="object 536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11911190" y="5536299"/>
              <a:ext cx="96239" cy="195531"/>
            </a:xfrm>
            <a:prstGeom prst="rect">
              <a:avLst/>
            </a:prstGeom>
          </p:spPr>
        </p:pic>
        <p:sp>
          <p:nvSpPr>
            <p:cNvPr id="537" name="object 537"/>
            <p:cNvSpPr/>
            <p:nvPr/>
          </p:nvSpPr>
          <p:spPr>
            <a:xfrm>
              <a:off x="12106138" y="5700747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8" name="object 538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12183953" y="5536299"/>
              <a:ext cx="170270" cy="195531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12384986" y="5539057"/>
              <a:ext cx="171586" cy="195531"/>
            </a:xfrm>
            <a:prstGeom prst="rect">
              <a:avLst/>
            </a:prstGeom>
          </p:spPr>
        </p:pic>
        <p:pic>
          <p:nvPicPr>
            <p:cNvPr id="540" name="object 540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13145199" y="5536299"/>
              <a:ext cx="96239" cy="195531"/>
            </a:xfrm>
            <a:prstGeom prst="rect">
              <a:avLst/>
            </a:prstGeom>
          </p:spPr>
        </p:pic>
        <p:sp>
          <p:nvSpPr>
            <p:cNvPr id="541" name="object 541"/>
            <p:cNvSpPr/>
            <p:nvPr/>
          </p:nvSpPr>
          <p:spPr>
            <a:xfrm>
              <a:off x="13340145" y="5700747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2" name="object 542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13421579" y="5539057"/>
              <a:ext cx="171586" cy="195531"/>
            </a:xfrm>
            <a:prstGeom prst="rect">
              <a:avLst/>
            </a:prstGeom>
          </p:spPr>
        </p:pic>
        <p:pic>
          <p:nvPicPr>
            <p:cNvPr id="543" name="object 543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13620429" y="5536299"/>
              <a:ext cx="173936" cy="198289"/>
            </a:xfrm>
            <a:prstGeom prst="rect">
              <a:avLst/>
            </a:prstGeom>
          </p:spPr>
        </p:pic>
        <p:pic>
          <p:nvPicPr>
            <p:cNvPr id="544" name="object 544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260390" y="5843761"/>
              <a:ext cx="246801" cy="218093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534352" y="5843761"/>
              <a:ext cx="482514" cy="205809"/>
            </a:xfrm>
            <a:prstGeom prst="rect">
              <a:avLst/>
            </a:prstGeom>
          </p:spPr>
        </p:pic>
        <p:pic>
          <p:nvPicPr>
            <p:cNvPr id="546" name="object 546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1051415" y="5849401"/>
              <a:ext cx="170303" cy="198289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2021363" y="5849401"/>
              <a:ext cx="171586" cy="198289"/>
            </a:xfrm>
            <a:prstGeom prst="rect">
              <a:avLst/>
            </a:prstGeom>
          </p:spPr>
        </p:pic>
        <p:pic>
          <p:nvPicPr>
            <p:cNvPr id="548" name="object 548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2218778" y="5849401"/>
              <a:ext cx="171586" cy="198289"/>
            </a:xfrm>
            <a:prstGeom prst="rect">
              <a:avLst/>
            </a:prstGeom>
          </p:spPr>
        </p:pic>
        <p:sp>
          <p:nvSpPr>
            <p:cNvPr id="549" name="object 549"/>
            <p:cNvSpPr/>
            <p:nvPr/>
          </p:nvSpPr>
          <p:spPr>
            <a:xfrm>
              <a:off x="2432315" y="6013848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0" name="object 550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2518684" y="5853161"/>
              <a:ext cx="165334" cy="191771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3567615" y="5849401"/>
              <a:ext cx="172902" cy="198289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3766346" y="5849401"/>
              <a:ext cx="170270" cy="198289"/>
            </a:xfrm>
            <a:prstGeom prst="rect">
              <a:avLst/>
            </a:prstGeom>
          </p:spPr>
        </p:pic>
        <p:sp>
          <p:nvSpPr>
            <p:cNvPr id="553" name="object 553"/>
            <p:cNvSpPr/>
            <p:nvPr/>
          </p:nvSpPr>
          <p:spPr>
            <a:xfrm>
              <a:off x="3978567" y="6013848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4" name="object 554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4064936" y="5853161"/>
              <a:ext cx="166651" cy="191771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5148579" y="5849401"/>
              <a:ext cx="170270" cy="198289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5987593" y="5849401"/>
              <a:ext cx="170434" cy="198289"/>
            </a:xfrm>
            <a:prstGeom prst="rect">
              <a:avLst/>
            </a:prstGeom>
          </p:spPr>
        </p:pic>
        <p:sp>
          <p:nvSpPr>
            <p:cNvPr id="557" name="object 557"/>
            <p:cNvSpPr/>
            <p:nvPr/>
          </p:nvSpPr>
          <p:spPr>
            <a:xfrm>
              <a:off x="6199978" y="6013848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8" name="object 558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6283880" y="5849401"/>
              <a:ext cx="170270" cy="198289"/>
            </a:xfrm>
            <a:prstGeom prst="rect">
              <a:avLst/>
            </a:prstGeom>
          </p:spPr>
        </p:pic>
        <p:pic>
          <p:nvPicPr>
            <p:cNvPr id="559" name="object 559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6481295" y="5849401"/>
              <a:ext cx="170270" cy="198289"/>
            </a:xfrm>
            <a:prstGeom prst="rect">
              <a:avLst/>
            </a:prstGeom>
          </p:spPr>
        </p:pic>
        <p:pic>
          <p:nvPicPr>
            <p:cNvPr id="560" name="object 560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6908204" y="5849401"/>
              <a:ext cx="171586" cy="198289"/>
            </a:xfrm>
            <a:prstGeom prst="rect">
              <a:avLst/>
            </a:prstGeom>
          </p:spPr>
        </p:pic>
        <p:pic>
          <p:nvPicPr>
            <p:cNvPr id="561" name="object 561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7105784" y="5849401"/>
              <a:ext cx="171421" cy="198289"/>
            </a:xfrm>
            <a:prstGeom prst="rect">
              <a:avLst/>
            </a:prstGeom>
          </p:spPr>
        </p:pic>
        <p:sp>
          <p:nvSpPr>
            <p:cNvPr id="562" name="object 562"/>
            <p:cNvSpPr/>
            <p:nvPr/>
          </p:nvSpPr>
          <p:spPr>
            <a:xfrm>
              <a:off x="7319156" y="6013848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3" name="object 563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7405525" y="5853161"/>
              <a:ext cx="165499" cy="191771"/>
            </a:xfrm>
            <a:prstGeom prst="rect">
              <a:avLst/>
            </a:prstGeom>
          </p:spPr>
        </p:pic>
        <p:pic>
          <p:nvPicPr>
            <p:cNvPr id="564" name="object 564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7595702" y="5849401"/>
              <a:ext cx="173889" cy="198289"/>
            </a:xfrm>
            <a:prstGeom prst="rect">
              <a:avLst/>
            </a:prstGeom>
          </p:spPr>
        </p:pic>
        <p:pic>
          <p:nvPicPr>
            <p:cNvPr id="565" name="object 565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8274315" y="5849401"/>
              <a:ext cx="170434" cy="198289"/>
            </a:xfrm>
            <a:prstGeom prst="rect">
              <a:avLst/>
            </a:prstGeom>
          </p:spPr>
        </p:pic>
        <p:sp>
          <p:nvSpPr>
            <p:cNvPr id="566" name="object 566"/>
            <p:cNvSpPr/>
            <p:nvPr/>
          </p:nvSpPr>
          <p:spPr>
            <a:xfrm>
              <a:off x="8486701" y="6013848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7" name="object 567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8564350" y="5849401"/>
              <a:ext cx="170270" cy="195531"/>
            </a:xfrm>
            <a:prstGeom prst="rect">
              <a:avLst/>
            </a:prstGeom>
          </p:spPr>
        </p:pic>
        <p:pic>
          <p:nvPicPr>
            <p:cNvPr id="568" name="object 568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8764010" y="5849401"/>
              <a:ext cx="173126" cy="198289"/>
            </a:xfrm>
            <a:prstGeom prst="rect">
              <a:avLst/>
            </a:prstGeom>
          </p:spPr>
        </p:pic>
        <p:pic>
          <p:nvPicPr>
            <p:cNvPr id="569" name="object 569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9459134" y="5849401"/>
              <a:ext cx="170270" cy="198289"/>
            </a:xfrm>
            <a:prstGeom prst="rect">
              <a:avLst/>
            </a:prstGeom>
          </p:spPr>
        </p:pic>
        <p:sp>
          <p:nvSpPr>
            <p:cNvPr id="570" name="object 570"/>
            <p:cNvSpPr/>
            <p:nvPr/>
          </p:nvSpPr>
          <p:spPr>
            <a:xfrm>
              <a:off x="9671354" y="6013848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40" h="31114">
                  <a:moveTo>
                    <a:pt x="40634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634" y="31084"/>
                  </a:lnTo>
                  <a:lnTo>
                    <a:pt x="40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1" name="object 571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9755256" y="5849401"/>
              <a:ext cx="170270" cy="198289"/>
            </a:xfrm>
            <a:prstGeom prst="rect">
              <a:avLst/>
            </a:prstGeom>
          </p:spPr>
        </p:pic>
        <p:pic>
          <p:nvPicPr>
            <p:cNvPr id="572" name="object 572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9950203" y="5853161"/>
              <a:ext cx="171586" cy="194529"/>
            </a:xfrm>
            <a:prstGeom prst="rect">
              <a:avLst/>
            </a:prstGeom>
          </p:spPr>
        </p:pic>
        <p:pic>
          <p:nvPicPr>
            <p:cNvPr id="573" name="object 573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10482071" y="5853161"/>
              <a:ext cx="166651" cy="191771"/>
            </a:xfrm>
            <a:prstGeom prst="rect">
              <a:avLst/>
            </a:prstGeom>
          </p:spPr>
        </p:pic>
        <p:pic>
          <p:nvPicPr>
            <p:cNvPr id="574" name="object 574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10673520" y="5849401"/>
              <a:ext cx="172617" cy="198289"/>
            </a:xfrm>
            <a:prstGeom prst="rect">
              <a:avLst/>
            </a:prstGeom>
          </p:spPr>
        </p:pic>
        <p:sp>
          <p:nvSpPr>
            <p:cNvPr id="575" name="object 575"/>
            <p:cNvSpPr/>
            <p:nvPr/>
          </p:nvSpPr>
          <p:spPr>
            <a:xfrm>
              <a:off x="10889404" y="6013848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482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482" y="31084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6" name="object 576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10969643" y="5849401"/>
              <a:ext cx="172616" cy="198289"/>
            </a:xfrm>
            <a:prstGeom prst="rect">
              <a:avLst/>
            </a:prstGeom>
          </p:spPr>
        </p:pic>
        <p:pic>
          <p:nvPicPr>
            <p:cNvPr id="577" name="object 577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11168253" y="5853161"/>
              <a:ext cx="171586" cy="194529"/>
            </a:xfrm>
            <a:prstGeom prst="rect">
              <a:avLst/>
            </a:prstGeom>
          </p:spPr>
        </p:pic>
        <p:pic>
          <p:nvPicPr>
            <p:cNvPr id="578" name="object 578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11893917" y="5849401"/>
              <a:ext cx="171421" cy="198289"/>
            </a:xfrm>
            <a:prstGeom prst="rect">
              <a:avLst/>
            </a:prstGeom>
          </p:spPr>
        </p:pic>
        <p:sp>
          <p:nvSpPr>
            <p:cNvPr id="579" name="object 579"/>
            <p:cNvSpPr/>
            <p:nvPr/>
          </p:nvSpPr>
          <p:spPr>
            <a:xfrm>
              <a:off x="12106138" y="601384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0" name="object 580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12193823" y="5853161"/>
              <a:ext cx="165334" cy="191771"/>
            </a:xfrm>
            <a:prstGeom prst="rect">
              <a:avLst/>
            </a:prstGeom>
          </p:spPr>
        </p:pic>
        <p:pic>
          <p:nvPicPr>
            <p:cNvPr id="581" name="object 581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12384986" y="5853161"/>
              <a:ext cx="171586" cy="194529"/>
            </a:xfrm>
            <a:prstGeom prst="rect">
              <a:avLst/>
            </a:prstGeom>
          </p:spPr>
        </p:pic>
        <p:pic>
          <p:nvPicPr>
            <p:cNvPr id="582" name="object 582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13127925" y="5849401"/>
              <a:ext cx="171586" cy="198289"/>
            </a:xfrm>
            <a:prstGeom prst="rect">
              <a:avLst/>
            </a:prstGeom>
          </p:spPr>
        </p:pic>
        <p:sp>
          <p:nvSpPr>
            <p:cNvPr id="583" name="object 583"/>
            <p:cNvSpPr/>
            <p:nvPr/>
          </p:nvSpPr>
          <p:spPr>
            <a:xfrm>
              <a:off x="13340145" y="601384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799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799" y="31084"/>
                  </a:lnTo>
                  <a:lnTo>
                    <a:pt x="4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4" name="object 584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13421579" y="5853161"/>
              <a:ext cx="171586" cy="194529"/>
            </a:xfrm>
            <a:prstGeom prst="rect">
              <a:avLst/>
            </a:prstGeom>
          </p:spPr>
        </p:pic>
        <p:pic>
          <p:nvPicPr>
            <p:cNvPr id="585" name="object 585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13620425" y="5849401"/>
              <a:ext cx="173938" cy="198289"/>
            </a:xfrm>
            <a:prstGeom prst="rect">
              <a:avLst/>
            </a:prstGeom>
          </p:spPr>
        </p:pic>
        <p:pic>
          <p:nvPicPr>
            <p:cNvPr id="586" name="object 586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260390" y="6156737"/>
              <a:ext cx="961328" cy="218218"/>
            </a:xfrm>
            <a:prstGeom prst="rect">
              <a:avLst/>
            </a:prstGeom>
          </p:spPr>
        </p:pic>
        <p:pic>
          <p:nvPicPr>
            <p:cNvPr id="587" name="object 587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2021363" y="6162377"/>
              <a:ext cx="171586" cy="198414"/>
            </a:xfrm>
            <a:prstGeom prst="rect">
              <a:avLst/>
            </a:prstGeom>
          </p:spPr>
        </p:pic>
        <p:pic>
          <p:nvPicPr>
            <p:cNvPr id="588" name="object 588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2218778" y="6162377"/>
              <a:ext cx="171586" cy="198414"/>
            </a:xfrm>
            <a:prstGeom prst="rect">
              <a:avLst/>
            </a:prstGeom>
          </p:spPr>
        </p:pic>
        <p:sp>
          <p:nvSpPr>
            <p:cNvPr id="589" name="object 589"/>
            <p:cNvSpPr/>
            <p:nvPr/>
          </p:nvSpPr>
          <p:spPr>
            <a:xfrm>
              <a:off x="2432315" y="6327952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0" name="object 590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2515065" y="6162377"/>
              <a:ext cx="171421" cy="198414"/>
            </a:xfrm>
            <a:prstGeom prst="rect">
              <a:avLst/>
            </a:prstGeom>
          </p:spPr>
        </p:pic>
        <p:pic>
          <p:nvPicPr>
            <p:cNvPr id="591" name="object 591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3468908" y="6162377"/>
              <a:ext cx="172738" cy="198414"/>
            </a:xfrm>
            <a:prstGeom prst="rect">
              <a:avLst/>
            </a:prstGeom>
          </p:spPr>
        </p:pic>
        <p:pic>
          <p:nvPicPr>
            <p:cNvPr id="592" name="object 592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3667639" y="6162377"/>
              <a:ext cx="170270" cy="198414"/>
            </a:xfrm>
            <a:prstGeom prst="rect">
              <a:avLst/>
            </a:prstGeom>
          </p:spPr>
        </p:pic>
        <p:sp>
          <p:nvSpPr>
            <p:cNvPr id="593" name="object 593"/>
            <p:cNvSpPr/>
            <p:nvPr/>
          </p:nvSpPr>
          <p:spPr>
            <a:xfrm>
              <a:off x="3879860" y="6327952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4" name="object 594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3966229" y="6166137"/>
              <a:ext cx="166651" cy="191896"/>
            </a:xfrm>
            <a:prstGeom prst="rect">
              <a:avLst/>
            </a:prstGeom>
          </p:spPr>
        </p:pic>
        <p:pic>
          <p:nvPicPr>
            <p:cNvPr id="595" name="object 595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4158708" y="6166137"/>
              <a:ext cx="171586" cy="194654"/>
            </a:xfrm>
            <a:prstGeom prst="rect">
              <a:avLst/>
            </a:prstGeom>
          </p:spPr>
        </p:pic>
        <p:pic>
          <p:nvPicPr>
            <p:cNvPr id="596" name="object 596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10478452" y="6162377"/>
              <a:ext cx="172738" cy="198414"/>
            </a:xfrm>
            <a:prstGeom prst="rect">
              <a:avLst/>
            </a:prstGeom>
          </p:spPr>
        </p:pic>
        <p:pic>
          <p:nvPicPr>
            <p:cNvPr id="597" name="object 597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10677019" y="6162377"/>
              <a:ext cx="170434" cy="198414"/>
            </a:xfrm>
            <a:prstGeom prst="rect">
              <a:avLst/>
            </a:prstGeom>
          </p:spPr>
        </p:pic>
        <p:sp>
          <p:nvSpPr>
            <p:cNvPr id="598" name="object 598"/>
            <p:cNvSpPr/>
            <p:nvPr/>
          </p:nvSpPr>
          <p:spPr>
            <a:xfrm>
              <a:off x="10889404" y="6327952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482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482" y="30081"/>
                  </a:lnTo>
                  <a:lnTo>
                    <a:pt x="39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9" name="object 599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10970838" y="6166137"/>
              <a:ext cx="171421" cy="194654"/>
            </a:xfrm>
            <a:prstGeom prst="rect">
              <a:avLst/>
            </a:prstGeom>
          </p:spPr>
        </p:pic>
        <p:pic>
          <p:nvPicPr>
            <p:cNvPr id="600" name="object 600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11168253" y="6166137"/>
              <a:ext cx="171586" cy="194654"/>
            </a:xfrm>
            <a:prstGeom prst="rect">
              <a:avLst/>
            </a:prstGeom>
          </p:spPr>
        </p:pic>
        <p:pic>
          <p:nvPicPr>
            <p:cNvPr id="601" name="object 601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2464395" y="6469838"/>
              <a:ext cx="207285" cy="205935"/>
            </a:xfrm>
            <a:prstGeom prst="rect">
              <a:avLst/>
            </a:prstGeom>
          </p:spPr>
        </p:pic>
        <p:pic>
          <p:nvPicPr>
            <p:cNvPr id="602" name="object 602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2705077" y="6529125"/>
              <a:ext cx="154312" cy="145646"/>
            </a:xfrm>
            <a:prstGeom prst="rect">
              <a:avLst/>
            </a:prstGeom>
          </p:spPr>
        </p:pic>
        <p:sp>
          <p:nvSpPr>
            <p:cNvPr id="603" name="object 603"/>
            <p:cNvSpPr/>
            <p:nvPr/>
          </p:nvSpPr>
          <p:spPr>
            <a:xfrm>
              <a:off x="2902492" y="6526242"/>
              <a:ext cx="261620" cy="146050"/>
            </a:xfrm>
            <a:custGeom>
              <a:avLst/>
              <a:gdLst/>
              <a:ahLst/>
              <a:cxnLst/>
              <a:rect l="l" t="t" r="r" b="b"/>
              <a:pathLst>
                <a:path w="261619" h="146050">
                  <a:moveTo>
                    <a:pt x="217156" y="0"/>
                  </a:moveTo>
                  <a:lnTo>
                    <a:pt x="199882" y="0"/>
                  </a:lnTo>
                  <a:lnTo>
                    <a:pt x="190852" y="352"/>
                  </a:lnTo>
                  <a:lnTo>
                    <a:pt x="151639" y="13568"/>
                  </a:lnTo>
                  <a:lnTo>
                    <a:pt x="140658" y="23564"/>
                  </a:lnTo>
                  <a:lnTo>
                    <a:pt x="137434" y="17559"/>
                  </a:lnTo>
                  <a:lnTo>
                    <a:pt x="98221" y="215"/>
                  </a:lnTo>
                  <a:lnTo>
                    <a:pt x="90152" y="0"/>
                  </a:lnTo>
                  <a:lnTo>
                    <a:pt x="71161" y="1425"/>
                  </a:lnTo>
                  <a:lnTo>
                    <a:pt x="54823" y="5765"/>
                  </a:lnTo>
                  <a:lnTo>
                    <a:pt x="41014" y="13113"/>
                  </a:lnTo>
                  <a:lnTo>
                    <a:pt x="29612" y="23564"/>
                  </a:lnTo>
                  <a:lnTo>
                    <a:pt x="28460" y="23564"/>
                  </a:lnTo>
                  <a:lnTo>
                    <a:pt x="28460" y="2882"/>
                  </a:lnTo>
                  <a:lnTo>
                    <a:pt x="0" y="2882"/>
                  </a:lnTo>
                  <a:lnTo>
                    <a:pt x="0" y="145771"/>
                  </a:lnTo>
                  <a:lnTo>
                    <a:pt x="29612" y="145771"/>
                  </a:lnTo>
                  <a:lnTo>
                    <a:pt x="29612" y="53645"/>
                  </a:lnTo>
                  <a:lnTo>
                    <a:pt x="33396" y="46125"/>
                  </a:lnTo>
                  <a:lnTo>
                    <a:pt x="63008" y="21683"/>
                  </a:lnTo>
                  <a:lnTo>
                    <a:pt x="71562" y="19803"/>
                  </a:lnTo>
                  <a:lnTo>
                    <a:pt x="87685" y="19803"/>
                  </a:lnTo>
                  <a:lnTo>
                    <a:pt x="92620" y="20681"/>
                  </a:lnTo>
                  <a:lnTo>
                    <a:pt x="97555" y="22561"/>
                  </a:lnTo>
                  <a:lnTo>
                    <a:pt x="104958" y="26321"/>
                  </a:lnTo>
                  <a:lnTo>
                    <a:pt x="107426" y="29204"/>
                  </a:lnTo>
                  <a:lnTo>
                    <a:pt x="111045" y="31961"/>
                  </a:lnTo>
                  <a:lnTo>
                    <a:pt x="114829" y="43242"/>
                  </a:lnTo>
                  <a:lnTo>
                    <a:pt x="114829" y="145771"/>
                  </a:lnTo>
                  <a:lnTo>
                    <a:pt x="145593" y="145771"/>
                  </a:lnTo>
                  <a:lnTo>
                    <a:pt x="145593" y="56403"/>
                  </a:lnTo>
                  <a:lnTo>
                    <a:pt x="146500" y="48465"/>
                  </a:lnTo>
                  <a:lnTo>
                    <a:pt x="183840" y="20493"/>
                  </a:lnTo>
                  <a:lnTo>
                    <a:pt x="194947" y="19803"/>
                  </a:lnTo>
                  <a:lnTo>
                    <a:pt x="202350" y="19803"/>
                  </a:lnTo>
                  <a:lnTo>
                    <a:pt x="230810" y="43242"/>
                  </a:lnTo>
                  <a:lnTo>
                    <a:pt x="230810" y="145771"/>
                  </a:lnTo>
                  <a:lnTo>
                    <a:pt x="261574" y="145771"/>
                  </a:lnTo>
                  <a:lnTo>
                    <a:pt x="261574" y="33842"/>
                  </a:lnTo>
                  <a:lnTo>
                    <a:pt x="260423" y="27324"/>
                  </a:lnTo>
                  <a:lnTo>
                    <a:pt x="256639" y="21683"/>
                  </a:lnTo>
                  <a:lnTo>
                    <a:pt x="254171" y="16921"/>
                  </a:lnTo>
                  <a:lnTo>
                    <a:pt x="249236" y="12283"/>
                  </a:lnTo>
                  <a:lnTo>
                    <a:pt x="244300" y="9400"/>
                  </a:lnTo>
                  <a:lnTo>
                    <a:pt x="239365" y="5640"/>
                  </a:lnTo>
                  <a:lnTo>
                    <a:pt x="2171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4" name="object 604"/>
            <p:cNvPicPr/>
            <p:nvPr/>
          </p:nvPicPr>
          <p:blipFill>
            <a:blip r:embed="rId433" cstate="print"/>
            <a:stretch>
              <a:fillRect/>
            </a:stretch>
          </p:blipFill>
          <p:spPr>
            <a:xfrm>
              <a:off x="2563103" y="6797981"/>
              <a:ext cx="249400" cy="174850"/>
            </a:xfrm>
            <a:prstGeom prst="rect">
              <a:avLst/>
            </a:prstGeom>
          </p:spPr>
        </p:pic>
        <p:pic>
          <p:nvPicPr>
            <p:cNvPr id="605" name="object 605"/>
            <p:cNvPicPr/>
            <p:nvPr/>
          </p:nvPicPr>
          <p:blipFill>
            <a:blip r:embed="rId434" cstate="print"/>
            <a:stretch>
              <a:fillRect/>
            </a:stretch>
          </p:blipFill>
          <p:spPr>
            <a:xfrm>
              <a:off x="2858073" y="6796100"/>
              <a:ext cx="140658" cy="178610"/>
            </a:xfrm>
            <a:prstGeom prst="rect">
              <a:avLst/>
            </a:prstGeom>
          </p:spPr>
        </p:pic>
        <p:pic>
          <p:nvPicPr>
            <p:cNvPr id="606" name="object 606"/>
            <p:cNvPicPr/>
            <p:nvPr/>
          </p:nvPicPr>
          <p:blipFill>
            <a:blip r:embed="rId435" cstate="print"/>
            <a:stretch>
              <a:fillRect/>
            </a:stretch>
          </p:blipFill>
          <p:spPr>
            <a:xfrm>
              <a:off x="3040682" y="6797981"/>
              <a:ext cx="127168" cy="174850"/>
            </a:xfrm>
            <a:prstGeom prst="rect">
              <a:avLst/>
            </a:prstGeom>
          </p:spPr>
        </p:pic>
        <p:pic>
          <p:nvPicPr>
            <p:cNvPr id="607" name="object 607"/>
            <p:cNvPicPr/>
            <p:nvPr/>
          </p:nvPicPr>
          <p:blipFill>
            <a:blip r:embed="rId436" cstate="print"/>
            <a:stretch>
              <a:fillRect/>
            </a:stretch>
          </p:blipFill>
          <p:spPr>
            <a:xfrm>
              <a:off x="2464395" y="7112010"/>
              <a:ext cx="249236" cy="174875"/>
            </a:xfrm>
            <a:prstGeom prst="rect">
              <a:avLst/>
            </a:prstGeom>
          </p:spPr>
        </p:pic>
        <p:pic>
          <p:nvPicPr>
            <p:cNvPr id="608" name="object 608"/>
            <p:cNvPicPr/>
            <p:nvPr/>
          </p:nvPicPr>
          <p:blipFill>
            <a:blip r:embed="rId437" cstate="print"/>
            <a:stretch>
              <a:fillRect/>
            </a:stretch>
          </p:blipFill>
          <p:spPr>
            <a:xfrm>
              <a:off x="2753115" y="7111070"/>
              <a:ext cx="197579" cy="175815"/>
            </a:xfrm>
            <a:prstGeom prst="rect">
              <a:avLst/>
            </a:prstGeom>
          </p:spPr>
        </p:pic>
        <p:pic>
          <p:nvPicPr>
            <p:cNvPr id="609" name="object 609"/>
            <p:cNvPicPr/>
            <p:nvPr/>
          </p:nvPicPr>
          <p:blipFill>
            <a:blip r:embed="rId438" cstate="print"/>
            <a:stretch>
              <a:fillRect/>
            </a:stretch>
          </p:blipFill>
          <p:spPr>
            <a:xfrm>
              <a:off x="2991329" y="7112010"/>
              <a:ext cx="175205" cy="173935"/>
            </a:xfrm>
            <a:prstGeom prst="rect">
              <a:avLst/>
            </a:prstGeom>
          </p:spPr>
        </p:pic>
        <p:sp>
          <p:nvSpPr>
            <p:cNvPr id="610" name="object 610"/>
            <p:cNvSpPr/>
            <p:nvPr/>
          </p:nvSpPr>
          <p:spPr>
            <a:xfrm>
              <a:off x="0" y="1385392"/>
              <a:ext cx="13976985" cy="5963920"/>
            </a:xfrm>
            <a:custGeom>
              <a:avLst/>
              <a:gdLst/>
              <a:ahLst/>
              <a:cxnLst/>
              <a:rect l="l" t="t" r="r" b="b"/>
              <a:pathLst>
                <a:path w="13976985" h="5963920">
                  <a:moveTo>
                    <a:pt x="13976642" y="0"/>
                  </a:moveTo>
                  <a:lnTo>
                    <a:pt x="13968248" y="0"/>
                  </a:lnTo>
                  <a:lnTo>
                    <a:pt x="13968248" y="8394"/>
                  </a:lnTo>
                  <a:lnTo>
                    <a:pt x="13968248" y="309346"/>
                  </a:lnTo>
                  <a:lnTo>
                    <a:pt x="13968248" y="5950382"/>
                  </a:lnTo>
                  <a:lnTo>
                    <a:pt x="12948933" y="5950382"/>
                  </a:lnTo>
                  <a:lnTo>
                    <a:pt x="12948933" y="5649493"/>
                  </a:lnTo>
                  <a:lnTo>
                    <a:pt x="13968248" y="5649493"/>
                  </a:lnTo>
                  <a:lnTo>
                    <a:pt x="13968248" y="5637327"/>
                  </a:lnTo>
                  <a:lnTo>
                    <a:pt x="12948933" y="5637327"/>
                  </a:lnTo>
                  <a:lnTo>
                    <a:pt x="12948933" y="5336387"/>
                  </a:lnTo>
                  <a:lnTo>
                    <a:pt x="13968248" y="5336387"/>
                  </a:lnTo>
                  <a:lnTo>
                    <a:pt x="13968248" y="5324233"/>
                  </a:lnTo>
                  <a:lnTo>
                    <a:pt x="12948933" y="5324233"/>
                  </a:lnTo>
                  <a:lnTo>
                    <a:pt x="12948933" y="5023409"/>
                  </a:lnTo>
                  <a:lnTo>
                    <a:pt x="13968248" y="5023409"/>
                  </a:lnTo>
                  <a:lnTo>
                    <a:pt x="13968248" y="5010251"/>
                  </a:lnTo>
                  <a:lnTo>
                    <a:pt x="12948933" y="5010251"/>
                  </a:lnTo>
                  <a:lnTo>
                    <a:pt x="12948933" y="4709312"/>
                  </a:lnTo>
                  <a:lnTo>
                    <a:pt x="13968248" y="4709312"/>
                  </a:lnTo>
                  <a:lnTo>
                    <a:pt x="13968248" y="4697146"/>
                  </a:lnTo>
                  <a:lnTo>
                    <a:pt x="12948933" y="4697146"/>
                  </a:lnTo>
                  <a:lnTo>
                    <a:pt x="12948933" y="4396206"/>
                  </a:lnTo>
                  <a:lnTo>
                    <a:pt x="13968248" y="4396206"/>
                  </a:lnTo>
                  <a:lnTo>
                    <a:pt x="13968248" y="4384052"/>
                  </a:lnTo>
                  <a:lnTo>
                    <a:pt x="12948933" y="4384052"/>
                  </a:lnTo>
                  <a:lnTo>
                    <a:pt x="12948933" y="4083227"/>
                  </a:lnTo>
                  <a:lnTo>
                    <a:pt x="13968248" y="4083227"/>
                  </a:lnTo>
                  <a:lnTo>
                    <a:pt x="13968248" y="4070070"/>
                  </a:lnTo>
                  <a:lnTo>
                    <a:pt x="12948933" y="4070070"/>
                  </a:lnTo>
                  <a:lnTo>
                    <a:pt x="12948933" y="3769131"/>
                  </a:lnTo>
                  <a:lnTo>
                    <a:pt x="13968248" y="3769131"/>
                  </a:lnTo>
                  <a:lnTo>
                    <a:pt x="13968248" y="3756964"/>
                  </a:lnTo>
                  <a:lnTo>
                    <a:pt x="12948933" y="3756964"/>
                  </a:lnTo>
                  <a:lnTo>
                    <a:pt x="12948933" y="3456025"/>
                  </a:lnTo>
                  <a:lnTo>
                    <a:pt x="13968248" y="3456025"/>
                  </a:lnTo>
                  <a:lnTo>
                    <a:pt x="13968248" y="3443871"/>
                  </a:lnTo>
                  <a:lnTo>
                    <a:pt x="12948933" y="3443871"/>
                  </a:lnTo>
                  <a:lnTo>
                    <a:pt x="12948933" y="3143046"/>
                  </a:lnTo>
                  <a:lnTo>
                    <a:pt x="13968248" y="3143046"/>
                  </a:lnTo>
                  <a:lnTo>
                    <a:pt x="13968248" y="3129889"/>
                  </a:lnTo>
                  <a:lnTo>
                    <a:pt x="12948933" y="3129889"/>
                  </a:lnTo>
                  <a:lnTo>
                    <a:pt x="12948933" y="2828937"/>
                  </a:lnTo>
                  <a:lnTo>
                    <a:pt x="13968248" y="2828937"/>
                  </a:lnTo>
                  <a:lnTo>
                    <a:pt x="13968248" y="2816783"/>
                  </a:lnTo>
                  <a:lnTo>
                    <a:pt x="12948933" y="2816783"/>
                  </a:lnTo>
                  <a:lnTo>
                    <a:pt x="12948933" y="2515844"/>
                  </a:lnTo>
                  <a:lnTo>
                    <a:pt x="13968248" y="2515844"/>
                  </a:lnTo>
                  <a:lnTo>
                    <a:pt x="13968248" y="2503678"/>
                  </a:lnTo>
                  <a:lnTo>
                    <a:pt x="12948933" y="2503678"/>
                  </a:lnTo>
                  <a:lnTo>
                    <a:pt x="12948933" y="2202865"/>
                  </a:lnTo>
                  <a:lnTo>
                    <a:pt x="13968248" y="2202865"/>
                  </a:lnTo>
                  <a:lnTo>
                    <a:pt x="13968248" y="2189708"/>
                  </a:lnTo>
                  <a:lnTo>
                    <a:pt x="12948933" y="2189708"/>
                  </a:lnTo>
                  <a:lnTo>
                    <a:pt x="12948933" y="1888756"/>
                  </a:lnTo>
                  <a:lnTo>
                    <a:pt x="13968248" y="1888756"/>
                  </a:lnTo>
                  <a:lnTo>
                    <a:pt x="13968248" y="1876602"/>
                  </a:lnTo>
                  <a:lnTo>
                    <a:pt x="12948933" y="1876602"/>
                  </a:lnTo>
                  <a:lnTo>
                    <a:pt x="12948933" y="1575663"/>
                  </a:lnTo>
                  <a:lnTo>
                    <a:pt x="13968248" y="1575663"/>
                  </a:lnTo>
                  <a:lnTo>
                    <a:pt x="13968248" y="1563497"/>
                  </a:lnTo>
                  <a:lnTo>
                    <a:pt x="12948933" y="1563497"/>
                  </a:lnTo>
                  <a:lnTo>
                    <a:pt x="12948933" y="1262684"/>
                  </a:lnTo>
                  <a:lnTo>
                    <a:pt x="13968248" y="1262684"/>
                  </a:lnTo>
                  <a:lnTo>
                    <a:pt x="13968248" y="1249527"/>
                  </a:lnTo>
                  <a:lnTo>
                    <a:pt x="12948933" y="1249527"/>
                  </a:lnTo>
                  <a:lnTo>
                    <a:pt x="12948933" y="948575"/>
                  </a:lnTo>
                  <a:lnTo>
                    <a:pt x="13968248" y="948575"/>
                  </a:lnTo>
                  <a:lnTo>
                    <a:pt x="13968248" y="936421"/>
                  </a:lnTo>
                  <a:lnTo>
                    <a:pt x="12948933" y="936421"/>
                  </a:lnTo>
                  <a:lnTo>
                    <a:pt x="12948933" y="635482"/>
                  </a:lnTo>
                  <a:lnTo>
                    <a:pt x="13968248" y="635482"/>
                  </a:lnTo>
                  <a:lnTo>
                    <a:pt x="13968248" y="623316"/>
                  </a:lnTo>
                  <a:lnTo>
                    <a:pt x="12948933" y="623316"/>
                  </a:lnTo>
                  <a:lnTo>
                    <a:pt x="12948933" y="322503"/>
                  </a:lnTo>
                  <a:lnTo>
                    <a:pt x="13968248" y="322503"/>
                  </a:lnTo>
                  <a:lnTo>
                    <a:pt x="13968248" y="309346"/>
                  </a:lnTo>
                  <a:lnTo>
                    <a:pt x="12948933" y="309346"/>
                  </a:lnTo>
                  <a:lnTo>
                    <a:pt x="12948933" y="8394"/>
                  </a:lnTo>
                  <a:lnTo>
                    <a:pt x="13968248" y="8394"/>
                  </a:lnTo>
                  <a:lnTo>
                    <a:pt x="13968248" y="0"/>
                  </a:lnTo>
                  <a:lnTo>
                    <a:pt x="12931661" y="0"/>
                  </a:lnTo>
                  <a:lnTo>
                    <a:pt x="12931661" y="8394"/>
                  </a:lnTo>
                  <a:lnTo>
                    <a:pt x="12931661" y="309346"/>
                  </a:lnTo>
                  <a:lnTo>
                    <a:pt x="12931661" y="5950382"/>
                  </a:lnTo>
                  <a:lnTo>
                    <a:pt x="11533467" y="5950382"/>
                  </a:lnTo>
                  <a:lnTo>
                    <a:pt x="11533467" y="5649493"/>
                  </a:lnTo>
                  <a:lnTo>
                    <a:pt x="12931661" y="5649493"/>
                  </a:lnTo>
                  <a:lnTo>
                    <a:pt x="12931661" y="5637327"/>
                  </a:lnTo>
                  <a:lnTo>
                    <a:pt x="11533467" y="5637327"/>
                  </a:lnTo>
                  <a:lnTo>
                    <a:pt x="11533467" y="5336387"/>
                  </a:lnTo>
                  <a:lnTo>
                    <a:pt x="12931661" y="5336387"/>
                  </a:lnTo>
                  <a:lnTo>
                    <a:pt x="12931661" y="5324233"/>
                  </a:lnTo>
                  <a:lnTo>
                    <a:pt x="11533467" y="5324233"/>
                  </a:lnTo>
                  <a:lnTo>
                    <a:pt x="11533467" y="5023409"/>
                  </a:lnTo>
                  <a:lnTo>
                    <a:pt x="12931661" y="5023409"/>
                  </a:lnTo>
                  <a:lnTo>
                    <a:pt x="12931661" y="5010251"/>
                  </a:lnTo>
                  <a:lnTo>
                    <a:pt x="11533467" y="5010251"/>
                  </a:lnTo>
                  <a:lnTo>
                    <a:pt x="11533467" y="4709312"/>
                  </a:lnTo>
                  <a:lnTo>
                    <a:pt x="12931661" y="4709312"/>
                  </a:lnTo>
                  <a:lnTo>
                    <a:pt x="12931661" y="4697146"/>
                  </a:lnTo>
                  <a:lnTo>
                    <a:pt x="11533467" y="4697146"/>
                  </a:lnTo>
                  <a:lnTo>
                    <a:pt x="11533467" y="4396206"/>
                  </a:lnTo>
                  <a:lnTo>
                    <a:pt x="12931661" y="4396206"/>
                  </a:lnTo>
                  <a:lnTo>
                    <a:pt x="12931661" y="4384052"/>
                  </a:lnTo>
                  <a:lnTo>
                    <a:pt x="11533467" y="4384052"/>
                  </a:lnTo>
                  <a:lnTo>
                    <a:pt x="11533467" y="4083227"/>
                  </a:lnTo>
                  <a:lnTo>
                    <a:pt x="12931661" y="4083227"/>
                  </a:lnTo>
                  <a:lnTo>
                    <a:pt x="12931661" y="4070070"/>
                  </a:lnTo>
                  <a:lnTo>
                    <a:pt x="11533467" y="4070070"/>
                  </a:lnTo>
                  <a:lnTo>
                    <a:pt x="11533467" y="3769131"/>
                  </a:lnTo>
                  <a:lnTo>
                    <a:pt x="12931661" y="3769131"/>
                  </a:lnTo>
                  <a:lnTo>
                    <a:pt x="12931661" y="3756964"/>
                  </a:lnTo>
                  <a:lnTo>
                    <a:pt x="11533467" y="3756964"/>
                  </a:lnTo>
                  <a:lnTo>
                    <a:pt x="11533467" y="3456025"/>
                  </a:lnTo>
                  <a:lnTo>
                    <a:pt x="12931661" y="3456025"/>
                  </a:lnTo>
                  <a:lnTo>
                    <a:pt x="12931661" y="3443871"/>
                  </a:lnTo>
                  <a:lnTo>
                    <a:pt x="11533467" y="3443871"/>
                  </a:lnTo>
                  <a:lnTo>
                    <a:pt x="11533467" y="3143046"/>
                  </a:lnTo>
                  <a:lnTo>
                    <a:pt x="12931661" y="3143046"/>
                  </a:lnTo>
                  <a:lnTo>
                    <a:pt x="12931661" y="3129889"/>
                  </a:lnTo>
                  <a:lnTo>
                    <a:pt x="11533467" y="3129889"/>
                  </a:lnTo>
                  <a:lnTo>
                    <a:pt x="11533467" y="2828937"/>
                  </a:lnTo>
                  <a:lnTo>
                    <a:pt x="12931661" y="2828937"/>
                  </a:lnTo>
                  <a:lnTo>
                    <a:pt x="12931661" y="2816783"/>
                  </a:lnTo>
                  <a:lnTo>
                    <a:pt x="11533467" y="2816783"/>
                  </a:lnTo>
                  <a:lnTo>
                    <a:pt x="11533467" y="2515844"/>
                  </a:lnTo>
                  <a:lnTo>
                    <a:pt x="12931661" y="2515844"/>
                  </a:lnTo>
                  <a:lnTo>
                    <a:pt x="12931661" y="2503678"/>
                  </a:lnTo>
                  <a:lnTo>
                    <a:pt x="11533467" y="2503678"/>
                  </a:lnTo>
                  <a:lnTo>
                    <a:pt x="11533467" y="2202865"/>
                  </a:lnTo>
                  <a:lnTo>
                    <a:pt x="12931661" y="2202865"/>
                  </a:lnTo>
                  <a:lnTo>
                    <a:pt x="12931661" y="2189708"/>
                  </a:lnTo>
                  <a:lnTo>
                    <a:pt x="11533467" y="2189708"/>
                  </a:lnTo>
                  <a:lnTo>
                    <a:pt x="11533467" y="1888756"/>
                  </a:lnTo>
                  <a:lnTo>
                    <a:pt x="12931661" y="1888756"/>
                  </a:lnTo>
                  <a:lnTo>
                    <a:pt x="12931661" y="1876602"/>
                  </a:lnTo>
                  <a:lnTo>
                    <a:pt x="11533467" y="1876602"/>
                  </a:lnTo>
                  <a:lnTo>
                    <a:pt x="11533467" y="1575663"/>
                  </a:lnTo>
                  <a:lnTo>
                    <a:pt x="12931661" y="1575663"/>
                  </a:lnTo>
                  <a:lnTo>
                    <a:pt x="12931661" y="1563497"/>
                  </a:lnTo>
                  <a:lnTo>
                    <a:pt x="11533467" y="1563497"/>
                  </a:lnTo>
                  <a:lnTo>
                    <a:pt x="11533467" y="1262684"/>
                  </a:lnTo>
                  <a:lnTo>
                    <a:pt x="12931661" y="1262684"/>
                  </a:lnTo>
                  <a:lnTo>
                    <a:pt x="12931661" y="1249527"/>
                  </a:lnTo>
                  <a:lnTo>
                    <a:pt x="11533467" y="1249527"/>
                  </a:lnTo>
                  <a:lnTo>
                    <a:pt x="11533467" y="948575"/>
                  </a:lnTo>
                  <a:lnTo>
                    <a:pt x="12931661" y="948575"/>
                  </a:lnTo>
                  <a:lnTo>
                    <a:pt x="12931661" y="936421"/>
                  </a:lnTo>
                  <a:lnTo>
                    <a:pt x="11533467" y="936421"/>
                  </a:lnTo>
                  <a:lnTo>
                    <a:pt x="11533467" y="635482"/>
                  </a:lnTo>
                  <a:lnTo>
                    <a:pt x="12931661" y="635482"/>
                  </a:lnTo>
                  <a:lnTo>
                    <a:pt x="12931661" y="623316"/>
                  </a:lnTo>
                  <a:lnTo>
                    <a:pt x="11533467" y="623316"/>
                  </a:lnTo>
                  <a:lnTo>
                    <a:pt x="11533467" y="322503"/>
                  </a:lnTo>
                  <a:lnTo>
                    <a:pt x="12931661" y="322503"/>
                  </a:lnTo>
                  <a:lnTo>
                    <a:pt x="12931661" y="309346"/>
                  </a:lnTo>
                  <a:lnTo>
                    <a:pt x="11533467" y="309346"/>
                  </a:lnTo>
                  <a:lnTo>
                    <a:pt x="11533467" y="8394"/>
                  </a:lnTo>
                  <a:lnTo>
                    <a:pt x="12931661" y="8394"/>
                  </a:lnTo>
                  <a:lnTo>
                    <a:pt x="12931661" y="0"/>
                  </a:lnTo>
                  <a:lnTo>
                    <a:pt x="11517503" y="0"/>
                  </a:lnTo>
                  <a:lnTo>
                    <a:pt x="11517503" y="8394"/>
                  </a:lnTo>
                  <a:lnTo>
                    <a:pt x="11517503" y="309346"/>
                  </a:lnTo>
                  <a:lnTo>
                    <a:pt x="11517503" y="5950382"/>
                  </a:lnTo>
                  <a:lnTo>
                    <a:pt x="10315575" y="5950382"/>
                  </a:lnTo>
                  <a:lnTo>
                    <a:pt x="10315575" y="5649493"/>
                  </a:lnTo>
                  <a:lnTo>
                    <a:pt x="11517503" y="5649493"/>
                  </a:lnTo>
                  <a:lnTo>
                    <a:pt x="11517503" y="5637327"/>
                  </a:lnTo>
                  <a:lnTo>
                    <a:pt x="10315575" y="5637327"/>
                  </a:lnTo>
                  <a:lnTo>
                    <a:pt x="10315575" y="5336387"/>
                  </a:lnTo>
                  <a:lnTo>
                    <a:pt x="11517503" y="5336387"/>
                  </a:lnTo>
                  <a:lnTo>
                    <a:pt x="11517503" y="5324233"/>
                  </a:lnTo>
                  <a:lnTo>
                    <a:pt x="10315575" y="5324233"/>
                  </a:lnTo>
                  <a:lnTo>
                    <a:pt x="10315575" y="5023409"/>
                  </a:lnTo>
                  <a:lnTo>
                    <a:pt x="11517503" y="5023409"/>
                  </a:lnTo>
                  <a:lnTo>
                    <a:pt x="11517503" y="5010251"/>
                  </a:lnTo>
                  <a:lnTo>
                    <a:pt x="10315575" y="5010251"/>
                  </a:lnTo>
                  <a:lnTo>
                    <a:pt x="10315575" y="4709312"/>
                  </a:lnTo>
                  <a:lnTo>
                    <a:pt x="11517503" y="4709312"/>
                  </a:lnTo>
                  <a:lnTo>
                    <a:pt x="11517503" y="4697146"/>
                  </a:lnTo>
                  <a:lnTo>
                    <a:pt x="10315575" y="4697146"/>
                  </a:lnTo>
                  <a:lnTo>
                    <a:pt x="10315575" y="4396206"/>
                  </a:lnTo>
                  <a:lnTo>
                    <a:pt x="11517503" y="4396206"/>
                  </a:lnTo>
                  <a:lnTo>
                    <a:pt x="11517503" y="4384052"/>
                  </a:lnTo>
                  <a:lnTo>
                    <a:pt x="10315575" y="4384052"/>
                  </a:lnTo>
                  <a:lnTo>
                    <a:pt x="10315575" y="4083227"/>
                  </a:lnTo>
                  <a:lnTo>
                    <a:pt x="11517503" y="4083227"/>
                  </a:lnTo>
                  <a:lnTo>
                    <a:pt x="11517503" y="4070070"/>
                  </a:lnTo>
                  <a:lnTo>
                    <a:pt x="10315575" y="4070070"/>
                  </a:lnTo>
                  <a:lnTo>
                    <a:pt x="10315575" y="3769131"/>
                  </a:lnTo>
                  <a:lnTo>
                    <a:pt x="11517503" y="3769131"/>
                  </a:lnTo>
                  <a:lnTo>
                    <a:pt x="11517503" y="3756964"/>
                  </a:lnTo>
                  <a:lnTo>
                    <a:pt x="10315575" y="3756964"/>
                  </a:lnTo>
                  <a:lnTo>
                    <a:pt x="10315575" y="3456025"/>
                  </a:lnTo>
                  <a:lnTo>
                    <a:pt x="11517503" y="3456025"/>
                  </a:lnTo>
                  <a:lnTo>
                    <a:pt x="11517503" y="3443871"/>
                  </a:lnTo>
                  <a:lnTo>
                    <a:pt x="10315575" y="3443871"/>
                  </a:lnTo>
                  <a:lnTo>
                    <a:pt x="10315575" y="3143046"/>
                  </a:lnTo>
                  <a:lnTo>
                    <a:pt x="11517503" y="3143046"/>
                  </a:lnTo>
                  <a:lnTo>
                    <a:pt x="11517503" y="3129889"/>
                  </a:lnTo>
                  <a:lnTo>
                    <a:pt x="10315575" y="3129889"/>
                  </a:lnTo>
                  <a:lnTo>
                    <a:pt x="10315575" y="2828937"/>
                  </a:lnTo>
                  <a:lnTo>
                    <a:pt x="11517503" y="2828937"/>
                  </a:lnTo>
                  <a:lnTo>
                    <a:pt x="11517503" y="2816783"/>
                  </a:lnTo>
                  <a:lnTo>
                    <a:pt x="10315575" y="2816783"/>
                  </a:lnTo>
                  <a:lnTo>
                    <a:pt x="10315575" y="2515844"/>
                  </a:lnTo>
                  <a:lnTo>
                    <a:pt x="11517503" y="2515844"/>
                  </a:lnTo>
                  <a:lnTo>
                    <a:pt x="11517503" y="2503678"/>
                  </a:lnTo>
                  <a:lnTo>
                    <a:pt x="10315575" y="2503678"/>
                  </a:lnTo>
                  <a:lnTo>
                    <a:pt x="10315575" y="2202865"/>
                  </a:lnTo>
                  <a:lnTo>
                    <a:pt x="11517503" y="2202865"/>
                  </a:lnTo>
                  <a:lnTo>
                    <a:pt x="11517503" y="2189708"/>
                  </a:lnTo>
                  <a:lnTo>
                    <a:pt x="10315575" y="2189708"/>
                  </a:lnTo>
                  <a:lnTo>
                    <a:pt x="10315575" y="1888756"/>
                  </a:lnTo>
                  <a:lnTo>
                    <a:pt x="11517503" y="1888756"/>
                  </a:lnTo>
                  <a:lnTo>
                    <a:pt x="11517503" y="1876602"/>
                  </a:lnTo>
                  <a:lnTo>
                    <a:pt x="10315575" y="1876602"/>
                  </a:lnTo>
                  <a:lnTo>
                    <a:pt x="10315575" y="1575663"/>
                  </a:lnTo>
                  <a:lnTo>
                    <a:pt x="11517503" y="1575663"/>
                  </a:lnTo>
                  <a:lnTo>
                    <a:pt x="11517503" y="1563497"/>
                  </a:lnTo>
                  <a:lnTo>
                    <a:pt x="10315575" y="1563497"/>
                  </a:lnTo>
                  <a:lnTo>
                    <a:pt x="10315575" y="1262684"/>
                  </a:lnTo>
                  <a:lnTo>
                    <a:pt x="11517503" y="1262684"/>
                  </a:lnTo>
                  <a:lnTo>
                    <a:pt x="11517503" y="1249527"/>
                  </a:lnTo>
                  <a:lnTo>
                    <a:pt x="10315575" y="1249527"/>
                  </a:lnTo>
                  <a:lnTo>
                    <a:pt x="10315575" y="948575"/>
                  </a:lnTo>
                  <a:lnTo>
                    <a:pt x="11517503" y="948575"/>
                  </a:lnTo>
                  <a:lnTo>
                    <a:pt x="11517503" y="936421"/>
                  </a:lnTo>
                  <a:lnTo>
                    <a:pt x="10315575" y="936421"/>
                  </a:lnTo>
                  <a:lnTo>
                    <a:pt x="10315575" y="635482"/>
                  </a:lnTo>
                  <a:lnTo>
                    <a:pt x="11517503" y="635482"/>
                  </a:lnTo>
                  <a:lnTo>
                    <a:pt x="11517503" y="623316"/>
                  </a:lnTo>
                  <a:lnTo>
                    <a:pt x="10315575" y="623316"/>
                  </a:lnTo>
                  <a:lnTo>
                    <a:pt x="10315575" y="322503"/>
                  </a:lnTo>
                  <a:lnTo>
                    <a:pt x="11517503" y="322503"/>
                  </a:lnTo>
                  <a:lnTo>
                    <a:pt x="11517503" y="309346"/>
                  </a:lnTo>
                  <a:lnTo>
                    <a:pt x="10315575" y="309346"/>
                  </a:lnTo>
                  <a:lnTo>
                    <a:pt x="10315575" y="8394"/>
                  </a:lnTo>
                  <a:lnTo>
                    <a:pt x="11517503" y="8394"/>
                  </a:lnTo>
                  <a:lnTo>
                    <a:pt x="11517503" y="0"/>
                  </a:lnTo>
                  <a:lnTo>
                    <a:pt x="10299459" y="0"/>
                  </a:lnTo>
                  <a:lnTo>
                    <a:pt x="10299459" y="8394"/>
                  </a:lnTo>
                  <a:lnTo>
                    <a:pt x="10299459" y="309346"/>
                  </a:lnTo>
                  <a:lnTo>
                    <a:pt x="10299459" y="5950382"/>
                  </a:lnTo>
                  <a:lnTo>
                    <a:pt x="9278823" y="5950382"/>
                  </a:lnTo>
                  <a:lnTo>
                    <a:pt x="9278823" y="5649493"/>
                  </a:lnTo>
                  <a:lnTo>
                    <a:pt x="10299459" y="5649493"/>
                  </a:lnTo>
                  <a:lnTo>
                    <a:pt x="10299459" y="5637327"/>
                  </a:lnTo>
                  <a:lnTo>
                    <a:pt x="9278823" y="5637327"/>
                  </a:lnTo>
                  <a:lnTo>
                    <a:pt x="9278823" y="5336387"/>
                  </a:lnTo>
                  <a:lnTo>
                    <a:pt x="10299459" y="5336387"/>
                  </a:lnTo>
                  <a:lnTo>
                    <a:pt x="10299459" y="5324233"/>
                  </a:lnTo>
                  <a:lnTo>
                    <a:pt x="9278823" y="5324233"/>
                  </a:lnTo>
                  <a:lnTo>
                    <a:pt x="9278823" y="5023409"/>
                  </a:lnTo>
                  <a:lnTo>
                    <a:pt x="10299459" y="5023409"/>
                  </a:lnTo>
                  <a:lnTo>
                    <a:pt x="10299459" y="5010251"/>
                  </a:lnTo>
                  <a:lnTo>
                    <a:pt x="9278823" y="5010251"/>
                  </a:lnTo>
                  <a:lnTo>
                    <a:pt x="9278823" y="4709312"/>
                  </a:lnTo>
                  <a:lnTo>
                    <a:pt x="10299459" y="4709312"/>
                  </a:lnTo>
                  <a:lnTo>
                    <a:pt x="10299459" y="4697146"/>
                  </a:lnTo>
                  <a:lnTo>
                    <a:pt x="9278823" y="4697146"/>
                  </a:lnTo>
                  <a:lnTo>
                    <a:pt x="9278823" y="4396206"/>
                  </a:lnTo>
                  <a:lnTo>
                    <a:pt x="10299459" y="4396206"/>
                  </a:lnTo>
                  <a:lnTo>
                    <a:pt x="10299459" y="4384052"/>
                  </a:lnTo>
                  <a:lnTo>
                    <a:pt x="9278823" y="4384052"/>
                  </a:lnTo>
                  <a:lnTo>
                    <a:pt x="9278823" y="4083227"/>
                  </a:lnTo>
                  <a:lnTo>
                    <a:pt x="10299459" y="4083227"/>
                  </a:lnTo>
                  <a:lnTo>
                    <a:pt x="10299459" y="4070070"/>
                  </a:lnTo>
                  <a:lnTo>
                    <a:pt x="9278823" y="4070070"/>
                  </a:lnTo>
                  <a:lnTo>
                    <a:pt x="9278823" y="3769131"/>
                  </a:lnTo>
                  <a:lnTo>
                    <a:pt x="10299459" y="3769131"/>
                  </a:lnTo>
                  <a:lnTo>
                    <a:pt x="10299459" y="3756964"/>
                  </a:lnTo>
                  <a:lnTo>
                    <a:pt x="9278823" y="3756964"/>
                  </a:lnTo>
                  <a:lnTo>
                    <a:pt x="9278823" y="3456025"/>
                  </a:lnTo>
                  <a:lnTo>
                    <a:pt x="10299459" y="3456025"/>
                  </a:lnTo>
                  <a:lnTo>
                    <a:pt x="10299459" y="3443871"/>
                  </a:lnTo>
                  <a:lnTo>
                    <a:pt x="9278823" y="3443871"/>
                  </a:lnTo>
                  <a:lnTo>
                    <a:pt x="9278823" y="3143046"/>
                  </a:lnTo>
                  <a:lnTo>
                    <a:pt x="10299459" y="3143046"/>
                  </a:lnTo>
                  <a:lnTo>
                    <a:pt x="10299459" y="3129889"/>
                  </a:lnTo>
                  <a:lnTo>
                    <a:pt x="9278823" y="3129889"/>
                  </a:lnTo>
                  <a:lnTo>
                    <a:pt x="9278823" y="2828937"/>
                  </a:lnTo>
                  <a:lnTo>
                    <a:pt x="10299459" y="2828937"/>
                  </a:lnTo>
                  <a:lnTo>
                    <a:pt x="10299459" y="2816783"/>
                  </a:lnTo>
                  <a:lnTo>
                    <a:pt x="9278823" y="2816783"/>
                  </a:lnTo>
                  <a:lnTo>
                    <a:pt x="9278823" y="2515844"/>
                  </a:lnTo>
                  <a:lnTo>
                    <a:pt x="10299459" y="2515844"/>
                  </a:lnTo>
                  <a:lnTo>
                    <a:pt x="10299459" y="2503678"/>
                  </a:lnTo>
                  <a:lnTo>
                    <a:pt x="9278823" y="2503678"/>
                  </a:lnTo>
                  <a:lnTo>
                    <a:pt x="9278823" y="2202865"/>
                  </a:lnTo>
                  <a:lnTo>
                    <a:pt x="10299459" y="2202865"/>
                  </a:lnTo>
                  <a:lnTo>
                    <a:pt x="10299459" y="2189708"/>
                  </a:lnTo>
                  <a:lnTo>
                    <a:pt x="9278823" y="2189708"/>
                  </a:lnTo>
                  <a:lnTo>
                    <a:pt x="9278823" y="1888756"/>
                  </a:lnTo>
                  <a:lnTo>
                    <a:pt x="10299459" y="1888756"/>
                  </a:lnTo>
                  <a:lnTo>
                    <a:pt x="10299459" y="1876602"/>
                  </a:lnTo>
                  <a:lnTo>
                    <a:pt x="9278823" y="1876602"/>
                  </a:lnTo>
                  <a:lnTo>
                    <a:pt x="9278823" y="1575663"/>
                  </a:lnTo>
                  <a:lnTo>
                    <a:pt x="10299459" y="1575663"/>
                  </a:lnTo>
                  <a:lnTo>
                    <a:pt x="10299459" y="1563497"/>
                  </a:lnTo>
                  <a:lnTo>
                    <a:pt x="9278823" y="1563497"/>
                  </a:lnTo>
                  <a:lnTo>
                    <a:pt x="9278823" y="1262684"/>
                  </a:lnTo>
                  <a:lnTo>
                    <a:pt x="10299459" y="1262684"/>
                  </a:lnTo>
                  <a:lnTo>
                    <a:pt x="10299459" y="1249527"/>
                  </a:lnTo>
                  <a:lnTo>
                    <a:pt x="9278823" y="1249527"/>
                  </a:lnTo>
                  <a:lnTo>
                    <a:pt x="9278823" y="948575"/>
                  </a:lnTo>
                  <a:lnTo>
                    <a:pt x="10299459" y="948575"/>
                  </a:lnTo>
                  <a:lnTo>
                    <a:pt x="10299459" y="936421"/>
                  </a:lnTo>
                  <a:lnTo>
                    <a:pt x="9278823" y="936421"/>
                  </a:lnTo>
                  <a:lnTo>
                    <a:pt x="9278823" y="635482"/>
                  </a:lnTo>
                  <a:lnTo>
                    <a:pt x="10299459" y="635482"/>
                  </a:lnTo>
                  <a:lnTo>
                    <a:pt x="10299459" y="623316"/>
                  </a:lnTo>
                  <a:lnTo>
                    <a:pt x="9278823" y="623316"/>
                  </a:lnTo>
                  <a:lnTo>
                    <a:pt x="9278823" y="322503"/>
                  </a:lnTo>
                  <a:lnTo>
                    <a:pt x="10299459" y="322503"/>
                  </a:lnTo>
                  <a:lnTo>
                    <a:pt x="10299459" y="309346"/>
                  </a:lnTo>
                  <a:lnTo>
                    <a:pt x="9278823" y="309346"/>
                  </a:lnTo>
                  <a:lnTo>
                    <a:pt x="9278823" y="8394"/>
                  </a:lnTo>
                  <a:lnTo>
                    <a:pt x="10299459" y="8394"/>
                  </a:lnTo>
                  <a:lnTo>
                    <a:pt x="10299459" y="0"/>
                  </a:lnTo>
                  <a:lnTo>
                    <a:pt x="9262859" y="0"/>
                  </a:lnTo>
                  <a:lnTo>
                    <a:pt x="9262859" y="8394"/>
                  </a:lnTo>
                  <a:lnTo>
                    <a:pt x="9262859" y="309346"/>
                  </a:lnTo>
                  <a:lnTo>
                    <a:pt x="9262859" y="5950382"/>
                  </a:lnTo>
                  <a:lnTo>
                    <a:pt x="7946110" y="5950382"/>
                  </a:lnTo>
                  <a:lnTo>
                    <a:pt x="7946110" y="5649493"/>
                  </a:lnTo>
                  <a:lnTo>
                    <a:pt x="9262859" y="5649493"/>
                  </a:lnTo>
                  <a:lnTo>
                    <a:pt x="9262859" y="5637327"/>
                  </a:lnTo>
                  <a:lnTo>
                    <a:pt x="7946110" y="5637327"/>
                  </a:lnTo>
                  <a:lnTo>
                    <a:pt x="7946110" y="5336387"/>
                  </a:lnTo>
                  <a:lnTo>
                    <a:pt x="9262859" y="5336387"/>
                  </a:lnTo>
                  <a:lnTo>
                    <a:pt x="9262859" y="5324233"/>
                  </a:lnTo>
                  <a:lnTo>
                    <a:pt x="7946110" y="5324233"/>
                  </a:lnTo>
                  <a:lnTo>
                    <a:pt x="7946110" y="5023409"/>
                  </a:lnTo>
                  <a:lnTo>
                    <a:pt x="9262859" y="5023409"/>
                  </a:lnTo>
                  <a:lnTo>
                    <a:pt x="9262859" y="5010251"/>
                  </a:lnTo>
                  <a:lnTo>
                    <a:pt x="7946110" y="5010251"/>
                  </a:lnTo>
                  <a:lnTo>
                    <a:pt x="7946110" y="4709312"/>
                  </a:lnTo>
                  <a:lnTo>
                    <a:pt x="9262859" y="4709312"/>
                  </a:lnTo>
                  <a:lnTo>
                    <a:pt x="9262859" y="4697146"/>
                  </a:lnTo>
                  <a:lnTo>
                    <a:pt x="7946110" y="4697146"/>
                  </a:lnTo>
                  <a:lnTo>
                    <a:pt x="7946110" y="4396206"/>
                  </a:lnTo>
                  <a:lnTo>
                    <a:pt x="9262859" y="4396206"/>
                  </a:lnTo>
                  <a:lnTo>
                    <a:pt x="9262859" y="4384052"/>
                  </a:lnTo>
                  <a:lnTo>
                    <a:pt x="7946110" y="4384052"/>
                  </a:lnTo>
                  <a:lnTo>
                    <a:pt x="7946110" y="4083227"/>
                  </a:lnTo>
                  <a:lnTo>
                    <a:pt x="9262859" y="4083227"/>
                  </a:lnTo>
                  <a:lnTo>
                    <a:pt x="9262859" y="4070070"/>
                  </a:lnTo>
                  <a:lnTo>
                    <a:pt x="7946110" y="4070070"/>
                  </a:lnTo>
                  <a:lnTo>
                    <a:pt x="7946110" y="3769131"/>
                  </a:lnTo>
                  <a:lnTo>
                    <a:pt x="9262859" y="3769131"/>
                  </a:lnTo>
                  <a:lnTo>
                    <a:pt x="9262859" y="3756964"/>
                  </a:lnTo>
                  <a:lnTo>
                    <a:pt x="7946110" y="3756964"/>
                  </a:lnTo>
                  <a:lnTo>
                    <a:pt x="7946110" y="3456025"/>
                  </a:lnTo>
                  <a:lnTo>
                    <a:pt x="9262859" y="3456025"/>
                  </a:lnTo>
                  <a:lnTo>
                    <a:pt x="9262859" y="3443871"/>
                  </a:lnTo>
                  <a:lnTo>
                    <a:pt x="7946110" y="3443871"/>
                  </a:lnTo>
                  <a:lnTo>
                    <a:pt x="7946110" y="3143046"/>
                  </a:lnTo>
                  <a:lnTo>
                    <a:pt x="9262859" y="3143046"/>
                  </a:lnTo>
                  <a:lnTo>
                    <a:pt x="9262859" y="3129889"/>
                  </a:lnTo>
                  <a:lnTo>
                    <a:pt x="7946110" y="3129889"/>
                  </a:lnTo>
                  <a:lnTo>
                    <a:pt x="7946110" y="2828937"/>
                  </a:lnTo>
                  <a:lnTo>
                    <a:pt x="9262859" y="2828937"/>
                  </a:lnTo>
                  <a:lnTo>
                    <a:pt x="9262859" y="2816783"/>
                  </a:lnTo>
                  <a:lnTo>
                    <a:pt x="7946110" y="2816783"/>
                  </a:lnTo>
                  <a:lnTo>
                    <a:pt x="7946110" y="2515844"/>
                  </a:lnTo>
                  <a:lnTo>
                    <a:pt x="9262859" y="2515844"/>
                  </a:lnTo>
                  <a:lnTo>
                    <a:pt x="9262859" y="2503678"/>
                  </a:lnTo>
                  <a:lnTo>
                    <a:pt x="7946110" y="2503678"/>
                  </a:lnTo>
                  <a:lnTo>
                    <a:pt x="7946110" y="2202865"/>
                  </a:lnTo>
                  <a:lnTo>
                    <a:pt x="9262859" y="2202865"/>
                  </a:lnTo>
                  <a:lnTo>
                    <a:pt x="9262859" y="2189708"/>
                  </a:lnTo>
                  <a:lnTo>
                    <a:pt x="7946110" y="2189708"/>
                  </a:lnTo>
                  <a:lnTo>
                    <a:pt x="7946110" y="1888756"/>
                  </a:lnTo>
                  <a:lnTo>
                    <a:pt x="9262859" y="1888756"/>
                  </a:lnTo>
                  <a:lnTo>
                    <a:pt x="9262859" y="1876602"/>
                  </a:lnTo>
                  <a:lnTo>
                    <a:pt x="7946110" y="1876602"/>
                  </a:lnTo>
                  <a:lnTo>
                    <a:pt x="7946110" y="1575663"/>
                  </a:lnTo>
                  <a:lnTo>
                    <a:pt x="9262859" y="1575663"/>
                  </a:lnTo>
                  <a:lnTo>
                    <a:pt x="9262859" y="1563497"/>
                  </a:lnTo>
                  <a:lnTo>
                    <a:pt x="7946110" y="1563497"/>
                  </a:lnTo>
                  <a:lnTo>
                    <a:pt x="7946110" y="1262684"/>
                  </a:lnTo>
                  <a:lnTo>
                    <a:pt x="9262859" y="1262684"/>
                  </a:lnTo>
                  <a:lnTo>
                    <a:pt x="9262859" y="1249527"/>
                  </a:lnTo>
                  <a:lnTo>
                    <a:pt x="7946110" y="1249527"/>
                  </a:lnTo>
                  <a:lnTo>
                    <a:pt x="7946110" y="948575"/>
                  </a:lnTo>
                  <a:lnTo>
                    <a:pt x="9262859" y="948575"/>
                  </a:lnTo>
                  <a:lnTo>
                    <a:pt x="9262859" y="936421"/>
                  </a:lnTo>
                  <a:lnTo>
                    <a:pt x="7946110" y="936421"/>
                  </a:lnTo>
                  <a:lnTo>
                    <a:pt x="7946110" y="635482"/>
                  </a:lnTo>
                  <a:lnTo>
                    <a:pt x="9262859" y="635482"/>
                  </a:lnTo>
                  <a:lnTo>
                    <a:pt x="9262859" y="623316"/>
                  </a:lnTo>
                  <a:lnTo>
                    <a:pt x="7946110" y="623316"/>
                  </a:lnTo>
                  <a:lnTo>
                    <a:pt x="7946110" y="322503"/>
                  </a:lnTo>
                  <a:lnTo>
                    <a:pt x="9262859" y="322503"/>
                  </a:lnTo>
                  <a:lnTo>
                    <a:pt x="9262859" y="309346"/>
                  </a:lnTo>
                  <a:lnTo>
                    <a:pt x="7946110" y="309346"/>
                  </a:lnTo>
                  <a:lnTo>
                    <a:pt x="7946110" y="8394"/>
                  </a:lnTo>
                  <a:lnTo>
                    <a:pt x="9262859" y="8394"/>
                  </a:lnTo>
                  <a:lnTo>
                    <a:pt x="9262859" y="0"/>
                  </a:lnTo>
                  <a:lnTo>
                    <a:pt x="7930147" y="0"/>
                  </a:lnTo>
                  <a:lnTo>
                    <a:pt x="7930147" y="8394"/>
                  </a:lnTo>
                  <a:lnTo>
                    <a:pt x="7930147" y="309346"/>
                  </a:lnTo>
                  <a:lnTo>
                    <a:pt x="7930147" y="5950382"/>
                  </a:lnTo>
                  <a:lnTo>
                    <a:pt x="6745325" y="5950382"/>
                  </a:lnTo>
                  <a:lnTo>
                    <a:pt x="6745325" y="5649493"/>
                  </a:lnTo>
                  <a:lnTo>
                    <a:pt x="7930147" y="5649493"/>
                  </a:lnTo>
                  <a:lnTo>
                    <a:pt x="7930147" y="5637327"/>
                  </a:lnTo>
                  <a:lnTo>
                    <a:pt x="6745325" y="5637327"/>
                  </a:lnTo>
                  <a:lnTo>
                    <a:pt x="6745325" y="5336387"/>
                  </a:lnTo>
                  <a:lnTo>
                    <a:pt x="7930147" y="5336387"/>
                  </a:lnTo>
                  <a:lnTo>
                    <a:pt x="7930147" y="5324233"/>
                  </a:lnTo>
                  <a:lnTo>
                    <a:pt x="6745325" y="5324233"/>
                  </a:lnTo>
                  <a:lnTo>
                    <a:pt x="6745325" y="5023409"/>
                  </a:lnTo>
                  <a:lnTo>
                    <a:pt x="7930147" y="5023409"/>
                  </a:lnTo>
                  <a:lnTo>
                    <a:pt x="7930147" y="5010251"/>
                  </a:lnTo>
                  <a:lnTo>
                    <a:pt x="6745325" y="5010251"/>
                  </a:lnTo>
                  <a:lnTo>
                    <a:pt x="6745325" y="4709312"/>
                  </a:lnTo>
                  <a:lnTo>
                    <a:pt x="7930147" y="4709312"/>
                  </a:lnTo>
                  <a:lnTo>
                    <a:pt x="7930147" y="4697146"/>
                  </a:lnTo>
                  <a:lnTo>
                    <a:pt x="6745325" y="4697146"/>
                  </a:lnTo>
                  <a:lnTo>
                    <a:pt x="6745325" y="4396206"/>
                  </a:lnTo>
                  <a:lnTo>
                    <a:pt x="7930147" y="4396206"/>
                  </a:lnTo>
                  <a:lnTo>
                    <a:pt x="7930147" y="4384052"/>
                  </a:lnTo>
                  <a:lnTo>
                    <a:pt x="6745325" y="4384052"/>
                  </a:lnTo>
                  <a:lnTo>
                    <a:pt x="6745325" y="4083227"/>
                  </a:lnTo>
                  <a:lnTo>
                    <a:pt x="7930147" y="4083227"/>
                  </a:lnTo>
                  <a:lnTo>
                    <a:pt x="7930147" y="4070070"/>
                  </a:lnTo>
                  <a:lnTo>
                    <a:pt x="6745325" y="4070070"/>
                  </a:lnTo>
                  <a:lnTo>
                    <a:pt x="6745325" y="3769131"/>
                  </a:lnTo>
                  <a:lnTo>
                    <a:pt x="7930147" y="3769131"/>
                  </a:lnTo>
                  <a:lnTo>
                    <a:pt x="7930147" y="3756964"/>
                  </a:lnTo>
                  <a:lnTo>
                    <a:pt x="6745325" y="3756964"/>
                  </a:lnTo>
                  <a:lnTo>
                    <a:pt x="6745325" y="3456025"/>
                  </a:lnTo>
                  <a:lnTo>
                    <a:pt x="7930147" y="3456025"/>
                  </a:lnTo>
                  <a:lnTo>
                    <a:pt x="7930147" y="3443871"/>
                  </a:lnTo>
                  <a:lnTo>
                    <a:pt x="6745325" y="3443871"/>
                  </a:lnTo>
                  <a:lnTo>
                    <a:pt x="6745325" y="3143046"/>
                  </a:lnTo>
                  <a:lnTo>
                    <a:pt x="7930147" y="3143046"/>
                  </a:lnTo>
                  <a:lnTo>
                    <a:pt x="7930147" y="3129889"/>
                  </a:lnTo>
                  <a:lnTo>
                    <a:pt x="6745325" y="3129889"/>
                  </a:lnTo>
                  <a:lnTo>
                    <a:pt x="6745325" y="2828937"/>
                  </a:lnTo>
                  <a:lnTo>
                    <a:pt x="7930147" y="2828937"/>
                  </a:lnTo>
                  <a:lnTo>
                    <a:pt x="7930147" y="2816783"/>
                  </a:lnTo>
                  <a:lnTo>
                    <a:pt x="6745325" y="2816783"/>
                  </a:lnTo>
                  <a:lnTo>
                    <a:pt x="6745325" y="2515844"/>
                  </a:lnTo>
                  <a:lnTo>
                    <a:pt x="7930147" y="2515844"/>
                  </a:lnTo>
                  <a:lnTo>
                    <a:pt x="7930147" y="2503678"/>
                  </a:lnTo>
                  <a:lnTo>
                    <a:pt x="6745325" y="2503678"/>
                  </a:lnTo>
                  <a:lnTo>
                    <a:pt x="6745325" y="2202865"/>
                  </a:lnTo>
                  <a:lnTo>
                    <a:pt x="7930147" y="2202865"/>
                  </a:lnTo>
                  <a:lnTo>
                    <a:pt x="7930147" y="2189708"/>
                  </a:lnTo>
                  <a:lnTo>
                    <a:pt x="6745325" y="2189708"/>
                  </a:lnTo>
                  <a:lnTo>
                    <a:pt x="6745325" y="1888756"/>
                  </a:lnTo>
                  <a:lnTo>
                    <a:pt x="7930147" y="1888756"/>
                  </a:lnTo>
                  <a:lnTo>
                    <a:pt x="7930147" y="1876602"/>
                  </a:lnTo>
                  <a:lnTo>
                    <a:pt x="6745325" y="1876602"/>
                  </a:lnTo>
                  <a:lnTo>
                    <a:pt x="6745325" y="1575663"/>
                  </a:lnTo>
                  <a:lnTo>
                    <a:pt x="7930147" y="1575663"/>
                  </a:lnTo>
                  <a:lnTo>
                    <a:pt x="7930147" y="1563497"/>
                  </a:lnTo>
                  <a:lnTo>
                    <a:pt x="6745325" y="1563497"/>
                  </a:lnTo>
                  <a:lnTo>
                    <a:pt x="6745325" y="1262684"/>
                  </a:lnTo>
                  <a:lnTo>
                    <a:pt x="7930147" y="1262684"/>
                  </a:lnTo>
                  <a:lnTo>
                    <a:pt x="7930147" y="1249527"/>
                  </a:lnTo>
                  <a:lnTo>
                    <a:pt x="6745325" y="1249527"/>
                  </a:lnTo>
                  <a:lnTo>
                    <a:pt x="6745325" y="948575"/>
                  </a:lnTo>
                  <a:lnTo>
                    <a:pt x="7930147" y="948575"/>
                  </a:lnTo>
                  <a:lnTo>
                    <a:pt x="7930147" y="936421"/>
                  </a:lnTo>
                  <a:lnTo>
                    <a:pt x="6745325" y="936421"/>
                  </a:lnTo>
                  <a:lnTo>
                    <a:pt x="6745325" y="635482"/>
                  </a:lnTo>
                  <a:lnTo>
                    <a:pt x="7930147" y="635482"/>
                  </a:lnTo>
                  <a:lnTo>
                    <a:pt x="7930147" y="623316"/>
                  </a:lnTo>
                  <a:lnTo>
                    <a:pt x="6745325" y="623316"/>
                  </a:lnTo>
                  <a:lnTo>
                    <a:pt x="6745325" y="322503"/>
                  </a:lnTo>
                  <a:lnTo>
                    <a:pt x="7930147" y="322503"/>
                  </a:lnTo>
                  <a:lnTo>
                    <a:pt x="7930147" y="309346"/>
                  </a:lnTo>
                  <a:lnTo>
                    <a:pt x="6745325" y="309346"/>
                  </a:lnTo>
                  <a:lnTo>
                    <a:pt x="6745325" y="8394"/>
                  </a:lnTo>
                  <a:lnTo>
                    <a:pt x="7930147" y="8394"/>
                  </a:lnTo>
                  <a:lnTo>
                    <a:pt x="7930147" y="0"/>
                  </a:lnTo>
                  <a:lnTo>
                    <a:pt x="6729374" y="0"/>
                  </a:lnTo>
                  <a:lnTo>
                    <a:pt x="6729374" y="8394"/>
                  </a:lnTo>
                  <a:lnTo>
                    <a:pt x="6729374" y="309346"/>
                  </a:lnTo>
                  <a:lnTo>
                    <a:pt x="6729374" y="5950382"/>
                  </a:lnTo>
                  <a:lnTo>
                    <a:pt x="5906147" y="5950382"/>
                  </a:lnTo>
                  <a:lnTo>
                    <a:pt x="5906147" y="5649493"/>
                  </a:lnTo>
                  <a:lnTo>
                    <a:pt x="6729374" y="5649493"/>
                  </a:lnTo>
                  <a:lnTo>
                    <a:pt x="6729374" y="5637327"/>
                  </a:lnTo>
                  <a:lnTo>
                    <a:pt x="5906147" y="5637327"/>
                  </a:lnTo>
                  <a:lnTo>
                    <a:pt x="5906147" y="5336387"/>
                  </a:lnTo>
                  <a:lnTo>
                    <a:pt x="6729374" y="5336387"/>
                  </a:lnTo>
                  <a:lnTo>
                    <a:pt x="6729374" y="5324233"/>
                  </a:lnTo>
                  <a:lnTo>
                    <a:pt x="5906147" y="5324233"/>
                  </a:lnTo>
                  <a:lnTo>
                    <a:pt x="5906147" y="5023409"/>
                  </a:lnTo>
                  <a:lnTo>
                    <a:pt x="6729374" y="5023409"/>
                  </a:lnTo>
                  <a:lnTo>
                    <a:pt x="6729374" y="5010251"/>
                  </a:lnTo>
                  <a:lnTo>
                    <a:pt x="5906147" y="5010251"/>
                  </a:lnTo>
                  <a:lnTo>
                    <a:pt x="5906147" y="4709312"/>
                  </a:lnTo>
                  <a:lnTo>
                    <a:pt x="6729374" y="4709312"/>
                  </a:lnTo>
                  <a:lnTo>
                    <a:pt x="6729374" y="4697146"/>
                  </a:lnTo>
                  <a:lnTo>
                    <a:pt x="5906147" y="4697146"/>
                  </a:lnTo>
                  <a:lnTo>
                    <a:pt x="5906147" y="4396206"/>
                  </a:lnTo>
                  <a:lnTo>
                    <a:pt x="6729374" y="4396206"/>
                  </a:lnTo>
                  <a:lnTo>
                    <a:pt x="6729374" y="4384052"/>
                  </a:lnTo>
                  <a:lnTo>
                    <a:pt x="5906147" y="4384052"/>
                  </a:lnTo>
                  <a:lnTo>
                    <a:pt x="5906147" y="4083227"/>
                  </a:lnTo>
                  <a:lnTo>
                    <a:pt x="6729374" y="4083227"/>
                  </a:lnTo>
                  <a:lnTo>
                    <a:pt x="6729374" y="4070070"/>
                  </a:lnTo>
                  <a:lnTo>
                    <a:pt x="5906147" y="4070070"/>
                  </a:lnTo>
                  <a:lnTo>
                    <a:pt x="5906147" y="3769131"/>
                  </a:lnTo>
                  <a:lnTo>
                    <a:pt x="6729374" y="3769131"/>
                  </a:lnTo>
                  <a:lnTo>
                    <a:pt x="6729374" y="3756964"/>
                  </a:lnTo>
                  <a:lnTo>
                    <a:pt x="5906147" y="3756964"/>
                  </a:lnTo>
                  <a:lnTo>
                    <a:pt x="5906147" y="3456025"/>
                  </a:lnTo>
                  <a:lnTo>
                    <a:pt x="6729374" y="3456025"/>
                  </a:lnTo>
                  <a:lnTo>
                    <a:pt x="6729374" y="3443871"/>
                  </a:lnTo>
                  <a:lnTo>
                    <a:pt x="5906147" y="3443871"/>
                  </a:lnTo>
                  <a:lnTo>
                    <a:pt x="5906147" y="3143046"/>
                  </a:lnTo>
                  <a:lnTo>
                    <a:pt x="6729374" y="3143046"/>
                  </a:lnTo>
                  <a:lnTo>
                    <a:pt x="6729374" y="3129889"/>
                  </a:lnTo>
                  <a:lnTo>
                    <a:pt x="5906147" y="3129889"/>
                  </a:lnTo>
                  <a:lnTo>
                    <a:pt x="5906147" y="2828937"/>
                  </a:lnTo>
                  <a:lnTo>
                    <a:pt x="6729374" y="2828937"/>
                  </a:lnTo>
                  <a:lnTo>
                    <a:pt x="6729374" y="2816783"/>
                  </a:lnTo>
                  <a:lnTo>
                    <a:pt x="5906147" y="2816783"/>
                  </a:lnTo>
                  <a:lnTo>
                    <a:pt x="5906147" y="2515844"/>
                  </a:lnTo>
                  <a:lnTo>
                    <a:pt x="6729374" y="2515844"/>
                  </a:lnTo>
                  <a:lnTo>
                    <a:pt x="6729374" y="2503678"/>
                  </a:lnTo>
                  <a:lnTo>
                    <a:pt x="5906147" y="2503678"/>
                  </a:lnTo>
                  <a:lnTo>
                    <a:pt x="5906147" y="2202865"/>
                  </a:lnTo>
                  <a:lnTo>
                    <a:pt x="6729374" y="2202865"/>
                  </a:lnTo>
                  <a:lnTo>
                    <a:pt x="6729374" y="2189708"/>
                  </a:lnTo>
                  <a:lnTo>
                    <a:pt x="5906147" y="2189708"/>
                  </a:lnTo>
                  <a:lnTo>
                    <a:pt x="5906147" y="1888756"/>
                  </a:lnTo>
                  <a:lnTo>
                    <a:pt x="6729374" y="1888756"/>
                  </a:lnTo>
                  <a:lnTo>
                    <a:pt x="6729374" y="1876602"/>
                  </a:lnTo>
                  <a:lnTo>
                    <a:pt x="5906147" y="1876602"/>
                  </a:lnTo>
                  <a:lnTo>
                    <a:pt x="5906147" y="1575663"/>
                  </a:lnTo>
                  <a:lnTo>
                    <a:pt x="6729374" y="1575663"/>
                  </a:lnTo>
                  <a:lnTo>
                    <a:pt x="6729374" y="1563497"/>
                  </a:lnTo>
                  <a:lnTo>
                    <a:pt x="5906147" y="1563497"/>
                  </a:lnTo>
                  <a:lnTo>
                    <a:pt x="5906147" y="1262684"/>
                  </a:lnTo>
                  <a:lnTo>
                    <a:pt x="6729374" y="1262684"/>
                  </a:lnTo>
                  <a:lnTo>
                    <a:pt x="6729374" y="1249527"/>
                  </a:lnTo>
                  <a:lnTo>
                    <a:pt x="5906147" y="1249527"/>
                  </a:lnTo>
                  <a:lnTo>
                    <a:pt x="5906147" y="948575"/>
                  </a:lnTo>
                  <a:lnTo>
                    <a:pt x="6729374" y="948575"/>
                  </a:lnTo>
                  <a:lnTo>
                    <a:pt x="6729374" y="936421"/>
                  </a:lnTo>
                  <a:lnTo>
                    <a:pt x="5906147" y="936421"/>
                  </a:lnTo>
                  <a:lnTo>
                    <a:pt x="5906147" y="635482"/>
                  </a:lnTo>
                  <a:lnTo>
                    <a:pt x="6729374" y="635482"/>
                  </a:lnTo>
                  <a:lnTo>
                    <a:pt x="6729374" y="623316"/>
                  </a:lnTo>
                  <a:lnTo>
                    <a:pt x="5906147" y="623316"/>
                  </a:lnTo>
                  <a:lnTo>
                    <a:pt x="5906147" y="322503"/>
                  </a:lnTo>
                  <a:lnTo>
                    <a:pt x="6729374" y="322503"/>
                  </a:lnTo>
                  <a:lnTo>
                    <a:pt x="6729374" y="309346"/>
                  </a:lnTo>
                  <a:lnTo>
                    <a:pt x="5906147" y="309346"/>
                  </a:lnTo>
                  <a:lnTo>
                    <a:pt x="5906147" y="8394"/>
                  </a:lnTo>
                  <a:lnTo>
                    <a:pt x="6729374" y="8394"/>
                  </a:lnTo>
                  <a:lnTo>
                    <a:pt x="6729374" y="0"/>
                  </a:lnTo>
                  <a:lnTo>
                    <a:pt x="5890196" y="0"/>
                  </a:lnTo>
                  <a:lnTo>
                    <a:pt x="5890196" y="8394"/>
                  </a:lnTo>
                  <a:lnTo>
                    <a:pt x="5890196" y="309346"/>
                  </a:lnTo>
                  <a:lnTo>
                    <a:pt x="5890196" y="5950382"/>
                  </a:lnTo>
                  <a:lnTo>
                    <a:pt x="4573435" y="5950382"/>
                  </a:lnTo>
                  <a:lnTo>
                    <a:pt x="4573435" y="5649493"/>
                  </a:lnTo>
                  <a:lnTo>
                    <a:pt x="5890196" y="5649493"/>
                  </a:lnTo>
                  <a:lnTo>
                    <a:pt x="5890196" y="5637327"/>
                  </a:lnTo>
                  <a:lnTo>
                    <a:pt x="4573435" y="5637327"/>
                  </a:lnTo>
                  <a:lnTo>
                    <a:pt x="4573435" y="5336387"/>
                  </a:lnTo>
                  <a:lnTo>
                    <a:pt x="5890196" y="5336387"/>
                  </a:lnTo>
                  <a:lnTo>
                    <a:pt x="5890196" y="5324233"/>
                  </a:lnTo>
                  <a:lnTo>
                    <a:pt x="4573435" y="5324233"/>
                  </a:lnTo>
                  <a:lnTo>
                    <a:pt x="4573435" y="5023409"/>
                  </a:lnTo>
                  <a:lnTo>
                    <a:pt x="5890196" y="5023409"/>
                  </a:lnTo>
                  <a:lnTo>
                    <a:pt x="5890196" y="5010251"/>
                  </a:lnTo>
                  <a:lnTo>
                    <a:pt x="4573435" y="5010251"/>
                  </a:lnTo>
                  <a:lnTo>
                    <a:pt x="4573435" y="4709312"/>
                  </a:lnTo>
                  <a:lnTo>
                    <a:pt x="5890196" y="4709312"/>
                  </a:lnTo>
                  <a:lnTo>
                    <a:pt x="5890196" y="4697146"/>
                  </a:lnTo>
                  <a:lnTo>
                    <a:pt x="4573435" y="4697146"/>
                  </a:lnTo>
                  <a:lnTo>
                    <a:pt x="4573435" y="4396206"/>
                  </a:lnTo>
                  <a:lnTo>
                    <a:pt x="5890196" y="4396206"/>
                  </a:lnTo>
                  <a:lnTo>
                    <a:pt x="5890196" y="4384052"/>
                  </a:lnTo>
                  <a:lnTo>
                    <a:pt x="4573435" y="4384052"/>
                  </a:lnTo>
                  <a:lnTo>
                    <a:pt x="4573435" y="4083227"/>
                  </a:lnTo>
                  <a:lnTo>
                    <a:pt x="5890196" y="4083227"/>
                  </a:lnTo>
                  <a:lnTo>
                    <a:pt x="5890196" y="4070070"/>
                  </a:lnTo>
                  <a:lnTo>
                    <a:pt x="4573435" y="4070070"/>
                  </a:lnTo>
                  <a:lnTo>
                    <a:pt x="4573435" y="3769131"/>
                  </a:lnTo>
                  <a:lnTo>
                    <a:pt x="5890196" y="3769131"/>
                  </a:lnTo>
                  <a:lnTo>
                    <a:pt x="5890196" y="3756964"/>
                  </a:lnTo>
                  <a:lnTo>
                    <a:pt x="4573435" y="3756964"/>
                  </a:lnTo>
                  <a:lnTo>
                    <a:pt x="4573435" y="3456025"/>
                  </a:lnTo>
                  <a:lnTo>
                    <a:pt x="5890196" y="3456025"/>
                  </a:lnTo>
                  <a:lnTo>
                    <a:pt x="5890196" y="3443871"/>
                  </a:lnTo>
                  <a:lnTo>
                    <a:pt x="4573435" y="3443871"/>
                  </a:lnTo>
                  <a:lnTo>
                    <a:pt x="4573435" y="3143046"/>
                  </a:lnTo>
                  <a:lnTo>
                    <a:pt x="5890196" y="3143046"/>
                  </a:lnTo>
                  <a:lnTo>
                    <a:pt x="5890196" y="3129889"/>
                  </a:lnTo>
                  <a:lnTo>
                    <a:pt x="4573435" y="3129889"/>
                  </a:lnTo>
                  <a:lnTo>
                    <a:pt x="4573435" y="2828937"/>
                  </a:lnTo>
                  <a:lnTo>
                    <a:pt x="5890196" y="2828937"/>
                  </a:lnTo>
                  <a:lnTo>
                    <a:pt x="5890196" y="2816783"/>
                  </a:lnTo>
                  <a:lnTo>
                    <a:pt x="4573435" y="2816783"/>
                  </a:lnTo>
                  <a:lnTo>
                    <a:pt x="4573435" y="2515844"/>
                  </a:lnTo>
                  <a:lnTo>
                    <a:pt x="5890196" y="2515844"/>
                  </a:lnTo>
                  <a:lnTo>
                    <a:pt x="5890196" y="2503678"/>
                  </a:lnTo>
                  <a:lnTo>
                    <a:pt x="4573435" y="2503678"/>
                  </a:lnTo>
                  <a:lnTo>
                    <a:pt x="4573435" y="2202865"/>
                  </a:lnTo>
                  <a:lnTo>
                    <a:pt x="5890196" y="2202865"/>
                  </a:lnTo>
                  <a:lnTo>
                    <a:pt x="5890196" y="2189708"/>
                  </a:lnTo>
                  <a:lnTo>
                    <a:pt x="4573435" y="2189708"/>
                  </a:lnTo>
                  <a:lnTo>
                    <a:pt x="4573435" y="1888756"/>
                  </a:lnTo>
                  <a:lnTo>
                    <a:pt x="5890196" y="1888756"/>
                  </a:lnTo>
                  <a:lnTo>
                    <a:pt x="5890196" y="1876602"/>
                  </a:lnTo>
                  <a:lnTo>
                    <a:pt x="4573435" y="1876602"/>
                  </a:lnTo>
                  <a:lnTo>
                    <a:pt x="4573435" y="1575663"/>
                  </a:lnTo>
                  <a:lnTo>
                    <a:pt x="5890196" y="1575663"/>
                  </a:lnTo>
                  <a:lnTo>
                    <a:pt x="5890196" y="1563497"/>
                  </a:lnTo>
                  <a:lnTo>
                    <a:pt x="4573435" y="1563497"/>
                  </a:lnTo>
                  <a:lnTo>
                    <a:pt x="4573435" y="1262684"/>
                  </a:lnTo>
                  <a:lnTo>
                    <a:pt x="5890196" y="1262684"/>
                  </a:lnTo>
                  <a:lnTo>
                    <a:pt x="5890196" y="1249527"/>
                  </a:lnTo>
                  <a:lnTo>
                    <a:pt x="4573435" y="1249527"/>
                  </a:lnTo>
                  <a:lnTo>
                    <a:pt x="4573435" y="948575"/>
                  </a:lnTo>
                  <a:lnTo>
                    <a:pt x="5890196" y="948575"/>
                  </a:lnTo>
                  <a:lnTo>
                    <a:pt x="5890196" y="936421"/>
                  </a:lnTo>
                  <a:lnTo>
                    <a:pt x="4573435" y="936421"/>
                  </a:lnTo>
                  <a:lnTo>
                    <a:pt x="4573435" y="635482"/>
                  </a:lnTo>
                  <a:lnTo>
                    <a:pt x="5890196" y="635482"/>
                  </a:lnTo>
                  <a:lnTo>
                    <a:pt x="5890196" y="623316"/>
                  </a:lnTo>
                  <a:lnTo>
                    <a:pt x="4573435" y="623316"/>
                  </a:lnTo>
                  <a:lnTo>
                    <a:pt x="4573435" y="322503"/>
                  </a:lnTo>
                  <a:lnTo>
                    <a:pt x="5890196" y="322503"/>
                  </a:lnTo>
                  <a:lnTo>
                    <a:pt x="5890196" y="309346"/>
                  </a:lnTo>
                  <a:lnTo>
                    <a:pt x="4573435" y="309346"/>
                  </a:lnTo>
                  <a:lnTo>
                    <a:pt x="4573435" y="8394"/>
                  </a:lnTo>
                  <a:lnTo>
                    <a:pt x="5890196" y="8394"/>
                  </a:lnTo>
                  <a:lnTo>
                    <a:pt x="5890196" y="0"/>
                  </a:lnTo>
                  <a:lnTo>
                    <a:pt x="4557319" y="0"/>
                  </a:lnTo>
                  <a:lnTo>
                    <a:pt x="4557319" y="8394"/>
                  </a:lnTo>
                  <a:lnTo>
                    <a:pt x="4557319" y="309346"/>
                  </a:lnTo>
                  <a:lnTo>
                    <a:pt x="4557319" y="5950382"/>
                  </a:lnTo>
                  <a:lnTo>
                    <a:pt x="3256686" y="5950382"/>
                  </a:lnTo>
                  <a:lnTo>
                    <a:pt x="3256686" y="5649493"/>
                  </a:lnTo>
                  <a:lnTo>
                    <a:pt x="4557319" y="5649493"/>
                  </a:lnTo>
                  <a:lnTo>
                    <a:pt x="4557319" y="5637327"/>
                  </a:lnTo>
                  <a:lnTo>
                    <a:pt x="3256686" y="5637327"/>
                  </a:lnTo>
                  <a:lnTo>
                    <a:pt x="3256686" y="5336387"/>
                  </a:lnTo>
                  <a:lnTo>
                    <a:pt x="4557319" y="5336387"/>
                  </a:lnTo>
                  <a:lnTo>
                    <a:pt x="4557319" y="5324233"/>
                  </a:lnTo>
                  <a:lnTo>
                    <a:pt x="3256686" y="5324233"/>
                  </a:lnTo>
                  <a:lnTo>
                    <a:pt x="3256686" y="5023409"/>
                  </a:lnTo>
                  <a:lnTo>
                    <a:pt x="4557319" y="5023409"/>
                  </a:lnTo>
                  <a:lnTo>
                    <a:pt x="4557319" y="5010251"/>
                  </a:lnTo>
                  <a:lnTo>
                    <a:pt x="3256686" y="5010251"/>
                  </a:lnTo>
                  <a:lnTo>
                    <a:pt x="3256686" y="4709312"/>
                  </a:lnTo>
                  <a:lnTo>
                    <a:pt x="4557319" y="4709312"/>
                  </a:lnTo>
                  <a:lnTo>
                    <a:pt x="4557319" y="4697146"/>
                  </a:lnTo>
                  <a:lnTo>
                    <a:pt x="3256686" y="4697146"/>
                  </a:lnTo>
                  <a:lnTo>
                    <a:pt x="3256686" y="4396206"/>
                  </a:lnTo>
                  <a:lnTo>
                    <a:pt x="4557319" y="4396206"/>
                  </a:lnTo>
                  <a:lnTo>
                    <a:pt x="4557319" y="4384052"/>
                  </a:lnTo>
                  <a:lnTo>
                    <a:pt x="3256686" y="4384052"/>
                  </a:lnTo>
                  <a:lnTo>
                    <a:pt x="3256686" y="4083227"/>
                  </a:lnTo>
                  <a:lnTo>
                    <a:pt x="4557319" y="4083227"/>
                  </a:lnTo>
                  <a:lnTo>
                    <a:pt x="4557319" y="4070070"/>
                  </a:lnTo>
                  <a:lnTo>
                    <a:pt x="3256686" y="4070070"/>
                  </a:lnTo>
                  <a:lnTo>
                    <a:pt x="3256686" y="3769131"/>
                  </a:lnTo>
                  <a:lnTo>
                    <a:pt x="4557319" y="3769131"/>
                  </a:lnTo>
                  <a:lnTo>
                    <a:pt x="4557319" y="3756964"/>
                  </a:lnTo>
                  <a:lnTo>
                    <a:pt x="3256686" y="3756964"/>
                  </a:lnTo>
                  <a:lnTo>
                    <a:pt x="3256686" y="3456025"/>
                  </a:lnTo>
                  <a:lnTo>
                    <a:pt x="4557319" y="3456025"/>
                  </a:lnTo>
                  <a:lnTo>
                    <a:pt x="4557319" y="3443871"/>
                  </a:lnTo>
                  <a:lnTo>
                    <a:pt x="3256686" y="3443871"/>
                  </a:lnTo>
                  <a:lnTo>
                    <a:pt x="3256686" y="3143046"/>
                  </a:lnTo>
                  <a:lnTo>
                    <a:pt x="4557319" y="3143046"/>
                  </a:lnTo>
                  <a:lnTo>
                    <a:pt x="4557319" y="3129889"/>
                  </a:lnTo>
                  <a:lnTo>
                    <a:pt x="3256686" y="3129889"/>
                  </a:lnTo>
                  <a:lnTo>
                    <a:pt x="3256686" y="2828937"/>
                  </a:lnTo>
                  <a:lnTo>
                    <a:pt x="4557319" y="2828937"/>
                  </a:lnTo>
                  <a:lnTo>
                    <a:pt x="4557319" y="2816783"/>
                  </a:lnTo>
                  <a:lnTo>
                    <a:pt x="3256686" y="2816783"/>
                  </a:lnTo>
                  <a:lnTo>
                    <a:pt x="3256686" y="2515844"/>
                  </a:lnTo>
                  <a:lnTo>
                    <a:pt x="4557319" y="2515844"/>
                  </a:lnTo>
                  <a:lnTo>
                    <a:pt x="4557319" y="2503678"/>
                  </a:lnTo>
                  <a:lnTo>
                    <a:pt x="3256686" y="2503678"/>
                  </a:lnTo>
                  <a:lnTo>
                    <a:pt x="3256686" y="2202865"/>
                  </a:lnTo>
                  <a:lnTo>
                    <a:pt x="4557319" y="2202865"/>
                  </a:lnTo>
                  <a:lnTo>
                    <a:pt x="4557319" y="2189708"/>
                  </a:lnTo>
                  <a:lnTo>
                    <a:pt x="3256686" y="2189708"/>
                  </a:lnTo>
                  <a:lnTo>
                    <a:pt x="3256686" y="1888756"/>
                  </a:lnTo>
                  <a:lnTo>
                    <a:pt x="4557319" y="1888756"/>
                  </a:lnTo>
                  <a:lnTo>
                    <a:pt x="4557319" y="1876602"/>
                  </a:lnTo>
                  <a:lnTo>
                    <a:pt x="3256686" y="1876602"/>
                  </a:lnTo>
                  <a:lnTo>
                    <a:pt x="3256686" y="1575663"/>
                  </a:lnTo>
                  <a:lnTo>
                    <a:pt x="4557319" y="1575663"/>
                  </a:lnTo>
                  <a:lnTo>
                    <a:pt x="4557319" y="1563497"/>
                  </a:lnTo>
                  <a:lnTo>
                    <a:pt x="3256686" y="1563497"/>
                  </a:lnTo>
                  <a:lnTo>
                    <a:pt x="3256686" y="1262684"/>
                  </a:lnTo>
                  <a:lnTo>
                    <a:pt x="4557319" y="1262684"/>
                  </a:lnTo>
                  <a:lnTo>
                    <a:pt x="4557319" y="1249527"/>
                  </a:lnTo>
                  <a:lnTo>
                    <a:pt x="3256686" y="1249527"/>
                  </a:lnTo>
                  <a:lnTo>
                    <a:pt x="3256686" y="948575"/>
                  </a:lnTo>
                  <a:lnTo>
                    <a:pt x="4557319" y="948575"/>
                  </a:lnTo>
                  <a:lnTo>
                    <a:pt x="4557319" y="936421"/>
                  </a:lnTo>
                  <a:lnTo>
                    <a:pt x="3256686" y="936421"/>
                  </a:lnTo>
                  <a:lnTo>
                    <a:pt x="3256686" y="635482"/>
                  </a:lnTo>
                  <a:lnTo>
                    <a:pt x="4557319" y="635482"/>
                  </a:lnTo>
                  <a:lnTo>
                    <a:pt x="4557319" y="623316"/>
                  </a:lnTo>
                  <a:lnTo>
                    <a:pt x="3256686" y="623316"/>
                  </a:lnTo>
                  <a:lnTo>
                    <a:pt x="3256686" y="322503"/>
                  </a:lnTo>
                  <a:lnTo>
                    <a:pt x="4557319" y="322503"/>
                  </a:lnTo>
                  <a:lnTo>
                    <a:pt x="4557319" y="309346"/>
                  </a:lnTo>
                  <a:lnTo>
                    <a:pt x="3256686" y="309346"/>
                  </a:lnTo>
                  <a:lnTo>
                    <a:pt x="3256686" y="8394"/>
                  </a:lnTo>
                  <a:lnTo>
                    <a:pt x="4557319" y="8394"/>
                  </a:lnTo>
                  <a:lnTo>
                    <a:pt x="4557319" y="0"/>
                  </a:lnTo>
                  <a:lnTo>
                    <a:pt x="3240557" y="0"/>
                  </a:lnTo>
                  <a:lnTo>
                    <a:pt x="3240557" y="8394"/>
                  </a:lnTo>
                  <a:lnTo>
                    <a:pt x="3240557" y="309346"/>
                  </a:lnTo>
                  <a:lnTo>
                    <a:pt x="3240557" y="5950382"/>
                  </a:lnTo>
                  <a:lnTo>
                    <a:pt x="1479638" y="5950382"/>
                  </a:lnTo>
                  <a:lnTo>
                    <a:pt x="1479638" y="5649493"/>
                  </a:lnTo>
                  <a:lnTo>
                    <a:pt x="3240557" y="5649493"/>
                  </a:lnTo>
                  <a:lnTo>
                    <a:pt x="3240557" y="5637327"/>
                  </a:lnTo>
                  <a:lnTo>
                    <a:pt x="1479638" y="5637327"/>
                  </a:lnTo>
                  <a:lnTo>
                    <a:pt x="1479638" y="5336387"/>
                  </a:lnTo>
                  <a:lnTo>
                    <a:pt x="3240557" y="5336387"/>
                  </a:lnTo>
                  <a:lnTo>
                    <a:pt x="3240557" y="5324233"/>
                  </a:lnTo>
                  <a:lnTo>
                    <a:pt x="1479638" y="5324233"/>
                  </a:lnTo>
                  <a:lnTo>
                    <a:pt x="1479638" y="5023409"/>
                  </a:lnTo>
                  <a:lnTo>
                    <a:pt x="3240557" y="5023409"/>
                  </a:lnTo>
                  <a:lnTo>
                    <a:pt x="3240557" y="5010251"/>
                  </a:lnTo>
                  <a:lnTo>
                    <a:pt x="1479638" y="5010251"/>
                  </a:lnTo>
                  <a:lnTo>
                    <a:pt x="1479638" y="4709312"/>
                  </a:lnTo>
                  <a:lnTo>
                    <a:pt x="3240557" y="4709312"/>
                  </a:lnTo>
                  <a:lnTo>
                    <a:pt x="3240557" y="4697146"/>
                  </a:lnTo>
                  <a:lnTo>
                    <a:pt x="1479638" y="4697146"/>
                  </a:lnTo>
                  <a:lnTo>
                    <a:pt x="1479638" y="4396206"/>
                  </a:lnTo>
                  <a:lnTo>
                    <a:pt x="3240557" y="4396206"/>
                  </a:lnTo>
                  <a:lnTo>
                    <a:pt x="3240557" y="4384052"/>
                  </a:lnTo>
                  <a:lnTo>
                    <a:pt x="1479638" y="4384052"/>
                  </a:lnTo>
                  <a:lnTo>
                    <a:pt x="1479638" y="4083227"/>
                  </a:lnTo>
                  <a:lnTo>
                    <a:pt x="3240557" y="4083227"/>
                  </a:lnTo>
                  <a:lnTo>
                    <a:pt x="3240557" y="4070070"/>
                  </a:lnTo>
                  <a:lnTo>
                    <a:pt x="1479638" y="4070070"/>
                  </a:lnTo>
                  <a:lnTo>
                    <a:pt x="1479638" y="3769131"/>
                  </a:lnTo>
                  <a:lnTo>
                    <a:pt x="3240557" y="3769131"/>
                  </a:lnTo>
                  <a:lnTo>
                    <a:pt x="3240557" y="3756964"/>
                  </a:lnTo>
                  <a:lnTo>
                    <a:pt x="1479638" y="3756964"/>
                  </a:lnTo>
                  <a:lnTo>
                    <a:pt x="1479638" y="3456025"/>
                  </a:lnTo>
                  <a:lnTo>
                    <a:pt x="3240557" y="3456025"/>
                  </a:lnTo>
                  <a:lnTo>
                    <a:pt x="3240557" y="3443871"/>
                  </a:lnTo>
                  <a:lnTo>
                    <a:pt x="1479638" y="3443871"/>
                  </a:lnTo>
                  <a:lnTo>
                    <a:pt x="1479638" y="3143046"/>
                  </a:lnTo>
                  <a:lnTo>
                    <a:pt x="3240557" y="3143046"/>
                  </a:lnTo>
                  <a:lnTo>
                    <a:pt x="3240557" y="3129889"/>
                  </a:lnTo>
                  <a:lnTo>
                    <a:pt x="1479638" y="3129889"/>
                  </a:lnTo>
                  <a:lnTo>
                    <a:pt x="1479638" y="2828937"/>
                  </a:lnTo>
                  <a:lnTo>
                    <a:pt x="3240557" y="2828937"/>
                  </a:lnTo>
                  <a:lnTo>
                    <a:pt x="3240557" y="2816783"/>
                  </a:lnTo>
                  <a:lnTo>
                    <a:pt x="1479638" y="2816783"/>
                  </a:lnTo>
                  <a:lnTo>
                    <a:pt x="1479638" y="2515844"/>
                  </a:lnTo>
                  <a:lnTo>
                    <a:pt x="3240557" y="2515844"/>
                  </a:lnTo>
                  <a:lnTo>
                    <a:pt x="3240557" y="2503678"/>
                  </a:lnTo>
                  <a:lnTo>
                    <a:pt x="1479638" y="2503678"/>
                  </a:lnTo>
                  <a:lnTo>
                    <a:pt x="1479638" y="2202865"/>
                  </a:lnTo>
                  <a:lnTo>
                    <a:pt x="3240557" y="2202865"/>
                  </a:lnTo>
                  <a:lnTo>
                    <a:pt x="3240557" y="2189708"/>
                  </a:lnTo>
                  <a:lnTo>
                    <a:pt x="1479638" y="2189708"/>
                  </a:lnTo>
                  <a:lnTo>
                    <a:pt x="1479638" y="1888756"/>
                  </a:lnTo>
                  <a:lnTo>
                    <a:pt x="3240557" y="1888756"/>
                  </a:lnTo>
                  <a:lnTo>
                    <a:pt x="3240557" y="1876602"/>
                  </a:lnTo>
                  <a:lnTo>
                    <a:pt x="1479638" y="1876602"/>
                  </a:lnTo>
                  <a:lnTo>
                    <a:pt x="1479638" y="1575663"/>
                  </a:lnTo>
                  <a:lnTo>
                    <a:pt x="3240557" y="1575663"/>
                  </a:lnTo>
                  <a:lnTo>
                    <a:pt x="3240557" y="1563497"/>
                  </a:lnTo>
                  <a:lnTo>
                    <a:pt x="1479638" y="1563497"/>
                  </a:lnTo>
                  <a:lnTo>
                    <a:pt x="1479638" y="1262684"/>
                  </a:lnTo>
                  <a:lnTo>
                    <a:pt x="3240557" y="1262684"/>
                  </a:lnTo>
                  <a:lnTo>
                    <a:pt x="3240557" y="1249527"/>
                  </a:lnTo>
                  <a:lnTo>
                    <a:pt x="1479638" y="1249527"/>
                  </a:lnTo>
                  <a:lnTo>
                    <a:pt x="1479638" y="948575"/>
                  </a:lnTo>
                  <a:lnTo>
                    <a:pt x="3240557" y="948575"/>
                  </a:lnTo>
                  <a:lnTo>
                    <a:pt x="3240557" y="936421"/>
                  </a:lnTo>
                  <a:lnTo>
                    <a:pt x="1479638" y="936421"/>
                  </a:lnTo>
                  <a:lnTo>
                    <a:pt x="1479638" y="635482"/>
                  </a:lnTo>
                  <a:lnTo>
                    <a:pt x="3240557" y="635482"/>
                  </a:lnTo>
                  <a:lnTo>
                    <a:pt x="3240557" y="623316"/>
                  </a:lnTo>
                  <a:lnTo>
                    <a:pt x="1479638" y="623316"/>
                  </a:lnTo>
                  <a:lnTo>
                    <a:pt x="1479638" y="322503"/>
                  </a:lnTo>
                  <a:lnTo>
                    <a:pt x="3240557" y="322503"/>
                  </a:lnTo>
                  <a:lnTo>
                    <a:pt x="3240557" y="309346"/>
                  </a:lnTo>
                  <a:lnTo>
                    <a:pt x="1479638" y="309346"/>
                  </a:lnTo>
                  <a:lnTo>
                    <a:pt x="1479638" y="8394"/>
                  </a:lnTo>
                  <a:lnTo>
                    <a:pt x="3240557" y="8394"/>
                  </a:lnTo>
                  <a:lnTo>
                    <a:pt x="3240557" y="0"/>
                  </a:lnTo>
                  <a:lnTo>
                    <a:pt x="1463598" y="0"/>
                  </a:lnTo>
                  <a:lnTo>
                    <a:pt x="1463598" y="8394"/>
                  </a:lnTo>
                  <a:lnTo>
                    <a:pt x="1463598" y="309346"/>
                  </a:lnTo>
                  <a:lnTo>
                    <a:pt x="1463598" y="5950382"/>
                  </a:lnTo>
                  <a:lnTo>
                    <a:pt x="16040" y="5950382"/>
                  </a:lnTo>
                  <a:lnTo>
                    <a:pt x="16040" y="5649493"/>
                  </a:lnTo>
                  <a:lnTo>
                    <a:pt x="1463598" y="5649493"/>
                  </a:lnTo>
                  <a:lnTo>
                    <a:pt x="1463598" y="5637327"/>
                  </a:lnTo>
                  <a:lnTo>
                    <a:pt x="16040" y="5637327"/>
                  </a:lnTo>
                  <a:lnTo>
                    <a:pt x="16040" y="5336387"/>
                  </a:lnTo>
                  <a:lnTo>
                    <a:pt x="1463598" y="5336387"/>
                  </a:lnTo>
                  <a:lnTo>
                    <a:pt x="1463598" y="5324233"/>
                  </a:lnTo>
                  <a:lnTo>
                    <a:pt x="16040" y="5324233"/>
                  </a:lnTo>
                  <a:lnTo>
                    <a:pt x="16040" y="5023409"/>
                  </a:lnTo>
                  <a:lnTo>
                    <a:pt x="1463598" y="5023409"/>
                  </a:lnTo>
                  <a:lnTo>
                    <a:pt x="1463598" y="5010251"/>
                  </a:lnTo>
                  <a:lnTo>
                    <a:pt x="16040" y="5010251"/>
                  </a:lnTo>
                  <a:lnTo>
                    <a:pt x="16040" y="4709312"/>
                  </a:lnTo>
                  <a:lnTo>
                    <a:pt x="1463598" y="4709312"/>
                  </a:lnTo>
                  <a:lnTo>
                    <a:pt x="1463598" y="4697146"/>
                  </a:lnTo>
                  <a:lnTo>
                    <a:pt x="16040" y="4697146"/>
                  </a:lnTo>
                  <a:lnTo>
                    <a:pt x="16040" y="4396206"/>
                  </a:lnTo>
                  <a:lnTo>
                    <a:pt x="1463598" y="4396206"/>
                  </a:lnTo>
                  <a:lnTo>
                    <a:pt x="1463598" y="4384052"/>
                  </a:lnTo>
                  <a:lnTo>
                    <a:pt x="16040" y="4384052"/>
                  </a:lnTo>
                  <a:lnTo>
                    <a:pt x="16040" y="4083227"/>
                  </a:lnTo>
                  <a:lnTo>
                    <a:pt x="1463598" y="4083227"/>
                  </a:lnTo>
                  <a:lnTo>
                    <a:pt x="1463598" y="4070070"/>
                  </a:lnTo>
                  <a:lnTo>
                    <a:pt x="16040" y="4070070"/>
                  </a:lnTo>
                  <a:lnTo>
                    <a:pt x="16040" y="3769131"/>
                  </a:lnTo>
                  <a:lnTo>
                    <a:pt x="1463598" y="3769131"/>
                  </a:lnTo>
                  <a:lnTo>
                    <a:pt x="1463598" y="3756964"/>
                  </a:lnTo>
                  <a:lnTo>
                    <a:pt x="16040" y="3756964"/>
                  </a:lnTo>
                  <a:lnTo>
                    <a:pt x="16040" y="3456025"/>
                  </a:lnTo>
                  <a:lnTo>
                    <a:pt x="1463598" y="3456025"/>
                  </a:lnTo>
                  <a:lnTo>
                    <a:pt x="1463598" y="3443871"/>
                  </a:lnTo>
                  <a:lnTo>
                    <a:pt x="16040" y="3443871"/>
                  </a:lnTo>
                  <a:lnTo>
                    <a:pt x="16040" y="3143046"/>
                  </a:lnTo>
                  <a:lnTo>
                    <a:pt x="1463598" y="3143046"/>
                  </a:lnTo>
                  <a:lnTo>
                    <a:pt x="1463598" y="3129889"/>
                  </a:lnTo>
                  <a:lnTo>
                    <a:pt x="16040" y="3129889"/>
                  </a:lnTo>
                  <a:lnTo>
                    <a:pt x="16040" y="2828937"/>
                  </a:lnTo>
                  <a:lnTo>
                    <a:pt x="1463598" y="2828937"/>
                  </a:lnTo>
                  <a:lnTo>
                    <a:pt x="1463598" y="2816783"/>
                  </a:lnTo>
                  <a:lnTo>
                    <a:pt x="16040" y="2816783"/>
                  </a:lnTo>
                  <a:lnTo>
                    <a:pt x="16040" y="2515844"/>
                  </a:lnTo>
                  <a:lnTo>
                    <a:pt x="1463598" y="2515844"/>
                  </a:lnTo>
                  <a:lnTo>
                    <a:pt x="1463598" y="2503678"/>
                  </a:lnTo>
                  <a:lnTo>
                    <a:pt x="16040" y="2503678"/>
                  </a:lnTo>
                  <a:lnTo>
                    <a:pt x="16040" y="2202865"/>
                  </a:lnTo>
                  <a:lnTo>
                    <a:pt x="1463598" y="2202865"/>
                  </a:lnTo>
                  <a:lnTo>
                    <a:pt x="1463598" y="2189708"/>
                  </a:lnTo>
                  <a:lnTo>
                    <a:pt x="16040" y="2189708"/>
                  </a:lnTo>
                  <a:lnTo>
                    <a:pt x="16040" y="1888756"/>
                  </a:lnTo>
                  <a:lnTo>
                    <a:pt x="1463598" y="1888756"/>
                  </a:lnTo>
                  <a:lnTo>
                    <a:pt x="1463598" y="1876602"/>
                  </a:lnTo>
                  <a:lnTo>
                    <a:pt x="16040" y="1876602"/>
                  </a:lnTo>
                  <a:lnTo>
                    <a:pt x="16040" y="1575663"/>
                  </a:lnTo>
                  <a:lnTo>
                    <a:pt x="1463598" y="1575663"/>
                  </a:lnTo>
                  <a:lnTo>
                    <a:pt x="1463598" y="1563497"/>
                  </a:lnTo>
                  <a:lnTo>
                    <a:pt x="16040" y="1563497"/>
                  </a:lnTo>
                  <a:lnTo>
                    <a:pt x="16040" y="1262684"/>
                  </a:lnTo>
                  <a:lnTo>
                    <a:pt x="1463598" y="1262684"/>
                  </a:lnTo>
                  <a:lnTo>
                    <a:pt x="1463598" y="1249527"/>
                  </a:lnTo>
                  <a:lnTo>
                    <a:pt x="16040" y="1249527"/>
                  </a:lnTo>
                  <a:lnTo>
                    <a:pt x="16040" y="948575"/>
                  </a:lnTo>
                  <a:lnTo>
                    <a:pt x="1463598" y="948575"/>
                  </a:lnTo>
                  <a:lnTo>
                    <a:pt x="1463598" y="936421"/>
                  </a:lnTo>
                  <a:lnTo>
                    <a:pt x="16040" y="936421"/>
                  </a:lnTo>
                  <a:lnTo>
                    <a:pt x="16040" y="635482"/>
                  </a:lnTo>
                  <a:lnTo>
                    <a:pt x="1463598" y="635482"/>
                  </a:lnTo>
                  <a:lnTo>
                    <a:pt x="1463598" y="623316"/>
                  </a:lnTo>
                  <a:lnTo>
                    <a:pt x="16040" y="623316"/>
                  </a:lnTo>
                  <a:lnTo>
                    <a:pt x="16040" y="322503"/>
                  </a:lnTo>
                  <a:lnTo>
                    <a:pt x="1463598" y="322503"/>
                  </a:lnTo>
                  <a:lnTo>
                    <a:pt x="1463598" y="309346"/>
                  </a:lnTo>
                  <a:lnTo>
                    <a:pt x="16040" y="309346"/>
                  </a:lnTo>
                  <a:lnTo>
                    <a:pt x="16040" y="8394"/>
                  </a:lnTo>
                  <a:lnTo>
                    <a:pt x="1463598" y="8394"/>
                  </a:lnTo>
                  <a:lnTo>
                    <a:pt x="1463598" y="0"/>
                  </a:lnTo>
                  <a:lnTo>
                    <a:pt x="16040" y="0"/>
                  </a:lnTo>
                  <a:lnTo>
                    <a:pt x="0" y="0"/>
                  </a:lnTo>
                  <a:lnTo>
                    <a:pt x="0" y="5963539"/>
                  </a:lnTo>
                  <a:lnTo>
                    <a:pt x="13976642" y="5963539"/>
                  </a:lnTo>
                  <a:lnTo>
                    <a:pt x="13976642" y="5950382"/>
                  </a:lnTo>
                  <a:lnTo>
                    <a:pt x="13976642" y="8394"/>
                  </a:lnTo>
                  <a:lnTo>
                    <a:pt x="139766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/>
            <p:cNvSpPr/>
            <p:nvPr/>
          </p:nvSpPr>
          <p:spPr>
            <a:xfrm>
              <a:off x="0" y="7348931"/>
              <a:ext cx="13976985" cy="571500"/>
            </a:xfrm>
            <a:custGeom>
              <a:avLst/>
              <a:gdLst/>
              <a:ahLst/>
              <a:cxnLst/>
              <a:rect l="l" t="t" r="r" b="b"/>
              <a:pathLst>
                <a:path w="13976985" h="571500">
                  <a:moveTo>
                    <a:pt x="13976642" y="0"/>
                  </a:moveTo>
                  <a:lnTo>
                    <a:pt x="13968248" y="0"/>
                  </a:lnTo>
                  <a:lnTo>
                    <a:pt x="13968248" y="300875"/>
                  </a:lnTo>
                  <a:lnTo>
                    <a:pt x="12948933" y="300875"/>
                  </a:lnTo>
                  <a:lnTo>
                    <a:pt x="12948933" y="0"/>
                  </a:lnTo>
                  <a:lnTo>
                    <a:pt x="12931661" y="0"/>
                  </a:lnTo>
                  <a:lnTo>
                    <a:pt x="12931661" y="300875"/>
                  </a:lnTo>
                  <a:lnTo>
                    <a:pt x="11533467" y="300875"/>
                  </a:lnTo>
                  <a:lnTo>
                    <a:pt x="11533467" y="0"/>
                  </a:lnTo>
                  <a:lnTo>
                    <a:pt x="11517503" y="0"/>
                  </a:lnTo>
                  <a:lnTo>
                    <a:pt x="11517503" y="300875"/>
                  </a:lnTo>
                  <a:lnTo>
                    <a:pt x="10315575" y="300875"/>
                  </a:lnTo>
                  <a:lnTo>
                    <a:pt x="10315575" y="0"/>
                  </a:lnTo>
                  <a:lnTo>
                    <a:pt x="10299459" y="0"/>
                  </a:lnTo>
                  <a:lnTo>
                    <a:pt x="10299459" y="300875"/>
                  </a:lnTo>
                  <a:lnTo>
                    <a:pt x="9278823" y="300875"/>
                  </a:lnTo>
                  <a:lnTo>
                    <a:pt x="9278823" y="0"/>
                  </a:lnTo>
                  <a:lnTo>
                    <a:pt x="9262859" y="0"/>
                  </a:lnTo>
                  <a:lnTo>
                    <a:pt x="9262859" y="300875"/>
                  </a:lnTo>
                  <a:lnTo>
                    <a:pt x="7946110" y="300875"/>
                  </a:lnTo>
                  <a:lnTo>
                    <a:pt x="7946110" y="0"/>
                  </a:lnTo>
                  <a:lnTo>
                    <a:pt x="7930147" y="0"/>
                  </a:lnTo>
                  <a:lnTo>
                    <a:pt x="7930147" y="300875"/>
                  </a:lnTo>
                  <a:lnTo>
                    <a:pt x="6745325" y="300875"/>
                  </a:lnTo>
                  <a:lnTo>
                    <a:pt x="6745325" y="0"/>
                  </a:lnTo>
                  <a:lnTo>
                    <a:pt x="6729374" y="0"/>
                  </a:lnTo>
                  <a:lnTo>
                    <a:pt x="6729374" y="300875"/>
                  </a:lnTo>
                  <a:lnTo>
                    <a:pt x="5906147" y="300875"/>
                  </a:lnTo>
                  <a:lnTo>
                    <a:pt x="5906147" y="0"/>
                  </a:lnTo>
                  <a:lnTo>
                    <a:pt x="5890196" y="0"/>
                  </a:lnTo>
                  <a:lnTo>
                    <a:pt x="5890196" y="300875"/>
                  </a:lnTo>
                  <a:lnTo>
                    <a:pt x="4573435" y="300875"/>
                  </a:lnTo>
                  <a:lnTo>
                    <a:pt x="4573435" y="0"/>
                  </a:lnTo>
                  <a:lnTo>
                    <a:pt x="4557319" y="0"/>
                  </a:lnTo>
                  <a:lnTo>
                    <a:pt x="4557319" y="300875"/>
                  </a:lnTo>
                  <a:lnTo>
                    <a:pt x="3256686" y="300875"/>
                  </a:lnTo>
                  <a:lnTo>
                    <a:pt x="3256686" y="0"/>
                  </a:lnTo>
                  <a:lnTo>
                    <a:pt x="3240557" y="0"/>
                  </a:lnTo>
                  <a:lnTo>
                    <a:pt x="3240557" y="300875"/>
                  </a:lnTo>
                  <a:lnTo>
                    <a:pt x="1479638" y="300875"/>
                  </a:lnTo>
                  <a:lnTo>
                    <a:pt x="1479638" y="0"/>
                  </a:lnTo>
                  <a:lnTo>
                    <a:pt x="1463598" y="0"/>
                  </a:lnTo>
                  <a:lnTo>
                    <a:pt x="1463598" y="300875"/>
                  </a:lnTo>
                  <a:lnTo>
                    <a:pt x="16040" y="300875"/>
                  </a:lnTo>
                  <a:lnTo>
                    <a:pt x="16040" y="0"/>
                  </a:lnTo>
                  <a:lnTo>
                    <a:pt x="0" y="0"/>
                  </a:lnTo>
                  <a:lnTo>
                    <a:pt x="0" y="300875"/>
                  </a:lnTo>
                  <a:lnTo>
                    <a:pt x="0" y="313093"/>
                  </a:lnTo>
                  <a:lnTo>
                    <a:pt x="0" y="571296"/>
                  </a:lnTo>
                  <a:lnTo>
                    <a:pt x="16040" y="571296"/>
                  </a:lnTo>
                  <a:lnTo>
                    <a:pt x="16040" y="313093"/>
                  </a:lnTo>
                  <a:lnTo>
                    <a:pt x="1463598" y="313093"/>
                  </a:lnTo>
                  <a:lnTo>
                    <a:pt x="1463598" y="571296"/>
                  </a:lnTo>
                  <a:lnTo>
                    <a:pt x="1479638" y="571296"/>
                  </a:lnTo>
                  <a:lnTo>
                    <a:pt x="1479638" y="313093"/>
                  </a:lnTo>
                  <a:lnTo>
                    <a:pt x="3240557" y="313093"/>
                  </a:lnTo>
                  <a:lnTo>
                    <a:pt x="3240557" y="571296"/>
                  </a:lnTo>
                  <a:lnTo>
                    <a:pt x="3256686" y="571296"/>
                  </a:lnTo>
                  <a:lnTo>
                    <a:pt x="3256686" y="313093"/>
                  </a:lnTo>
                  <a:lnTo>
                    <a:pt x="4557319" y="313093"/>
                  </a:lnTo>
                  <a:lnTo>
                    <a:pt x="4557319" y="571296"/>
                  </a:lnTo>
                  <a:lnTo>
                    <a:pt x="4573435" y="571296"/>
                  </a:lnTo>
                  <a:lnTo>
                    <a:pt x="4573435" y="313093"/>
                  </a:lnTo>
                  <a:lnTo>
                    <a:pt x="5890196" y="313093"/>
                  </a:lnTo>
                  <a:lnTo>
                    <a:pt x="5890196" y="571296"/>
                  </a:lnTo>
                  <a:lnTo>
                    <a:pt x="5906147" y="571296"/>
                  </a:lnTo>
                  <a:lnTo>
                    <a:pt x="5906147" y="313093"/>
                  </a:lnTo>
                  <a:lnTo>
                    <a:pt x="6729374" y="313093"/>
                  </a:lnTo>
                  <a:lnTo>
                    <a:pt x="6729374" y="571296"/>
                  </a:lnTo>
                  <a:lnTo>
                    <a:pt x="6745325" y="571296"/>
                  </a:lnTo>
                  <a:lnTo>
                    <a:pt x="6745325" y="313093"/>
                  </a:lnTo>
                  <a:lnTo>
                    <a:pt x="7930147" y="313093"/>
                  </a:lnTo>
                  <a:lnTo>
                    <a:pt x="7930147" y="571296"/>
                  </a:lnTo>
                  <a:lnTo>
                    <a:pt x="7946110" y="571296"/>
                  </a:lnTo>
                  <a:lnTo>
                    <a:pt x="7946110" y="313093"/>
                  </a:lnTo>
                  <a:lnTo>
                    <a:pt x="9262859" y="313093"/>
                  </a:lnTo>
                  <a:lnTo>
                    <a:pt x="9262859" y="571296"/>
                  </a:lnTo>
                  <a:lnTo>
                    <a:pt x="9278823" y="571296"/>
                  </a:lnTo>
                  <a:lnTo>
                    <a:pt x="9278823" y="313093"/>
                  </a:lnTo>
                  <a:lnTo>
                    <a:pt x="10299459" y="313093"/>
                  </a:lnTo>
                  <a:lnTo>
                    <a:pt x="10299459" y="571296"/>
                  </a:lnTo>
                  <a:lnTo>
                    <a:pt x="10315575" y="571296"/>
                  </a:lnTo>
                  <a:lnTo>
                    <a:pt x="10315575" y="313093"/>
                  </a:lnTo>
                  <a:lnTo>
                    <a:pt x="11517503" y="313093"/>
                  </a:lnTo>
                  <a:lnTo>
                    <a:pt x="11517503" y="571296"/>
                  </a:lnTo>
                  <a:lnTo>
                    <a:pt x="11533467" y="571296"/>
                  </a:lnTo>
                  <a:lnTo>
                    <a:pt x="11533467" y="313093"/>
                  </a:lnTo>
                  <a:lnTo>
                    <a:pt x="12931661" y="313093"/>
                  </a:lnTo>
                  <a:lnTo>
                    <a:pt x="12931661" y="571296"/>
                  </a:lnTo>
                  <a:lnTo>
                    <a:pt x="12948933" y="571296"/>
                  </a:lnTo>
                  <a:lnTo>
                    <a:pt x="12948933" y="313093"/>
                  </a:lnTo>
                  <a:lnTo>
                    <a:pt x="13968248" y="313093"/>
                  </a:lnTo>
                  <a:lnTo>
                    <a:pt x="13968248" y="571296"/>
                  </a:lnTo>
                  <a:lnTo>
                    <a:pt x="13976642" y="571296"/>
                  </a:lnTo>
                  <a:lnTo>
                    <a:pt x="13976642" y="313093"/>
                  </a:lnTo>
                  <a:lnTo>
                    <a:pt x="13976642" y="300875"/>
                  </a:lnTo>
                  <a:lnTo>
                    <a:pt x="13976642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2" name="object 61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613" name="object 613"/>
            <p:cNvPicPr/>
            <p:nvPr/>
          </p:nvPicPr>
          <p:blipFill>
            <a:blip r:embed="rId439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14" name="object 61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5" name="object 615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12854305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0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>
                <a:solidFill>
                  <a:srgbClr val="0000FF"/>
                </a:solidFill>
              </a:rPr>
              <a:t>Smoothing</a:t>
            </a:r>
            <a:r>
              <a:rPr dirty="0" sz="3600" spc="-5">
                <a:solidFill>
                  <a:srgbClr val="0000FF"/>
                </a:solidFill>
              </a:rPr>
              <a:t> </a:t>
            </a:r>
            <a:r>
              <a:rPr dirty="0" sz="3600" spc="-25">
                <a:solidFill>
                  <a:srgbClr val="0000FF"/>
                </a:solidFill>
              </a:rPr>
              <a:t>Techniques</a:t>
            </a:r>
            <a:r>
              <a:rPr dirty="0" sz="3600" spc="-3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–</a:t>
            </a:r>
            <a:r>
              <a:rPr dirty="0" sz="3600" spc="-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6600"/>
                </a:solidFill>
              </a:rPr>
              <a:t>Moving</a:t>
            </a:r>
            <a:r>
              <a:rPr dirty="0" sz="3600" spc="-135">
                <a:solidFill>
                  <a:srgbClr val="006600"/>
                </a:solidFill>
              </a:rPr>
              <a:t> </a:t>
            </a:r>
            <a:r>
              <a:rPr dirty="0" sz="3600" spc="-20">
                <a:solidFill>
                  <a:srgbClr val="006600"/>
                </a:solidFill>
              </a:rPr>
              <a:t>Averages</a:t>
            </a:r>
            <a:endParaRPr sz="3600"/>
          </a:p>
        </p:txBody>
      </p:sp>
      <p:sp>
        <p:nvSpPr>
          <p:cNvPr id="616" name="object 61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3083540" cy="674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should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used?</a:t>
            </a:r>
            <a:endParaRPr sz="3600">
              <a:latin typeface="Arial"/>
              <a:cs typeface="Arial"/>
            </a:endParaRPr>
          </a:p>
          <a:p>
            <a:pPr marL="550545" indent="-396875">
              <a:lnSpc>
                <a:spcPct val="100000"/>
              </a:lnSpc>
              <a:spcBef>
                <a:spcPts val="170"/>
              </a:spcBef>
              <a:buChar char="•"/>
              <a:tabLst>
                <a:tab pos="550545" algn="l"/>
                <a:tab pos="551180" algn="l"/>
              </a:tabLst>
            </a:pPr>
            <a:r>
              <a:rPr dirty="0" sz="3600" spc="-5">
                <a:latin typeface="Microsoft Sans Serif"/>
                <a:cs typeface="Microsoft Sans Serif"/>
              </a:rPr>
              <a:t>Choice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of</a:t>
            </a:r>
            <a:r>
              <a:rPr dirty="0" sz="3600" spc="1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the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modeler</a:t>
            </a:r>
            <a:endParaRPr sz="3600">
              <a:latin typeface="Microsoft Sans Serif"/>
              <a:cs typeface="Microsoft Sans Serif"/>
            </a:endParaRPr>
          </a:p>
          <a:p>
            <a:pPr marL="550545" indent="-396875">
              <a:lnSpc>
                <a:spcPct val="100000"/>
              </a:lnSpc>
              <a:spcBef>
                <a:spcPts val="434"/>
              </a:spcBef>
              <a:buFont typeface="Microsoft Sans Serif"/>
              <a:buChar char="•"/>
              <a:tabLst>
                <a:tab pos="550545" algn="l"/>
                <a:tab pos="551180" algn="l"/>
              </a:tabLst>
            </a:pPr>
            <a:r>
              <a:rPr dirty="0" sz="3600" spc="-5" b="1">
                <a:solidFill>
                  <a:srgbClr val="008000"/>
                </a:solidFill>
                <a:latin typeface="Arial"/>
                <a:cs typeface="Arial"/>
              </a:rPr>
              <a:t>Advantages</a:t>
            </a:r>
            <a:endParaRPr sz="3600">
              <a:latin typeface="Arial"/>
              <a:cs typeface="Arial"/>
            </a:endParaRPr>
          </a:p>
          <a:p>
            <a:pPr lvl="1" marL="1012190" marR="198120" indent="-329565">
              <a:lnSpc>
                <a:spcPts val="3890"/>
              </a:lnSpc>
              <a:spcBef>
                <a:spcPts val="920"/>
              </a:spcBef>
              <a:buChar char="–"/>
              <a:tabLst>
                <a:tab pos="1012825" algn="l"/>
              </a:tabLst>
            </a:pPr>
            <a:r>
              <a:rPr dirty="0" sz="3600">
                <a:latin typeface="Microsoft Sans Serif"/>
                <a:cs typeface="Microsoft Sans Serif"/>
              </a:rPr>
              <a:t>MSE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gives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greater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weight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larger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deviations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(which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could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result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from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outliers)</a:t>
            </a:r>
            <a:endParaRPr sz="3600">
              <a:latin typeface="Microsoft Sans Serif"/>
              <a:cs typeface="Microsoft Sans Serif"/>
            </a:endParaRPr>
          </a:p>
          <a:p>
            <a:pPr lvl="1" marL="1012190" indent="-329565">
              <a:lnSpc>
                <a:spcPct val="100000"/>
              </a:lnSpc>
              <a:spcBef>
                <a:spcPts val="370"/>
              </a:spcBef>
              <a:buChar char="–"/>
              <a:tabLst>
                <a:tab pos="1012825" algn="l"/>
              </a:tabLst>
            </a:pPr>
            <a:r>
              <a:rPr dirty="0" sz="3600">
                <a:latin typeface="Microsoft Sans Serif"/>
                <a:cs typeface="Microsoft Sans Serif"/>
              </a:rPr>
              <a:t>MAD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gives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less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weight</a:t>
            </a:r>
            <a:r>
              <a:rPr dirty="0" sz="3600" spc="1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to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larger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deviations</a:t>
            </a:r>
            <a:endParaRPr sz="3600">
              <a:latin typeface="Microsoft Sans Serif"/>
              <a:cs typeface="Microsoft Sans Serif"/>
            </a:endParaRPr>
          </a:p>
          <a:p>
            <a:pPr lvl="1" marL="1012190" marR="607060" indent="-329565">
              <a:lnSpc>
                <a:spcPts val="3890"/>
              </a:lnSpc>
              <a:spcBef>
                <a:spcPts val="919"/>
              </a:spcBef>
              <a:buChar char="–"/>
              <a:tabLst>
                <a:tab pos="1012825" algn="l"/>
              </a:tabLst>
            </a:pPr>
            <a:r>
              <a:rPr dirty="0" sz="3600">
                <a:latin typeface="Microsoft Sans Serif"/>
                <a:cs typeface="Microsoft Sans Serif"/>
              </a:rPr>
              <a:t>MAPE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gives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less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overall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weight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to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a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large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deviation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if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the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time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series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value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large</a:t>
            </a:r>
            <a:endParaRPr sz="3600">
              <a:latin typeface="Microsoft Sans Serif"/>
              <a:cs typeface="Microsoft Sans Serif"/>
            </a:endParaRPr>
          </a:p>
          <a:p>
            <a:pPr lvl="1" marL="1012190" marR="1217295" indent="-329565">
              <a:lnSpc>
                <a:spcPts val="3890"/>
              </a:lnSpc>
              <a:spcBef>
                <a:spcPts val="865"/>
              </a:spcBef>
              <a:buChar char="–"/>
              <a:tabLst>
                <a:tab pos="1012825" algn="l"/>
              </a:tabLst>
            </a:pPr>
            <a:r>
              <a:rPr dirty="0" sz="3600" spc="-5">
                <a:latin typeface="Microsoft Sans Serif"/>
                <a:cs typeface="Microsoft Sans Serif"/>
              </a:rPr>
              <a:t>LAD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tells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us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all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deviations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fall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below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some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threshold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value</a:t>
            </a:r>
            <a:endParaRPr sz="3600">
              <a:latin typeface="Microsoft Sans Serif"/>
              <a:cs typeface="Microsoft Sans Serif"/>
            </a:endParaRPr>
          </a:p>
          <a:p>
            <a:pPr marL="550545" marR="5080" indent="-396240">
              <a:lnSpc>
                <a:spcPts val="3890"/>
              </a:lnSpc>
              <a:spcBef>
                <a:spcPts val="860"/>
              </a:spcBef>
              <a:buChar char="•"/>
              <a:tabLst>
                <a:tab pos="550545" algn="l"/>
                <a:tab pos="551180" algn="l"/>
              </a:tabLst>
            </a:pPr>
            <a:r>
              <a:rPr dirty="0" sz="3600" spc="-5">
                <a:latin typeface="Microsoft Sans Serif"/>
                <a:cs typeface="Microsoft Sans Serif"/>
              </a:rPr>
              <a:t>Although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we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illustrate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all</a:t>
            </a:r>
            <a:r>
              <a:rPr dirty="0" sz="3600" spc="5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4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techniques,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general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focus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20">
                <a:latin typeface="Microsoft Sans Serif"/>
                <a:cs typeface="Microsoft Sans Serif"/>
              </a:rPr>
              <a:t>will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be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on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MSE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and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MAD.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4423" y="1385386"/>
          <a:ext cx="13428980" cy="654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0025"/>
                <a:gridCol w="1784985"/>
                <a:gridCol w="1041400"/>
                <a:gridCol w="1339214"/>
                <a:gridCol w="843279"/>
                <a:gridCol w="1041400"/>
                <a:gridCol w="1338579"/>
                <a:gridCol w="1041400"/>
                <a:gridCol w="1041400"/>
                <a:gridCol w="1421765"/>
                <a:gridCol w="1041400"/>
              </a:tblGrid>
              <a:tr h="3117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3D3D3"/>
                      </a:solidFill>
                      <a:prstDash val="solid"/>
                    </a:lnB>
                  </a:tcPr>
                </a:tc>
              </a:tr>
              <a:tr h="264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3D3D3"/>
                      </a:solidFill>
                      <a:prstDash val="solid"/>
                    </a:lnL>
                    <a:lnR w="19050">
                      <a:solidFill>
                        <a:srgbClr val="D3D3D3"/>
                      </a:solidFill>
                      <a:prstDash val="solid"/>
                    </a:lnR>
                    <a:lnT w="12700">
                      <a:solidFill>
                        <a:srgbClr val="D3D3D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762" y="1455827"/>
            <a:ext cx="1336349" cy="21809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24987" y="1460590"/>
            <a:ext cx="340995" cy="201295"/>
            <a:chOff x="1924987" y="1460590"/>
            <a:chExt cx="340995" cy="2012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987" y="1460590"/>
              <a:ext cx="208320" cy="201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5532" y="1471871"/>
              <a:ext cx="100309" cy="18512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303018" y="1460601"/>
            <a:ext cx="31115" cy="196850"/>
          </a:xfrm>
          <a:custGeom>
            <a:avLst/>
            <a:gdLst/>
            <a:ahLst/>
            <a:cxnLst/>
            <a:rect l="l" t="t" r="r" b="b"/>
            <a:pathLst>
              <a:path w="31114" h="196850">
                <a:moveTo>
                  <a:pt x="31064" y="54521"/>
                </a:moveTo>
                <a:lnTo>
                  <a:pt x="0" y="54521"/>
                </a:lnTo>
                <a:lnTo>
                  <a:pt x="0" y="196405"/>
                </a:lnTo>
                <a:lnTo>
                  <a:pt x="31064" y="196405"/>
                </a:lnTo>
                <a:lnTo>
                  <a:pt x="31064" y="54521"/>
                </a:lnTo>
                <a:close/>
              </a:path>
              <a:path w="31114" h="196850">
                <a:moveTo>
                  <a:pt x="31064" y="0"/>
                </a:moveTo>
                <a:lnTo>
                  <a:pt x="0" y="0"/>
                </a:lnTo>
                <a:lnTo>
                  <a:pt x="0" y="28194"/>
                </a:lnTo>
                <a:lnTo>
                  <a:pt x="31064" y="28194"/>
                </a:lnTo>
                <a:lnTo>
                  <a:pt x="31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84990" y="1460590"/>
            <a:ext cx="31115" cy="196850"/>
          </a:xfrm>
          <a:custGeom>
            <a:avLst/>
            <a:gdLst/>
            <a:ahLst/>
            <a:cxnLst/>
            <a:rect l="l" t="t" r="r" b="b"/>
            <a:pathLst>
              <a:path w="31114" h="196850">
                <a:moveTo>
                  <a:pt x="30902" y="0"/>
                </a:moveTo>
                <a:lnTo>
                  <a:pt x="0" y="0"/>
                </a:lnTo>
                <a:lnTo>
                  <a:pt x="0" y="196409"/>
                </a:lnTo>
                <a:lnTo>
                  <a:pt x="30902" y="196409"/>
                </a:lnTo>
                <a:lnTo>
                  <a:pt x="30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2467948" y="1460590"/>
            <a:ext cx="1030605" cy="199390"/>
            <a:chOff x="2467948" y="1460590"/>
            <a:chExt cx="1030605" cy="199390"/>
          </a:xfrm>
        </p:grpSpPr>
        <p:sp>
          <p:nvSpPr>
            <p:cNvPr id="10" name="object 10"/>
            <p:cNvSpPr/>
            <p:nvPr/>
          </p:nvSpPr>
          <p:spPr>
            <a:xfrm>
              <a:off x="2467940" y="1460601"/>
              <a:ext cx="31115" cy="196850"/>
            </a:xfrm>
            <a:custGeom>
              <a:avLst/>
              <a:gdLst/>
              <a:ahLst/>
              <a:cxnLst/>
              <a:rect l="l" t="t" r="r" b="b"/>
              <a:pathLst>
                <a:path w="31114" h="196850">
                  <a:moveTo>
                    <a:pt x="31064" y="54521"/>
                  </a:moveTo>
                  <a:lnTo>
                    <a:pt x="0" y="54521"/>
                  </a:lnTo>
                  <a:lnTo>
                    <a:pt x="0" y="196405"/>
                  </a:lnTo>
                  <a:lnTo>
                    <a:pt x="31064" y="196405"/>
                  </a:lnTo>
                  <a:lnTo>
                    <a:pt x="31064" y="54521"/>
                  </a:lnTo>
                  <a:close/>
                </a:path>
                <a:path w="31114" h="196850">
                  <a:moveTo>
                    <a:pt x="31064" y="0"/>
                  </a:moveTo>
                  <a:lnTo>
                    <a:pt x="0" y="0"/>
                  </a:lnTo>
                  <a:lnTo>
                    <a:pt x="0" y="28194"/>
                  </a:lnTo>
                  <a:lnTo>
                    <a:pt x="31064" y="28194"/>
                  </a:lnTo>
                  <a:lnTo>
                    <a:pt x="3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3720" y="1515113"/>
              <a:ext cx="158644" cy="1418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0788" y="1471871"/>
              <a:ext cx="288865" cy="1880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46831" y="1460601"/>
              <a:ext cx="31115" cy="196850"/>
            </a:xfrm>
            <a:custGeom>
              <a:avLst/>
              <a:gdLst/>
              <a:ahLst/>
              <a:cxnLst/>
              <a:rect l="l" t="t" r="r" b="b"/>
              <a:pathLst>
                <a:path w="31114" h="196850">
                  <a:moveTo>
                    <a:pt x="31064" y="54521"/>
                  </a:moveTo>
                  <a:lnTo>
                    <a:pt x="0" y="54521"/>
                  </a:lnTo>
                  <a:lnTo>
                    <a:pt x="0" y="196405"/>
                  </a:lnTo>
                  <a:lnTo>
                    <a:pt x="31064" y="196405"/>
                  </a:lnTo>
                  <a:lnTo>
                    <a:pt x="31064" y="54521"/>
                  </a:lnTo>
                  <a:close/>
                </a:path>
                <a:path w="31114" h="196850">
                  <a:moveTo>
                    <a:pt x="31064" y="0"/>
                  </a:moveTo>
                  <a:lnTo>
                    <a:pt x="0" y="0"/>
                  </a:lnTo>
                  <a:lnTo>
                    <a:pt x="0" y="28194"/>
                  </a:lnTo>
                  <a:lnTo>
                    <a:pt x="31064" y="28194"/>
                  </a:lnTo>
                  <a:lnTo>
                    <a:pt x="3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7565" y="1511353"/>
              <a:ext cx="182276" cy="1485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3138" y="1511353"/>
              <a:ext cx="155009" cy="14564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5573" y="1461467"/>
            <a:ext cx="171038" cy="19553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163794" y="1569637"/>
            <a:ext cx="106045" cy="21590"/>
          </a:xfrm>
          <a:custGeom>
            <a:avLst/>
            <a:gdLst/>
            <a:ahLst/>
            <a:cxnLst/>
            <a:rect l="l" t="t" r="r" b="b"/>
            <a:pathLst>
              <a:path w="106045" h="21590">
                <a:moveTo>
                  <a:pt x="105432" y="0"/>
                </a:moveTo>
                <a:lnTo>
                  <a:pt x="0" y="0"/>
                </a:lnTo>
                <a:lnTo>
                  <a:pt x="0" y="21558"/>
                </a:lnTo>
                <a:lnTo>
                  <a:pt x="105432" y="21558"/>
                </a:lnTo>
                <a:lnTo>
                  <a:pt x="10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4721694" y="1455827"/>
            <a:ext cx="1154430" cy="247015"/>
            <a:chOff x="4721694" y="1455827"/>
            <a:chExt cx="1154430" cy="24701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1694" y="1460590"/>
              <a:ext cx="436272" cy="1992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1598" y="1511353"/>
              <a:ext cx="159966" cy="1485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8832" y="1455827"/>
              <a:ext cx="507001" cy="24642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096449" y="1399424"/>
            <a:ext cx="617855" cy="302895"/>
            <a:chOff x="6096449" y="1399424"/>
            <a:chExt cx="617855" cy="30289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6449" y="1468111"/>
              <a:ext cx="473620" cy="2341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7336" y="1399424"/>
              <a:ext cx="116504" cy="13261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81182" y="1461468"/>
            <a:ext cx="174839" cy="19841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386925" y="1569637"/>
            <a:ext cx="106045" cy="21590"/>
          </a:xfrm>
          <a:custGeom>
            <a:avLst/>
            <a:gdLst/>
            <a:ahLst/>
            <a:cxnLst/>
            <a:rect l="l" t="t" r="r" b="b"/>
            <a:pathLst>
              <a:path w="106045" h="21590">
                <a:moveTo>
                  <a:pt x="105432" y="0"/>
                </a:moveTo>
                <a:lnTo>
                  <a:pt x="0" y="0"/>
                </a:lnTo>
                <a:lnTo>
                  <a:pt x="0" y="21558"/>
                </a:lnTo>
                <a:lnTo>
                  <a:pt x="105432" y="21558"/>
                </a:lnTo>
                <a:lnTo>
                  <a:pt x="10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7944825" y="1455827"/>
            <a:ext cx="1154430" cy="247015"/>
            <a:chOff x="7944825" y="1455827"/>
            <a:chExt cx="1154430" cy="247015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825" y="1460590"/>
              <a:ext cx="436272" cy="1992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4729" y="1511353"/>
              <a:ext cx="159966" cy="1485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91963" y="1455827"/>
              <a:ext cx="507001" cy="24642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9418733" y="1399424"/>
            <a:ext cx="617855" cy="302895"/>
            <a:chOff x="9418733" y="1399424"/>
            <a:chExt cx="617855" cy="302895"/>
          </a:xfrm>
        </p:grpSpPr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8733" y="1468111"/>
              <a:ext cx="473620" cy="2341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9620" y="1399424"/>
              <a:ext cx="116504" cy="13261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01462" y="1461468"/>
            <a:ext cx="177153" cy="195531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0808361" y="1569637"/>
            <a:ext cx="106045" cy="21590"/>
          </a:xfrm>
          <a:custGeom>
            <a:avLst/>
            <a:gdLst/>
            <a:ahLst/>
            <a:cxnLst/>
            <a:rect l="l" t="t" r="r" b="b"/>
            <a:pathLst>
              <a:path w="106045" h="21590">
                <a:moveTo>
                  <a:pt x="105432" y="0"/>
                </a:moveTo>
                <a:lnTo>
                  <a:pt x="0" y="0"/>
                </a:lnTo>
                <a:lnTo>
                  <a:pt x="0" y="21558"/>
                </a:lnTo>
                <a:lnTo>
                  <a:pt x="105432" y="21558"/>
                </a:lnTo>
                <a:lnTo>
                  <a:pt x="10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11415838" y="1455827"/>
            <a:ext cx="1154430" cy="247015"/>
            <a:chOff x="11415838" y="1455827"/>
            <a:chExt cx="1154430" cy="247015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15838" y="1460590"/>
              <a:ext cx="436438" cy="1992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75742" y="1511353"/>
              <a:ext cx="159966" cy="1485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62976" y="1455827"/>
              <a:ext cx="507001" cy="246420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2923293" y="1399424"/>
            <a:ext cx="616585" cy="302895"/>
            <a:chOff x="12923293" y="1399424"/>
            <a:chExt cx="616585" cy="302895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23293" y="1468111"/>
              <a:ext cx="472298" cy="2341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24180" y="1399424"/>
              <a:ext cx="115182" cy="13261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5989" y="1768929"/>
            <a:ext cx="247931" cy="21809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04753" y="1775572"/>
            <a:ext cx="96690" cy="195531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064670" y="1768929"/>
            <a:ext cx="252095" cy="206375"/>
            <a:chOff x="1064670" y="1768929"/>
            <a:chExt cx="252095" cy="206375"/>
          </a:xfrm>
        </p:grpSpPr>
        <p:sp>
          <p:nvSpPr>
            <p:cNvPr id="46" name="object 46"/>
            <p:cNvSpPr/>
            <p:nvPr/>
          </p:nvSpPr>
          <p:spPr>
            <a:xfrm>
              <a:off x="1064670" y="1768929"/>
              <a:ext cx="133985" cy="206375"/>
            </a:xfrm>
            <a:custGeom>
              <a:avLst/>
              <a:gdLst/>
              <a:ahLst/>
              <a:cxnLst/>
              <a:rect l="l" t="t" r="r" b="b"/>
              <a:pathLst>
                <a:path w="133984" h="206375">
                  <a:moveTo>
                    <a:pt x="133872" y="0"/>
                  </a:moveTo>
                  <a:lnTo>
                    <a:pt x="107845" y="0"/>
                  </a:lnTo>
                  <a:lnTo>
                    <a:pt x="0" y="205935"/>
                  </a:lnTo>
                  <a:lnTo>
                    <a:pt x="26027" y="205935"/>
                  </a:lnTo>
                  <a:lnTo>
                    <a:pt x="133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8390" y="1775572"/>
              <a:ext cx="97930" cy="195531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03096" y="1778329"/>
            <a:ext cx="167353" cy="192774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2374910" y="1775572"/>
            <a:ext cx="363855" cy="198755"/>
            <a:chOff x="2374910" y="1775572"/>
            <a:chExt cx="363855" cy="198755"/>
          </a:xfrm>
        </p:grpSpPr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67101" y="1775572"/>
              <a:ext cx="171038" cy="19553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74910" y="1775572"/>
              <a:ext cx="172360" cy="198289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2787882" y="1778329"/>
            <a:ext cx="253365" cy="195580"/>
            <a:chOff x="2787882" y="1778329"/>
            <a:chExt cx="253365" cy="195580"/>
          </a:xfrm>
        </p:grpSpPr>
        <p:sp>
          <p:nvSpPr>
            <p:cNvPr id="53" name="object 53"/>
            <p:cNvSpPr/>
            <p:nvPr/>
          </p:nvSpPr>
          <p:spPr>
            <a:xfrm>
              <a:off x="2787882" y="1940019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68361" y="1778329"/>
              <a:ext cx="172360" cy="19553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05989" y="2082908"/>
            <a:ext cx="710565" cy="218440"/>
            <a:chOff x="605989" y="2082908"/>
            <a:chExt cx="710565" cy="218440"/>
          </a:xfrm>
        </p:grpSpPr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5989" y="2082908"/>
              <a:ext cx="247931" cy="21821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1204" y="2082908"/>
              <a:ext cx="317338" cy="20593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8390" y="2088548"/>
              <a:ext cx="97930" cy="195657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03096" y="2092308"/>
            <a:ext cx="167353" cy="191896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2374910" y="2088548"/>
            <a:ext cx="313055" cy="198755"/>
            <a:chOff x="2374910" y="2088548"/>
            <a:chExt cx="313055" cy="198755"/>
          </a:xfrm>
        </p:grpSpPr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74910" y="2088548"/>
              <a:ext cx="172360" cy="19841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90733" y="2088548"/>
              <a:ext cx="96674" cy="195657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2787882" y="2088548"/>
            <a:ext cx="254000" cy="198755"/>
            <a:chOff x="2787882" y="2088548"/>
            <a:chExt cx="254000" cy="198755"/>
          </a:xfrm>
        </p:grpSpPr>
        <p:sp>
          <p:nvSpPr>
            <p:cNvPr id="64" name="object 64"/>
            <p:cNvSpPr/>
            <p:nvPr/>
          </p:nvSpPr>
          <p:spPr>
            <a:xfrm>
              <a:off x="2787882" y="2253120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67204" y="2088548"/>
              <a:ext cx="174674" cy="198414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3796928" y="2088548"/>
            <a:ext cx="312420" cy="198755"/>
            <a:chOff x="3796928" y="2088548"/>
            <a:chExt cx="312420" cy="198755"/>
          </a:xfrm>
        </p:grpSpPr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11429" y="2088548"/>
              <a:ext cx="97830" cy="19565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96928" y="2088548"/>
              <a:ext cx="172195" cy="198414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4208412" y="2088548"/>
            <a:ext cx="254635" cy="198755"/>
            <a:chOff x="4208412" y="2088548"/>
            <a:chExt cx="254635" cy="198755"/>
          </a:xfrm>
        </p:grpSpPr>
        <p:sp>
          <p:nvSpPr>
            <p:cNvPr id="70" name="object 70"/>
            <p:cNvSpPr/>
            <p:nvPr/>
          </p:nvSpPr>
          <p:spPr>
            <a:xfrm>
              <a:off x="4208412" y="225312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90285" y="2088548"/>
              <a:ext cx="172145" cy="198414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086081" y="2088548"/>
            <a:ext cx="171204" cy="198414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5299425" y="2088548"/>
            <a:ext cx="257810" cy="198755"/>
            <a:chOff x="5299425" y="2088548"/>
            <a:chExt cx="257810" cy="198755"/>
          </a:xfrm>
        </p:grpSpPr>
        <p:sp>
          <p:nvSpPr>
            <p:cNvPr id="74" name="object 74"/>
            <p:cNvSpPr/>
            <p:nvPr/>
          </p:nvSpPr>
          <p:spPr>
            <a:xfrm>
              <a:off x="5299425" y="225312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82490" y="2088548"/>
              <a:ext cx="174733" cy="198414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077941" y="2088548"/>
            <a:ext cx="171038" cy="19841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6291119" y="2088548"/>
            <a:ext cx="456565" cy="198755"/>
            <a:chOff x="6291119" y="2088548"/>
            <a:chExt cx="456565" cy="198755"/>
          </a:xfrm>
        </p:grpSpPr>
        <p:sp>
          <p:nvSpPr>
            <p:cNvPr id="78" name="object 78"/>
            <p:cNvSpPr/>
            <p:nvPr/>
          </p:nvSpPr>
          <p:spPr>
            <a:xfrm>
              <a:off x="6291119" y="225312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1374" y="2088548"/>
              <a:ext cx="173907" cy="19841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572621" y="2088548"/>
              <a:ext cx="174601" cy="198414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7020059" y="2088548"/>
            <a:ext cx="312420" cy="198755"/>
            <a:chOff x="7020059" y="2088548"/>
            <a:chExt cx="312420" cy="198755"/>
          </a:xfrm>
        </p:grpSpPr>
        <p:pic>
          <p:nvPicPr>
            <p:cNvPr id="82" name="object 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20059" y="2088548"/>
              <a:ext cx="172195" cy="19841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34394" y="2088548"/>
              <a:ext cx="97996" cy="195657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7431544" y="2253120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518302" y="2092308"/>
            <a:ext cx="167403" cy="191896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605989" y="2396009"/>
            <a:ext cx="710565" cy="218440"/>
            <a:chOff x="605989" y="2396009"/>
            <a:chExt cx="710565" cy="218440"/>
          </a:xfrm>
        </p:grpSpPr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5989" y="2396009"/>
              <a:ext cx="247931" cy="21821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83683" y="2396009"/>
              <a:ext cx="314860" cy="20593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18390" y="2401649"/>
              <a:ext cx="97930" cy="195531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03096" y="2405410"/>
            <a:ext cx="167353" cy="191771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2374910" y="2401649"/>
            <a:ext cx="313055" cy="198755"/>
            <a:chOff x="2374910" y="2401649"/>
            <a:chExt cx="313055" cy="198755"/>
          </a:xfrm>
        </p:grpSpPr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74910" y="2401649"/>
              <a:ext cx="172360" cy="19841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90733" y="2401649"/>
              <a:ext cx="96674" cy="195531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2787882" y="2401649"/>
            <a:ext cx="254000" cy="198755"/>
            <a:chOff x="2787882" y="2401649"/>
            <a:chExt cx="254000" cy="198755"/>
          </a:xfrm>
        </p:grpSpPr>
        <p:sp>
          <p:nvSpPr>
            <p:cNvPr id="95" name="object 95"/>
            <p:cNvSpPr/>
            <p:nvPr/>
          </p:nvSpPr>
          <p:spPr>
            <a:xfrm>
              <a:off x="2787882" y="2567099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80">
                  <a:moveTo>
                    <a:pt x="39661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661" y="30081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867204" y="2401649"/>
              <a:ext cx="174674" cy="198414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3796928" y="2401649"/>
            <a:ext cx="312420" cy="198755"/>
            <a:chOff x="3796928" y="2401649"/>
            <a:chExt cx="312420" cy="198755"/>
          </a:xfrm>
        </p:grpSpPr>
        <p:pic>
          <p:nvPicPr>
            <p:cNvPr id="98" name="object 9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96928" y="2401649"/>
              <a:ext cx="172195" cy="19841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011429" y="2401649"/>
              <a:ext cx="97830" cy="195531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4208412" y="2401649"/>
            <a:ext cx="254635" cy="198755"/>
            <a:chOff x="4208412" y="2401649"/>
            <a:chExt cx="254635" cy="198755"/>
          </a:xfrm>
        </p:grpSpPr>
        <p:sp>
          <p:nvSpPr>
            <p:cNvPr id="101" name="object 101"/>
            <p:cNvSpPr/>
            <p:nvPr/>
          </p:nvSpPr>
          <p:spPr>
            <a:xfrm>
              <a:off x="4208412" y="2567099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80">
                  <a:moveTo>
                    <a:pt x="40983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983" y="30081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288739" y="2401649"/>
              <a:ext cx="173835" cy="198414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234976" y="2401649"/>
            <a:ext cx="171038" cy="198414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077941" y="2401649"/>
            <a:ext cx="171038" cy="198414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6291119" y="2401649"/>
            <a:ext cx="454025" cy="198755"/>
            <a:chOff x="6291119" y="2401649"/>
            <a:chExt cx="454025" cy="198755"/>
          </a:xfrm>
        </p:grpSpPr>
        <p:sp>
          <p:nvSpPr>
            <p:cNvPr id="106" name="object 106"/>
            <p:cNvSpPr/>
            <p:nvPr/>
          </p:nvSpPr>
          <p:spPr>
            <a:xfrm>
              <a:off x="6291119" y="2567099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80">
                  <a:moveTo>
                    <a:pt x="40817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817" y="30081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75399" y="2401649"/>
              <a:ext cx="171038" cy="19841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573705" y="2401649"/>
              <a:ext cx="171038" cy="198414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7020059" y="2401649"/>
            <a:ext cx="369570" cy="198755"/>
            <a:chOff x="7020059" y="2401649"/>
            <a:chExt cx="369570" cy="198755"/>
          </a:xfrm>
        </p:grpSpPr>
        <p:pic>
          <p:nvPicPr>
            <p:cNvPr id="110" name="object 11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20059" y="2401649"/>
              <a:ext cx="172195" cy="19841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218364" y="2401649"/>
              <a:ext cx="171038" cy="198414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7431544" y="2405410"/>
            <a:ext cx="254635" cy="194945"/>
            <a:chOff x="7431544" y="2405410"/>
            <a:chExt cx="254635" cy="194945"/>
          </a:xfrm>
        </p:grpSpPr>
        <p:sp>
          <p:nvSpPr>
            <p:cNvPr id="113" name="object 113"/>
            <p:cNvSpPr/>
            <p:nvPr/>
          </p:nvSpPr>
          <p:spPr>
            <a:xfrm>
              <a:off x="7431544" y="2567099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80">
                  <a:moveTo>
                    <a:pt x="40983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983" y="30081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13345" y="2405410"/>
              <a:ext cx="172360" cy="194654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309212" y="2401649"/>
            <a:ext cx="171038" cy="198414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8522556" y="2401649"/>
            <a:ext cx="256540" cy="195580"/>
            <a:chOff x="8522556" y="2401649"/>
            <a:chExt cx="256540" cy="195580"/>
          </a:xfrm>
        </p:grpSpPr>
        <p:sp>
          <p:nvSpPr>
            <p:cNvPr id="117" name="object 117"/>
            <p:cNvSpPr/>
            <p:nvPr/>
          </p:nvSpPr>
          <p:spPr>
            <a:xfrm>
              <a:off x="8522556" y="2567099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80">
                  <a:moveTo>
                    <a:pt x="40817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817" y="30081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601878" y="2401649"/>
              <a:ext cx="177153" cy="195531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9400224" y="2401649"/>
            <a:ext cx="171038" cy="198414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9613403" y="2567099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80">
                <a:moveTo>
                  <a:pt x="40817" y="0"/>
                </a:moveTo>
                <a:lnTo>
                  <a:pt x="0" y="0"/>
                </a:lnTo>
                <a:lnTo>
                  <a:pt x="0" y="30081"/>
                </a:lnTo>
                <a:lnTo>
                  <a:pt x="40817" y="30081"/>
                </a:lnTo>
                <a:lnTo>
                  <a:pt x="4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1" name="object 12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713878" y="2401649"/>
            <a:ext cx="97830" cy="195531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894881" y="2401649"/>
            <a:ext cx="174625" cy="198414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605989" y="2709110"/>
            <a:ext cx="710565" cy="218440"/>
            <a:chOff x="605989" y="2709110"/>
            <a:chExt cx="710565" cy="218440"/>
          </a:xfrm>
        </p:grpSpPr>
        <p:pic>
          <p:nvPicPr>
            <p:cNvPr id="124" name="object 12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5989" y="2709111"/>
              <a:ext cx="247931" cy="21809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82444" y="2709110"/>
              <a:ext cx="316099" cy="20593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8390" y="2715754"/>
              <a:ext cx="97930" cy="195531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403096" y="2718511"/>
            <a:ext cx="167353" cy="192774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2527440" y="2715754"/>
            <a:ext cx="365760" cy="198755"/>
            <a:chOff x="2527440" y="2715754"/>
            <a:chExt cx="365760" cy="198755"/>
          </a:xfrm>
        </p:grpSpPr>
        <p:pic>
          <p:nvPicPr>
            <p:cNvPr id="129" name="object 12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27440" y="2718511"/>
              <a:ext cx="166081" cy="19277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19632" y="2715754"/>
              <a:ext cx="173408" cy="198289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3796928" y="2715754"/>
            <a:ext cx="369570" cy="198755"/>
            <a:chOff x="3796928" y="2715754"/>
            <a:chExt cx="369570" cy="198755"/>
          </a:xfrm>
        </p:grpSpPr>
        <p:pic>
          <p:nvPicPr>
            <p:cNvPr id="132" name="object 13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796928" y="2715754"/>
              <a:ext cx="172195" cy="19828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5234" y="2715754"/>
              <a:ext cx="171038" cy="198289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4208412" y="2715754"/>
            <a:ext cx="249554" cy="195580"/>
            <a:chOff x="4208412" y="2715754"/>
            <a:chExt cx="249554" cy="195580"/>
          </a:xfrm>
        </p:grpSpPr>
        <p:sp>
          <p:nvSpPr>
            <p:cNvPr id="135" name="object 135"/>
            <p:cNvSpPr/>
            <p:nvPr/>
          </p:nvSpPr>
          <p:spPr>
            <a:xfrm>
              <a:off x="4208412" y="288020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86578" y="2715754"/>
              <a:ext cx="171038" cy="195531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003123" y="2715754"/>
            <a:ext cx="97830" cy="195531"/>
          </a:xfrm>
          <a:prstGeom prst="rect">
            <a:avLst/>
          </a:prstGeom>
        </p:spPr>
      </p:pic>
      <p:sp>
        <p:nvSpPr>
          <p:cNvPr id="138" name="object 138"/>
          <p:cNvSpPr/>
          <p:nvPr/>
        </p:nvSpPr>
        <p:spPr>
          <a:xfrm>
            <a:off x="5200107" y="2880201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9" name="object 13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300582" y="2715754"/>
            <a:ext cx="97996" cy="195531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480379" y="2718511"/>
            <a:ext cx="172360" cy="19553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093971" y="2715754"/>
            <a:ext cx="97996" cy="195531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6291119" y="2880201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817" y="0"/>
                </a:moveTo>
                <a:lnTo>
                  <a:pt x="0" y="0"/>
                </a:lnTo>
                <a:lnTo>
                  <a:pt x="0" y="31084"/>
                </a:lnTo>
                <a:lnTo>
                  <a:pt x="40817" y="31084"/>
                </a:lnTo>
                <a:lnTo>
                  <a:pt x="4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/>
          <p:cNvGrpSpPr/>
          <p:nvPr/>
        </p:nvGrpSpPr>
        <p:grpSpPr>
          <a:xfrm>
            <a:off x="6371374" y="2715754"/>
            <a:ext cx="367665" cy="198755"/>
            <a:chOff x="6371374" y="2715754"/>
            <a:chExt cx="367665" cy="198755"/>
          </a:xfrm>
        </p:grpSpPr>
        <p:pic>
          <p:nvPicPr>
            <p:cNvPr id="144" name="object 14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567591" y="2715754"/>
              <a:ext cx="171038" cy="19553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371374" y="2715754"/>
              <a:ext cx="173907" cy="198289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7171267" y="2715754"/>
            <a:ext cx="365760" cy="198755"/>
            <a:chOff x="7171267" y="2715754"/>
            <a:chExt cx="365760" cy="198755"/>
          </a:xfrm>
        </p:grpSpPr>
        <p:pic>
          <p:nvPicPr>
            <p:cNvPr id="147" name="object 14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364682" y="2715754"/>
              <a:ext cx="172199" cy="19828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171267" y="2718511"/>
              <a:ext cx="167403" cy="192774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8226254" y="2715754"/>
            <a:ext cx="97830" cy="195531"/>
          </a:xfrm>
          <a:prstGeom prst="rect">
            <a:avLst/>
          </a:prstGeom>
        </p:spPr>
      </p:pic>
      <p:grpSp>
        <p:nvGrpSpPr>
          <p:cNvPr id="150" name="object 150"/>
          <p:cNvGrpSpPr/>
          <p:nvPr/>
        </p:nvGrpSpPr>
        <p:grpSpPr>
          <a:xfrm>
            <a:off x="8423237" y="2715754"/>
            <a:ext cx="452755" cy="198755"/>
            <a:chOff x="8423237" y="2715754"/>
            <a:chExt cx="452755" cy="198755"/>
          </a:xfrm>
        </p:grpSpPr>
        <p:sp>
          <p:nvSpPr>
            <p:cNvPr id="151" name="object 151"/>
            <p:cNvSpPr/>
            <p:nvPr/>
          </p:nvSpPr>
          <p:spPr>
            <a:xfrm>
              <a:off x="8423237" y="288020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505204" y="2718511"/>
              <a:ext cx="172195" cy="19553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701963" y="2715754"/>
              <a:ext cx="173742" cy="198289"/>
            </a:xfrm>
            <a:prstGeom prst="rect">
              <a:avLst/>
            </a:prstGeom>
          </p:spPr>
        </p:pic>
      </p:grpSp>
      <p:pic>
        <p:nvPicPr>
          <p:cNvPr id="154" name="object 154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9393945" y="2715754"/>
            <a:ext cx="171038" cy="195531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9613403" y="2715754"/>
            <a:ext cx="455295" cy="198755"/>
            <a:chOff x="9613403" y="2715754"/>
            <a:chExt cx="455295" cy="198755"/>
          </a:xfrm>
        </p:grpSpPr>
        <p:sp>
          <p:nvSpPr>
            <p:cNvPr id="156" name="object 156"/>
            <p:cNvSpPr/>
            <p:nvPr/>
          </p:nvSpPr>
          <p:spPr>
            <a:xfrm>
              <a:off x="9613403" y="288020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693658" y="2715754"/>
              <a:ext cx="173907" cy="19828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891031" y="2715754"/>
              <a:ext cx="177318" cy="195531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10590224" y="2715754"/>
            <a:ext cx="312420" cy="198755"/>
            <a:chOff x="10590224" y="2715754"/>
            <a:chExt cx="312420" cy="198755"/>
          </a:xfrm>
        </p:grpSpPr>
        <p:pic>
          <p:nvPicPr>
            <p:cNvPr id="160" name="object 16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590224" y="2715754"/>
              <a:ext cx="172360" cy="19828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804725" y="2715754"/>
              <a:ext cx="97830" cy="195531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1658762" y="2715754"/>
            <a:ext cx="169881" cy="195531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11878221" y="2880201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4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4" name="object 164"/>
          <p:cNvGrpSpPr/>
          <p:nvPr/>
        </p:nvGrpSpPr>
        <p:grpSpPr>
          <a:xfrm>
            <a:off x="11962500" y="2715754"/>
            <a:ext cx="368300" cy="198755"/>
            <a:chOff x="11962500" y="2715754"/>
            <a:chExt cx="368300" cy="198755"/>
          </a:xfrm>
        </p:grpSpPr>
        <p:pic>
          <p:nvPicPr>
            <p:cNvPr id="165" name="object 16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962500" y="2715754"/>
              <a:ext cx="171038" cy="19828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2156014" y="2715754"/>
              <a:ext cx="174674" cy="198289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2899661" y="2715754"/>
            <a:ext cx="176161" cy="195531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13117963" y="2880201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9" name="object 169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3218273" y="2715754"/>
            <a:ext cx="97996" cy="195531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05989" y="3023090"/>
            <a:ext cx="247931" cy="21821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3393112" y="2715754"/>
            <a:ext cx="171038" cy="195531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904753" y="3028730"/>
            <a:ext cx="96690" cy="195657"/>
          </a:xfrm>
          <a:prstGeom prst="rect">
            <a:avLst/>
          </a:prstGeom>
        </p:spPr>
      </p:pic>
      <p:grpSp>
        <p:nvGrpSpPr>
          <p:cNvPr id="173" name="object 173"/>
          <p:cNvGrpSpPr/>
          <p:nvPr/>
        </p:nvGrpSpPr>
        <p:grpSpPr>
          <a:xfrm>
            <a:off x="1064670" y="3023089"/>
            <a:ext cx="252095" cy="206375"/>
            <a:chOff x="1064670" y="3023089"/>
            <a:chExt cx="252095" cy="206375"/>
          </a:xfrm>
        </p:grpSpPr>
        <p:sp>
          <p:nvSpPr>
            <p:cNvPr id="174" name="object 174"/>
            <p:cNvSpPr/>
            <p:nvPr/>
          </p:nvSpPr>
          <p:spPr>
            <a:xfrm>
              <a:off x="1064670" y="3023089"/>
              <a:ext cx="133985" cy="206375"/>
            </a:xfrm>
            <a:custGeom>
              <a:avLst/>
              <a:gdLst/>
              <a:ahLst/>
              <a:cxnLst/>
              <a:rect l="l" t="t" r="r" b="b"/>
              <a:pathLst>
                <a:path w="133984" h="206375">
                  <a:moveTo>
                    <a:pt x="133872" y="0"/>
                  </a:moveTo>
                  <a:lnTo>
                    <a:pt x="107845" y="0"/>
                  </a:lnTo>
                  <a:lnTo>
                    <a:pt x="0" y="205935"/>
                  </a:lnTo>
                  <a:lnTo>
                    <a:pt x="26027" y="205935"/>
                  </a:lnTo>
                  <a:lnTo>
                    <a:pt x="133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8390" y="3028730"/>
              <a:ext cx="97930" cy="195657"/>
            </a:xfrm>
            <a:prstGeom prst="rect">
              <a:avLst/>
            </a:prstGeom>
          </p:spPr>
        </p:pic>
      </p:grpSp>
      <p:pic>
        <p:nvPicPr>
          <p:cNvPr id="176" name="object 17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399377" y="3028730"/>
            <a:ext cx="173550" cy="198414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2378711" y="3028730"/>
            <a:ext cx="368300" cy="198755"/>
            <a:chOff x="2378711" y="3028730"/>
            <a:chExt cx="368300" cy="198755"/>
          </a:xfrm>
        </p:grpSpPr>
        <p:pic>
          <p:nvPicPr>
            <p:cNvPr id="178" name="object 17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378711" y="3032490"/>
              <a:ext cx="166081" cy="191896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572175" y="3028730"/>
              <a:ext cx="174723" cy="198414"/>
            </a:xfrm>
            <a:prstGeom prst="rect">
              <a:avLst/>
            </a:prstGeom>
          </p:spPr>
        </p:pic>
      </p:grpSp>
      <p:pic>
        <p:nvPicPr>
          <p:cNvPr id="180" name="object 180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1285617" y="6162377"/>
            <a:ext cx="2479318" cy="1186551"/>
          </a:xfrm>
          <a:prstGeom prst="rect">
            <a:avLst/>
          </a:prstGeom>
        </p:spPr>
      </p:pic>
      <p:grpSp>
        <p:nvGrpSpPr>
          <p:cNvPr id="181" name="object 181"/>
          <p:cNvGrpSpPr/>
          <p:nvPr/>
        </p:nvGrpSpPr>
        <p:grpSpPr>
          <a:xfrm>
            <a:off x="2787882" y="3028730"/>
            <a:ext cx="256540" cy="198755"/>
            <a:chOff x="2787882" y="3028730"/>
            <a:chExt cx="256540" cy="198755"/>
          </a:xfrm>
        </p:grpSpPr>
        <p:sp>
          <p:nvSpPr>
            <p:cNvPr id="182" name="object 182"/>
            <p:cNvSpPr/>
            <p:nvPr/>
          </p:nvSpPr>
          <p:spPr>
            <a:xfrm>
              <a:off x="2787882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869787" y="3028730"/>
              <a:ext cx="174570" cy="198414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3799407" y="3032490"/>
            <a:ext cx="365760" cy="192405"/>
            <a:chOff x="3799407" y="3032490"/>
            <a:chExt cx="365760" cy="192405"/>
          </a:xfrm>
        </p:grpSpPr>
        <p:pic>
          <p:nvPicPr>
            <p:cNvPr id="185" name="object 18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799407" y="3032490"/>
              <a:ext cx="167237" cy="19189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98869" y="3032490"/>
              <a:ext cx="166246" cy="191896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7864181" y="6162377"/>
            <a:ext cx="2396360" cy="1186551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208412" y="3028730"/>
            <a:ext cx="257175" cy="198755"/>
            <a:chOff x="4208412" y="3028730"/>
            <a:chExt cx="257175" cy="198755"/>
          </a:xfrm>
        </p:grpSpPr>
        <p:sp>
          <p:nvSpPr>
            <p:cNvPr id="189" name="object 189"/>
            <p:cNvSpPr/>
            <p:nvPr/>
          </p:nvSpPr>
          <p:spPr>
            <a:xfrm>
              <a:off x="4208412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92692" y="3028730"/>
              <a:ext cx="172360" cy="198414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102276" y="3028730"/>
            <a:ext cx="97830" cy="195657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5299425" y="3028730"/>
            <a:ext cx="249554" cy="196215"/>
            <a:chOff x="5299425" y="3028730"/>
            <a:chExt cx="249554" cy="196215"/>
          </a:xfrm>
        </p:grpSpPr>
        <p:sp>
          <p:nvSpPr>
            <p:cNvPr id="193" name="object 193"/>
            <p:cNvSpPr/>
            <p:nvPr/>
          </p:nvSpPr>
          <p:spPr>
            <a:xfrm>
              <a:off x="5299425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377425" y="3028730"/>
              <a:ext cx="171038" cy="195657"/>
            </a:xfrm>
            <a:prstGeom prst="rect">
              <a:avLst/>
            </a:prstGeom>
          </p:spPr>
        </p:pic>
      </p:grpSp>
      <p:pic>
        <p:nvPicPr>
          <p:cNvPr id="195" name="object 19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641050" y="6162377"/>
            <a:ext cx="2197889" cy="1186551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6093971" y="3028730"/>
            <a:ext cx="97996" cy="195657"/>
          </a:xfrm>
          <a:prstGeom prst="rect">
            <a:avLst/>
          </a:prstGeom>
        </p:spPr>
      </p:pic>
      <p:grpSp>
        <p:nvGrpSpPr>
          <p:cNvPr id="197" name="object 197"/>
          <p:cNvGrpSpPr/>
          <p:nvPr/>
        </p:nvGrpSpPr>
        <p:grpSpPr>
          <a:xfrm>
            <a:off x="6291119" y="3028730"/>
            <a:ext cx="455295" cy="196215"/>
            <a:chOff x="6291119" y="3028730"/>
            <a:chExt cx="455295" cy="196215"/>
          </a:xfrm>
        </p:grpSpPr>
        <p:sp>
          <p:nvSpPr>
            <p:cNvPr id="198" name="object 198"/>
            <p:cNvSpPr/>
            <p:nvPr/>
          </p:nvSpPr>
          <p:spPr>
            <a:xfrm>
              <a:off x="6291119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370442" y="3028730"/>
              <a:ext cx="177318" cy="19565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568747" y="3028730"/>
              <a:ext cx="177318" cy="195657"/>
            </a:xfrm>
            <a:prstGeom prst="rect">
              <a:avLst/>
            </a:prstGeom>
          </p:spPr>
        </p:pic>
      </p:grpSp>
      <p:grpSp>
        <p:nvGrpSpPr>
          <p:cNvPr id="201" name="object 201"/>
          <p:cNvGrpSpPr/>
          <p:nvPr/>
        </p:nvGrpSpPr>
        <p:grpSpPr>
          <a:xfrm>
            <a:off x="7022538" y="3032490"/>
            <a:ext cx="365760" cy="192405"/>
            <a:chOff x="7022538" y="3032490"/>
            <a:chExt cx="365760" cy="192405"/>
          </a:xfrm>
        </p:grpSpPr>
        <p:pic>
          <p:nvPicPr>
            <p:cNvPr id="202" name="object 20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022538" y="3032490"/>
              <a:ext cx="167237" cy="19189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222000" y="3032490"/>
              <a:ext cx="166246" cy="191896"/>
            </a:xfrm>
            <a:prstGeom prst="rect">
              <a:avLst/>
            </a:prstGeom>
          </p:spPr>
        </p:pic>
      </p:grpSp>
      <p:grpSp>
        <p:nvGrpSpPr>
          <p:cNvPr id="204" name="object 204"/>
          <p:cNvGrpSpPr/>
          <p:nvPr/>
        </p:nvGrpSpPr>
        <p:grpSpPr>
          <a:xfrm>
            <a:off x="7431544" y="3028730"/>
            <a:ext cx="254635" cy="198755"/>
            <a:chOff x="7431544" y="3028730"/>
            <a:chExt cx="254635" cy="198755"/>
          </a:xfrm>
        </p:grpSpPr>
        <p:sp>
          <p:nvSpPr>
            <p:cNvPr id="205" name="object 205"/>
            <p:cNvSpPr/>
            <p:nvPr/>
          </p:nvSpPr>
          <p:spPr>
            <a:xfrm>
              <a:off x="7431544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513417" y="3028730"/>
              <a:ext cx="172145" cy="198414"/>
            </a:xfrm>
            <a:prstGeom prst="rect">
              <a:avLst/>
            </a:prstGeom>
          </p:spPr>
        </p:pic>
      </p:grpSp>
      <p:pic>
        <p:nvPicPr>
          <p:cNvPr id="207" name="object 20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8203944" y="3028730"/>
            <a:ext cx="171038" cy="195657"/>
          </a:xfrm>
          <a:prstGeom prst="rect">
            <a:avLst/>
          </a:prstGeom>
        </p:spPr>
      </p:pic>
      <p:grpSp>
        <p:nvGrpSpPr>
          <p:cNvPr id="208" name="object 208"/>
          <p:cNvGrpSpPr/>
          <p:nvPr/>
        </p:nvGrpSpPr>
        <p:grpSpPr>
          <a:xfrm>
            <a:off x="8423237" y="3028730"/>
            <a:ext cx="452755" cy="198755"/>
            <a:chOff x="8423237" y="3028730"/>
            <a:chExt cx="452755" cy="198755"/>
          </a:xfrm>
        </p:grpSpPr>
        <p:sp>
          <p:nvSpPr>
            <p:cNvPr id="209" name="object 209"/>
            <p:cNvSpPr/>
            <p:nvPr/>
          </p:nvSpPr>
          <p:spPr>
            <a:xfrm>
              <a:off x="8423237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8503657" y="3028730"/>
              <a:ext cx="173742" cy="198414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708467" y="3032490"/>
              <a:ext cx="167237" cy="191896"/>
            </a:xfrm>
            <a:prstGeom prst="rect">
              <a:avLst/>
            </a:prstGeom>
          </p:spPr>
        </p:pic>
      </p:grpSp>
      <p:pic>
        <p:nvPicPr>
          <p:cNvPr id="212" name="object 21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9397745" y="3032490"/>
            <a:ext cx="172195" cy="194654"/>
          </a:xfrm>
          <a:prstGeom prst="rect">
            <a:avLst/>
          </a:prstGeom>
        </p:spPr>
      </p:pic>
      <p:grpSp>
        <p:nvGrpSpPr>
          <p:cNvPr id="213" name="object 213"/>
          <p:cNvGrpSpPr/>
          <p:nvPr/>
        </p:nvGrpSpPr>
        <p:grpSpPr>
          <a:xfrm>
            <a:off x="9613403" y="3028730"/>
            <a:ext cx="447675" cy="198755"/>
            <a:chOff x="9613403" y="3028730"/>
            <a:chExt cx="447675" cy="198755"/>
          </a:xfrm>
        </p:grpSpPr>
        <p:sp>
          <p:nvSpPr>
            <p:cNvPr id="214" name="object 214"/>
            <p:cNvSpPr/>
            <p:nvPr/>
          </p:nvSpPr>
          <p:spPr>
            <a:xfrm>
              <a:off x="9613403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696468" y="3028730"/>
              <a:ext cx="364445" cy="198414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10443974" y="3028730"/>
            <a:ext cx="365760" cy="198755"/>
            <a:chOff x="10443974" y="3028730"/>
            <a:chExt cx="365760" cy="198755"/>
          </a:xfrm>
        </p:grpSpPr>
        <p:pic>
          <p:nvPicPr>
            <p:cNvPr id="217" name="object 21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637394" y="3028730"/>
              <a:ext cx="172142" cy="198414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0443974" y="3032490"/>
              <a:ext cx="167403" cy="191896"/>
            </a:xfrm>
            <a:prstGeom prst="rect">
              <a:avLst/>
            </a:prstGeom>
          </p:spPr>
        </p:pic>
      </p:grpSp>
      <p:grpSp>
        <p:nvGrpSpPr>
          <p:cNvPr id="219" name="object 219"/>
          <p:cNvGrpSpPr/>
          <p:nvPr/>
        </p:nvGrpSpPr>
        <p:grpSpPr>
          <a:xfrm>
            <a:off x="10852980" y="3028730"/>
            <a:ext cx="258445" cy="198755"/>
            <a:chOff x="10852980" y="3028730"/>
            <a:chExt cx="258445" cy="198755"/>
          </a:xfrm>
        </p:grpSpPr>
        <p:sp>
          <p:nvSpPr>
            <p:cNvPr id="220" name="object 220"/>
            <p:cNvSpPr/>
            <p:nvPr/>
          </p:nvSpPr>
          <p:spPr>
            <a:xfrm>
              <a:off x="10852980" y="31933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936209" y="3028730"/>
              <a:ext cx="174733" cy="198414"/>
            </a:xfrm>
            <a:prstGeom prst="rect">
              <a:avLst/>
            </a:prstGeom>
          </p:spPr>
        </p:pic>
      </p:grpSp>
      <p:pic>
        <p:nvPicPr>
          <p:cNvPr id="222" name="object 222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11658762" y="3028730"/>
            <a:ext cx="169881" cy="195657"/>
          </a:xfrm>
          <a:prstGeom prst="rect">
            <a:avLst/>
          </a:prstGeom>
        </p:spPr>
      </p:pic>
      <p:grpSp>
        <p:nvGrpSpPr>
          <p:cNvPr id="223" name="object 223"/>
          <p:cNvGrpSpPr/>
          <p:nvPr/>
        </p:nvGrpSpPr>
        <p:grpSpPr>
          <a:xfrm>
            <a:off x="11878221" y="3028730"/>
            <a:ext cx="452755" cy="198755"/>
            <a:chOff x="11878221" y="3028730"/>
            <a:chExt cx="452755" cy="198755"/>
          </a:xfrm>
        </p:grpSpPr>
        <p:sp>
          <p:nvSpPr>
            <p:cNvPr id="224" name="object 224"/>
            <p:cNvSpPr/>
            <p:nvPr/>
          </p:nvSpPr>
          <p:spPr>
            <a:xfrm>
              <a:off x="11878221" y="3193302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958986" y="3028730"/>
              <a:ext cx="173396" cy="19841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2158493" y="3032490"/>
              <a:ext cx="172195" cy="194654"/>
            </a:xfrm>
            <a:prstGeom prst="rect">
              <a:avLst/>
            </a:prstGeom>
          </p:spPr>
        </p:pic>
      </p:grpSp>
      <p:pic>
        <p:nvPicPr>
          <p:cNvPr id="227" name="object 227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2903461" y="3028730"/>
            <a:ext cx="173517" cy="198414"/>
          </a:xfrm>
          <a:prstGeom prst="rect">
            <a:avLst/>
          </a:prstGeom>
        </p:spPr>
      </p:pic>
      <p:sp>
        <p:nvSpPr>
          <p:cNvPr id="228" name="object 228"/>
          <p:cNvSpPr/>
          <p:nvPr/>
        </p:nvSpPr>
        <p:spPr>
          <a:xfrm>
            <a:off x="13117963" y="3193302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9" name="object 229"/>
          <p:cNvGrpSpPr/>
          <p:nvPr/>
        </p:nvGrpSpPr>
        <p:grpSpPr>
          <a:xfrm>
            <a:off x="13204722" y="3028730"/>
            <a:ext cx="367030" cy="198755"/>
            <a:chOff x="13204722" y="3028730"/>
            <a:chExt cx="367030" cy="198755"/>
          </a:xfrm>
        </p:grpSpPr>
        <p:pic>
          <p:nvPicPr>
            <p:cNvPr id="230" name="object 230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3204722" y="3032490"/>
              <a:ext cx="167403" cy="19189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400549" y="3028730"/>
              <a:ext cx="171038" cy="198414"/>
            </a:xfrm>
            <a:prstGeom prst="rect">
              <a:avLst/>
            </a:prstGeom>
          </p:spPr>
        </p:pic>
      </p:grpSp>
      <p:grpSp>
        <p:nvGrpSpPr>
          <p:cNvPr id="232" name="object 232"/>
          <p:cNvGrpSpPr/>
          <p:nvPr/>
        </p:nvGrpSpPr>
        <p:grpSpPr>
          <a:xfrm>
            <a:off x="605989" y="3336191"/>
            <a:ext cx="710565" cy="218440"/>
            <a:chOff x="605989" y="3336191"/>
            <a:chExt cx="710565" cy="218440"/>
          </a:xfrm>
        </p:grpSpPr>
        <p:pic>
          <p:nvPicPr>
            <p:cNvPr id="233" name="object 23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05989" y="3336191"/>
              <a:ext cx="247931" cy="21821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81204" y="3336191"/>
              <a:ext cx="317338" cy="20593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218390" y="3341831"/>
              <a:ext cx="97930" cy="195657"/>
            </a:xfrm>
            <a:prstGeom prst="rect">
              <a:avLst/>
            </a:prstGeom>
          </p:spPr>
        </p:pic>
      </p:grpSp>
      <p:pic>
        <p:nvPicPr>
          <p:cNvPr id="236" name="object 236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99377" y="3341831"/>
            <a:ext cx="173550" cy="198414"/>
          </a:xfrm>
          <a:prstGeom prst="rect">
            <a:avLst/>
          </a:prstGeom>
        </p:spPr>
      </p:pic>
      <p:grpSp>
        <p:nvGrpSpPr>
          <p:cNvPr id="237" name="object 237"/>
          <p:cNvGrpSpPr/>
          <p:nvPr/>
        </p:nvGrpSpPr>
        <p:grpSpPr>
          <a:xfrm>
            <a:off x="2527440" y="3341831"/>
            <a:ext cx="367030" cy="198755"/>
            <a:chOff x="2527440" y="3341831"/>
            <a:chExt cx="367030" cy="198755"/>
          </a:xfrm>
        </p:grpSpPr>
        <p:pic>
          <p:nvPicPr>
            <p:cNvPr id="238" name="object 23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527440" y="3345591"/>
              <a:ext cx="166081" cy="19189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22110" y="3341831"/>
              <a:ext cx="172360" cy="198414"/>
            </a:xfrm>
            <a:prstGeom prst="rect">
              <a:avLst/>
            </a:prstGeom>
          </p:spPr>
        </p:pic>
      </p:grpSp>
      <p:grpSp>
        <p:nvGrpSpPr>
          <p:cNvPr id="240" name="object 240"/>
          <p:cNvGrpSpPr/>
          <p:nvPr/>
        </p:nvGrpSpPr>
        <p:grpSpPr>
          <a:xfrm>
            <a:off x="3799407" y="3345591"/>
            <a:ext cx="365760" cy="192405"/>
            <a:chOff x="3799407" y="3345591"/>
            <a:chExt cx="365760" cy="192405"/>
          </a:xfrm>
        </p:grpSpPr>
        <p:pic>
          <p:nvPicPr>
            <p:cNvPr id="241" name="object 24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799407" y="3345591"/>
              <a:ext cx="167237" cy="19189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998869" y="3345591"/>
              <a:ext cx="166246" cy="191896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4208412" y="3341831"/>
            <a:ext cx="254635" cy="198755"/>
            <a:chOff x="4208412" y="3341831"/>
            <a:chExt cx="254635" cy="198755"/>
          </a:xfrm>
        </p:grpSpPr>
        <p:sp>
          <p:nvSpPr>
            <p:cNvPr id="244" name="object 244"/>
            <p:cNvSpPr/>
            <p:nvPr/>
          </p:nvSpPr>
          <p:spPr>
            <a:xfrm>
              <a:off x="4208412" y="350728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983" y="30207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288739" y="3341831"/>
              <a:ext cx="173835" cy="198414"/>
            </a:xfrm>
            <a:prstGeom prst="rect">
              <a:avLst/>
            </a:prstGeom>
          </p:spPr>
        </p:pic>
      </p:grpSp>
      <p:pic>
        <p:nvPicPr>
          <p:cNvPr id="246" name="object 246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86081" y="3341831"/>
            <a:ext cx="171204" cy="198414"/>
          </a:xfrm>
          <a:prstGeom prst="rect">
            <a:avLst/>
          </a:prstGeom>
        </p:spPr>
      </p:pic>
      <p:sp>
        <p:nvSpPr>
          <p:cNvPr id="247" name="object 247"/>
          <p:cNvSpPr/>
          <p:nvPr/>
        </p:nvSpPr>
        <p:spPr>
          <a:xfrm>
            <a:off x="5299425" y="3507281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817" y="0"/>
                </a:moveTo>
                <a:lnTo>
                  <a:pt x="0" y="0"/>
                </a:lnTo>
                <a:lnTo>
                  <a:pt x="0" y="30207"/>
                </a:lnTo>
                <a:lnTo>
                  <a:pt x="40817" y="30207"/>
                </a:lnTo>
                <a:lnTo>
                  <a:pt x="4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8" name="object 2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5386184" y="3345591"/>
            <a:ext cx="167237" cy="191896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6077941" y="3341831"/>
            <a:ext cx="171038" cy="198414"/>
          </a:xfrm>
          <a:prstGeom prst="rect">
            <a:avLst/>
          </a:prstGeom>
        </p:spPr>
      </p:pic>
      <p:grpSp>
        <p:nvGrpSpPr>
          <p:cNvPr id="250" name="object 250"/>
          <p:cNvGrpSpPr/>
          <p:nvPr/>
        </p:nvGrpSpPr>
        <p:grpSpPr>
          <a:xfrm>
            <a:off x="6291119" y="3341831"/>
            <a:ext cx="452755" cy="198755"/>
            <a:chOff x="6291119" y="3341831"/>
            <a:chExt cx="452755" cy="198755"/>
          </a:xfrm>
        </p:grpSpPr>
        <p:sp>
          <p:nvSpPr>
            <p:cNvPr id="251" name="object 251"/>
            <p:cNvSpPr/>
            <p:nvPr/>
          </p:nvSpPr>
          <p:spPr>
            <a:xfrm>
              <a:off x="6291119" y="350728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817" y="30207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370442" y="3341831"/>
              <a:ext cx="177318" cy="195657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571297" y="3341831"/>
              <a:ext cx="172174" cy="198414"/>
            </a:xfrm>
            <a:prstGeom prst="rect">
              <a:avLst/>
            </a:prstGeom>
          </p:spPr>
        </p:pic>
      </p:grpSp>
      <p:grpSp>
        <p:nvGrpSpPr>
          <p:cNvPr id="254" name="object 254"/>
          <p:cNvGrpSpPr/>
          <p:nvPr/>
        </p:nvGrpSpPr>
        <p:grpSpPr>
          <a:xfrm>
            <a:off x="7022538" y="3345591"/>
            <a:ext cx="365760" cy="192405"/>
            <a:chOff x="7022538" y="3345591"/>
            <a:chExt cx="365760" cy="192405"/>
          </a:xfrm>
        </p:grpSpPr>
        <p:pic>
          <p:nvPicPr>
            <p:cNvPr id="255" name="object 255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022538" y="3345591"/>
              <a:ext cx="167237" cy="19189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222000" y="3345591"/>
              <a:ext cx="166246" cy="191896"/>
            </a:xfrm>
            <a:prstGeom prst="rect">
              <a:avLst/>
            </a:prstGeom>
          </p:spPr>
        </p:pic>
      </p:grpSp>
      <p:sp>
        <p:nvSpPr>
          <p:cNvPr id="257" name="object 257"/>
          <p:cNvSpPr/>
          <p:nvPr/>
        </p:nvSpPr>
        <p:spPr>
          <a:xfrm>
            <a:off x="7431544" y="3507281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983" y="0"/>
                </a:moveTo>
                <a:lnTo>
                  <a:pt x="0" y="0"/>
                </a:lnTo>
                <a:lnTo>
                  <a:pt x="0" y="30207"/>
                </a:lnTo>
                <a:lnTo>
                  <a:pt x="40983" y="30207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8" name="object 258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7518302" y="3345591"/>
            <a:ext cx="167403" cy="191896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8210059" y="3341831"/>
            <a:ext cx="171038" cy="198414"/>
          </a:xfrm>
          <a:prstGeom prst="rect">
            <a:avLst/>
          </a:prstGeom>
        </p:spPr>
      </p:pic>
      <p:sp>
        <p:nvSpPr>
          <p:cNvPr id="260" name="object 260"/>
          <p:cNvSpPr/>
          <p:nvPr/>
        </p:nvSpPr>
        <p:spPr>
          <a:xfrm>
            <a:off x="8423237" y="3507281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983" y="0"/>
                </a:moveTo>
                <a:lnTo>
                  <a:pt x="0" y="0"/>
                </a:lnTo>
                <a:lnTo>
                  <a:pt x="0" y="30207"/>
                </a:lnTo>
                <a:lnTo>
                  <a:pt x="40983" y="30207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1" name="object 261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8523713" y="3341831"/>
            <a:ext cx="97996" cy="195657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8701963" y="3341831"/>
            <a:ext cx="173742" cy="198414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9400224" y="3341831"/>
            <a:ext cx="171038" cy="198414"/>
          </a:xfrm>
          <a:prstGeom prst="rect">
            <a:avLst/>
          </a:prstGeom>
        </p:spPr>
      </p:pic>
      <p:grpSp>
        <p:nvGrpSpPr>
          <p:cNvPr id="264" name="object 264"/>
          <p:cNvGrpSpPr/>
          <p:nvPr/>
        </p:nvGrpSpPr>
        <p:grpSpPr>
          <a:xfrm>
            <a:off x="9613403" y="3341831"/>
            <a:ext cx="447675" cy="198755"/>
            <a:chOff x="9613403" y="3341831"/>
            <a:chExt cx="447675" cy="198755"/>
          </a:xfrm>
        </p:grpSpPr>
        <p:sp>
          <p:nvSpPr>
            <p:cNvPr id="265" name="object 265"/>
            <p:cNvSpPr/>
            <p:nvPr/>
          </p:nvSpPr>
          <p:spPr>
            <a:xfrm>
              <a:off x="9613403" y="3507281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817" y="30207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9697683" y="3341831"/>
              <a:ext cx="171038" cy="198414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889875" y="3341831"/>
              <a:ext cx="171038" cy="195657"/>
            </a:xfrm>
            <a:prstGeom prst="rect">
              <a:avLst/>
            </a:prstGeom>
          </p:spPr>
        </p:pic>
      </p:grpSp>
      <p:grpSp>
        <p:nvGrpSpPr>
          <p:cNvPr id="268" name="object 268"/>
          <p:cNvGrpSpPr/>
          <p:nvPr/>
        </p:nvGrpSpPr>
        <p:grpSpPr>
          <a:xfrm>
            <a:off x="10443974" y="3341831"/>
            <a:ext cx="368300" cy="198755"/>
            <a:chOff x="10443974" y="3341831"/>
            <a:chExt cx="368300" cy="198755"/>
          </a:xfrm>
        </p:grpSpPr>
        <p:pic>
          <p:nvPicPr>
            <p:cNvPr id="269" name="object 26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0443974" y="3345591"/>
              <a:ext cx="167403" cy="191896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0639801" y="3341831"/>
              <a:ext cx="172360" cy="198414"/>
            </a:xfrm>
            <a:prstGeom prst="rect">
              <a:avLst/>
            </a:prstGeom>
          </p:spPr>
        </p:pic>
      </p:grpSp>
      <p:sp>
        <p:nvSpPr>
          <p:cNvPr id="271" name="object 271"/>
          <p:cNvSpPr/>
          <p:nvPr/>
        </p:nvSpPr>
        <p:spPr>
          <a:xfrm>
            <a:off x="10852980" y="3507281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983" y="0"/>
                </a:moveTo>
                <a:lnTo>
                  <a:pt x="0" y="0"/>
                </a:lnTo>
                <a:lnTo>
                  <a:pt x="0" y="30207"/>
                </a:lnTo>
                <a:lnTo>
                  <a:pt x="40983" y="30207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2" name="object 27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0939904" y="3345591"/>
            <a:ext cx="167237" cy="191896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1665042" y="3341831"/>
            <a:ext cx="171038" cy="198414"/>
          </a:xfrm>
          <a:prstGeom prst="rect">
            <a:avLst/>
          </a:prstGeom>
        </p:spPr>
      </p:pic>
      <p:sp>
        <p:nvSpPr>
          <p:cNvPr id="274" name="object 274"/>
          <p:cNvSpPr/>
          <p:nvPr/>
        </p:nvSpPr>
        <p:spPr>
          <a:xfrm>
            <a:off x="11878221" y="3507281"/>
            <a:ext cx="40005" cy="30480"/>
          </a:xfrm>
          <a:custGeom>
            <a:avLst/>
            <a:gdLst/>
            <a:ahLst/>
            <a:cxnLst/>
            <a:rect l="l" t="t" r="r" b="b"/>
            <a:pathLst>
              <a:path w="40004" h="30479">
                <a:moveTo>
                  <a:pt x="39661" y="0"/>
                </a:moveTo>
                <a:lnTo>
                  <a:pt x="0" y="0"/>
                </a:lnTo>
                <a:lnTo>
                  <a:pt x="0" y="30207"/>
                </a:lnTo>
                <a:lnTo>
                  <a:pt x="39661" y="30207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5" name="object 275"/>
          <p:cNvGrpSpPr/>
          <p:nvPr/>
        </p:nvGrpSpPr>
        <p:grpSpPr>
          <a:xfrm>
            <a:off x="11964979" y="3341831"/>
            <a:ext cx="365760" cy="198755"/>
            <a:chOff x="11964979" y="3341831"/>
            <a:chExt cx="365760" cy="198755"/>
          </a:xfrm>
        </p:grpSpPr>
        <p:pic>
          <p:nvPicPr>
            <p:cNvPr id="276" name="object 276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1964979" y="3345591"/>
              <a:ext cx="167403" cy="191896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2156014" y="3341831"/>
              <a:ext cx="174674" cy="198414"/>
            </a:xfrm>
            <a:prstGeom prst="rect">
              <a:avLst/>
            </a:prstGeom>
          </p:spPr>
        </p:pic>
      </p:grpSp>
      <p:pic>
        <p:nvPicPr>
          <p:cNvPr id="278" name="object 278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2904619" y="3341831"/>
            <a:ext cx="171204" cy="198414"/>
          </a:xfrm>
          <a:prstGeom prst="rect">
            <a:avLst/>
          </a:prstGeom>
        </p:spPr>
      </p:pic>
      <p:grpSp>
        <p:nvGrpSpPr>
          <p:cNvPr id="279" name="object 279"/>
          <p:cNvGrpSpPr/>
          <p:nvPr/>
        </p:nvGrpSpPr>
        <p:grpSpPr>
          <a:xfrm>
            <a:off x="13117963" y="3341831"/>
            <a:ext cx="452755" cy="198755"/>
            <a:chOff x="13117963" y="3341831"/>
            <a:chExt cx="452755" cy="198755"/>
          </a:xfrm>
        </p:grpSpPr>
        <p:sp>
          <p:nvSpPr>
            <p:cNvPr id="280" name="object 280"/>
            <p:cNvSpPr/>
            <p:nvPr/>
          </p:nvSpPr>
          <p:spPr>
            <a:xfrm>
              <a:off x="13117963" y="3507281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79">
                  <a:moveTo>
                    <a:pt x="39661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661" y="30207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1" name="object 281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3199764" y="3345591"/>
              <a:ext cx="172360" cy="194654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3395591" y="3341831"/>
              <a:ext cx="174839" cy="198414"/>
            </a:xfrm>
            <a:prstGeom prst="rect">
              <a:avLst/>
            </a:prstGeom>
          </p:spPr>
        </p:pic>
      </p:grpSp>
      <p:grpSp>
        <p:nvGrpSpPr>
          <p:cNvPr id="283" name="object 283"/>
          <p:cNvGrpSpPr/>
          <p:nvPr/>
        </p:nvGrpSpPr>
        <p:grpSpPr>
          <a:xfrm>
            <a:off x="605989" y="3649293"/>
            <a:ext cx="710565" cy="218440"/>
            <a:chOff x="605989" y="3649293"/>
            <a:chExt cx="710565" cy="218440"/>
          </a:xfrm>
        </p:grpSpPr>
        <p:pic>
          <p:nvPicPr>
            <p:cNvPr id="284" name="object 2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5989" y="3649293"/>
              <a:ext cx="247931" cy="218093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83683" y="3649293"/>
              <a:ext cx="314860" cy="205935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8390" y="3655936"/>
              <a:ext cx="97930" cy="195531"/>
            </a:xfrm>
            <a:prstGeom prst="rect">
              <a:avLst/>
            </a:prstGeom>
          </p:spPr>
        </p:pic>
      </p:grpSp>
      <p:pic>
        <p:nvPicPr>
          <p:cNvPr id="287" name="object 287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399377" y="3655936"/>
            <a:ext cx="173550" cy="198289"/>
          </a:xfrm>
          <a:prstGeom prst="rect">
            <a:avLst/>
          </a:prstGeom>
        </p:spPr>
      </p:pic>
      <p:grpSp>
        <p:nvGrpSpPr>
          <p:cNvPr id="288" name="object 288"/>
          <p:cNvGrpSpPr/>
          <p:nvPr/>
        </p:nvGrpSpPr>
        <p:grpSpPr>
          <a:xfrm>
            <a:off x="2378711" y="3655936"/>
            <a:ext cx="367030" cy="198755"/>
            <a:chOff x="2378711" y="3655936"/>
            <a:chExt cx="367030" cy="198755"/>
          </a:xfrm>
        </p:grpSpPr>
        <p:pic>
          <p:nvPicPr>
            <p:cNvPr id="289" name="object 28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2378711" y="3658693"/>
              <a:ext cx="166081" cy="19277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573381" y="3655936"/>
              <a:ext cx="172195" cy="198289"/>
            </a:xfrm>
            <a:prstGeom prst="rect">
              <a:avLst/>
            </a:prstGeom>
          </p:spPr>
        </p:pic>
      </p:grpSp>
      <p:grpSp>
        <p:nvGrpSpPr>
          <p:cNvPr id="291" name="object 291"/>
          <p:cNvGrpSpPr/>
          <p:nvPr/>
        </p:nvGrpSpPr>
        <p:grpSpPr>
          <a:xfrm>
            <a:off x="2787882" y="3655936"/>
            <a:ext cx="255904" cy="195580"/>
            <a:chOff x="2787882" y="3655936"/>
            <a:chExt cx="255904" cy="195580"/>
          </a:xfrm>
        </p:grpSpPr>
        <p:sp>
          <p:nvSpPr>
            <p:cNvPr id="292" name="object 292"/>
            <p:cNvSpPr/>
            <p:nvPr/>
          </p:nvSpPr>
          <p:spPr>
            <a:xfrm>
              <a:off x="2787882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865882" y="3655936"/>
              <a:ext cx="177318" cy="195531"/>
            </a:xfrm>
            <a:prstGeom prst="rect">
              <a:avLst/>
            </a:prstGeom>
          </p:spPr>
        </p:pic>
      </p:grpSp>
      <p:grpSp>
        <p:nvGrpSpPr>
          <p:cNvPr id="294" name="object 294"/>
          <p:cNvGrpSpPr/>
          <p:nvPr/>
        </p:nvGrpSpPr>
        <p:grpSpPr>
          <a:xfrm>
            <a:off x="3799407" y="3655936"/>
            <a:ext cx="368300" cy="198755"/>
            <a:chOff x="3799407" y="3655936"/>
            <a:chExt cx="368300" cy="198755"/>
          </a:xfrm>
        </p:grpSpPr>
        <p:pic>
          <p:nvPicPr>
            <p:cNvPr id="295" name="object 29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799407" y="3658693"/>
              <a:ext cx="167237" cy="192774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995234" y="3655936"/>
              <a:ext cx="172360" cy="198289"/>
            </a:xfrm>
            <a:prstGeom prst="rect">
              <a:avLst/>
            </a:prstGeom>
          </p:spPr>
        </p:pic>
      </p:grpSp>
      <p:grpSp>
        <p:nvGrpSpPr>
          <p:cNvPr id="297" name="object 297"/>
          <p:cNvGrpSpPr/>
          <p:nvPr/>
        </p:nvGrpSpPr>
        <p:grpSpPr>
          <a:xfrm>
            <a:off x="4208412" y="3655936"/>
            <a:ext cx="249554" cy="195580"/>
            <a:chOff x="4208412" y="3655936"/>
            <a:chExt cx="249554" cy="195580"/>
          </a:xfrm>
        </p:grpSpPr>
        <p:sp>
          <p:nvSpPr>
            <p:cNvPr id="298" name="object 298"/>
            <p:cNvSpPr/>
            <p:nvPr/>
          </p:nvSpPr>
          <p:spPr>
            <a:xfrm>
              <a:off x="4208412" y="3820383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9" name="object 29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86578" y="3655936"/>
              <a:ext cx="171038" cy="195531"/>
            </a:xfrm>
            <a:prstGeom prst="rect">
              <a:avLst/>
            </a:prstGeom>
          </p:spPr>
        </p:pic>
      </p:grpSp>
      <p:pic>
        <p:nvPicPr>
          <p:cNvPr id="300" name="object 300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086081" y="3655936"/>
            <a:ext cx="171204" cy="198289"/>
          </a:xfrm>
          <a:prstGeom prst="rect">
            <a:avLst/>
          </a:prstGeom>
        </p:spPr>
      </p:pic>
      <p:grpSp>
        <p:nvGrpSpPr>
          <p:cNvPr id="301" name="object 301"/>
          <p:cNvGrpSpPr/>
          <p:nvPr/>
        </p:nvGrpSpPr>
        <p:grpSpPr>
          <a:xfrm>
            <a:off x="5299425" y="3655936"/>
            <a:ext cx="249554" cy="195580"/>
            <a:chOff x="5299425" y="3655936"/>
            <a:chExt cx="249554" cy="195580"/>
          </a:xfrm>
        </p:grpSpPr>
        <p:sp>
          <p:nvSpPr>
            <p:cNvPr id="302" name="object 302"/>
            <p:cNvSpPr/>
            <p:nvPr/>
          </p:nvSpPr>
          <p:spPr>
            <a:xfrm>
              <a:off x="5299425" y="3820383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3" name="object 303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377425" y="3655936"/>
              <a:ext cx="171038" cy="195531"/>
            </a:xfrm>
            <a:prstGeom prst="rect">
              <a:avLst/>
            </a:prstGeom>
          </p:spPr>
        </p:pic>
      </p:grpSp>
      <p:pic>
        <p:nvPicPr>
          <p:cNvPr id="304" name="object 304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6077941" y="3655936"/>
            <a:ext cx="171038" cy="198289"/>
          </a:xfrm>
          <a:prstGeom prst="rect">
            <a:avLst/>
          </a:prstGeom>
        </p:spPr>
      </p:pic>
      <p:grpSp>
        <p:nvGrpSpPr>
          <p:cNvPr id="305" name="object 305"/>
          <p:cNvGrpSpPr/>
          <p:nvPr/>
        </p:nvGrpSpPr>
        <p:grpSpPr>
          <a:xfrm>
            <a:off x="6291119" y="3655936"/>
            <a:ext cx="455295" cy="198755"/>
            <a:chOff x="6291119" y="3655936"/>
            <a:chExt cx="455295" cy="198755"/>
          </a:xfrm>
        </p:grpSpPr>
        <p:sp>
          <p:nvSpPr>
            <p:cNvPr id="306" name="object 306"/>
            <p:cNvSpPr/>
            <p:nvPr/>
          </p:nvSpPr>
          <p:spPr>
            <a:xfrm>
              <a:off x="6291119" y="3820383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7" name="object 307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375399" y="3655936"/>
              <a:ext cx="171038" cy="198289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568747" y="3655936"/>
              <a:ext cx="177318" cy="195531"/>
            </a:xfrm>
            <a:prstGeom prst="rect">
              <a:avLst/>
            </a:prstGeom>
          </p:spPr>
        </p:pic>
      </p:grpSp>
      <p:grpSp>
        <p:nvGrpSpPr>
          <p:cNvPr id="309" name="object 309"/>
          <p:cNvGrpSpPr/>
          <p:nvPr/>
        </p:nvGrpSpPr>
        <p:grpSpPr>
          <a:xfrm>
            <a:off x="7022538" y="3655936"/>
            <a:ext cx="368300" cy="198755"/>
            <a:chOff x="7022538" y="3655936"/>
            <a:chExt cx="368300" cy="198755"/>
          </a:xfrm>
        </p:grpSpPr>
        <p:pic>
          <p:nvPicPr>
            <p:cNvPr id="310" name="object 310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022538" y="3658693"/>
              <a:ext cx="167237" cy="192774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7218364" y="3655936"/>
              <a:ext cx="172360" cy="198289"/>
            </a:xfrm>
            <a:prstGeom prst="rect">
              <a:avLst/>
            </a:prstGeom>
          </p:spPr>
        </p:pic>
      </p:grpSp>
      <p:sp>
        <p:nvSpPr>
          <p:cNvPr id="312" name="object 312"/>
          <p:cNvSpPr/>
          <p:nvPr/>
        </p:nvSpPr>
        <p:spPr>
          <a:xfrm>
            <a:off x="7431544" y="3820383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3" name="object 313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532018" y="3655936"/>
            <a:ext cx="97830" cy="195531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8210059" y="3655936"/>
            <a:ext cx="171038" cy="198289"/>
          </a:xfrm>
          <a:prstGeom prst="rect">
            <a:avLst/>
          </a:prstGeom>
        </p:spPr>
      </p:pic>
      <p:sp>
        <p:nvSpPr>
          <p:cNvPr id="315" name="object 315"/>
          <p:cNvSpPr/>
          <p:nvPr/>
        </p:nvSpPr>
        <p:spPr>
          <a:xfrm>
            <a:off x="8423237" y="3820383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6" name="object 316"/>
          <p:cNvGrpSpPr/>
          <p:nvPr/>
        </p:nvGrpSpPr>
        <p:grpSpPr>
          <a:xfrm>
            <a:off x="8510161" y="3655936"/>
            <a:ext cx="365760" cy="198755"/>
            <a:chOff x="8510161" y="3655936"/>
            <a:chExt cx="365760" cy="198755"/>
          </a:xfrm>
        </p:grpSpPr>
        <p:pic>
          <p:nvPicPr>
            <p:cNvPr id="317" name="object 317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510161" y="3658693"/>
              <a:ext cx="167237" cy="192774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8701963" y="3655936"/>
              <a:ext cx="173742" cy="198289"/>
            </a:xfrm>
            <a:prstGeom prst="rect">
              <a:avLst/>
            </a:prstGeom>
          </p:spPr>
        </p:pic>
      </p:grpSp>
      <p:pic>
        <p:nvPicPr>
          <p:cNvPr id="319" name="object 31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9400224" y="3655936"/>
            <a:ext cx="171038" cy="198289"/>
          </a:xfrm>
          <a:prstGeom prst="rect">
            <a:avLst/>
          </a:prstGeom>
        </p:spPr>
      </p:pic>
      <p:grpSp>
        <p:nvGrpSpPr>
          <p:cNvPr id="320" name="object 320"/>
          <p:cNvGrpSpPr/>
          <p:nvPr/>
        </p:nvGrpSpPr>
        <p:grpSpPr>
          <a:xfrm>
            <a:off x="9613403" y="3655936"/>
            <a:ext cx="452755" cy="198755"/>
            <a:chOff x="9613403" y="3655936"/>
            <a:chExt cx="452755" cy="198755"/>
          </a:xfrm>
        </p:grpSpPr>
        <p:sp>
          <p:nvSpPr>
            <p:cNvPr id="321" name="object 321"/>
            <p:cNvSpPr/>
            <p:nvPr/>
          </p:nvSpPr>
          <p:spPr>
            <a:xfrm>
              <a:off x="9613403" y="3820383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2" name="object 322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9695205" y="3658693"/>
              <a:ext cx="172360" cy="195531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9892036" y="3655936"/>
              <a:ext cx="173835" cy="198289"/>
            </a:xfrm>
            <a:prstGeom prst="rect">
              <a:avLst/>
            </a:prstGeom>
          </p:spPr>
        </p:pic>
      </p:grpSp>
      <p:grpSp>
        <p:nvGrpSpPr>
          <p:cNvPr id="324" name="object 324"/>
          <p:cNvGrpSpPr/>
          <p:nvPr/>
        </p:nvGrpSpPr>
        <p:grpSpPr>
          <a:xfrm>
            <a:off x="10592703" y="3655936"/>
            <a:ext cx="368300" cy="198755"/>
            <a:chOff x="10592703" y="3655936"/>
            <a:chExt cx="368300" cy="198755"/>
          </a:xfrm>
        </p:grpSpPr>
        <p:pic>
          <p:nvPicPr>
            <p:cNvPr id="325" name="object 325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0592703" y="3658693"/>
              <a:ext cx="167403" cy="192774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0788530" y="3655936"/>
              <a:ext cx="172360" cy="198289"/>
            </a:xfrm>
            <a:prstGeom prst="rect">
              <a:avLst/>
            </a:prstGeom>
          </p:spPr>
        </p:pic>
      </p:grpSp>
      <p:pic>
        <p:nvPicPr>
          <p:cNvPr id="327" name="object 327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11764195" y="3655936"/>
            <a:ext cx="171038" cy="198289"/>
          </a:xfrm>
          <a:prstGeom prst="rect">
            <a:avLst/>
          </a:prstGeom>
        </p:spPr>
      </p:pic>
      <p:grpSp>
        <p:nvGrpSpPr>
          <p:cNvPr id="328" name="object 328"/>
          <p:cNvGrpSpPr/>
          <p:nvPr/>
        </p:nvGrpSpPr>
        <p:grpSpPr>
          <a:xfrm>
            <a:off x="11977374" y="3655936"/>
            <a:ext cx="255904" cy="195580"/>
            <a:chOff x="11977374" y="3655936"/>
            <a:chExt cx="255904" cy="195580"/>
          </a:xfrm>
        </p:grpSpPr>
        <p:sp>
          <p:nvSpPr>
            <p:cNvPr id="329" name="object 329"/>
            <p:cNvSpPr/>
            <p:nvPr/>
          </p:nvSpPr>
          <p:spPr>
            <a:xfrm>
              <a:off x="11977374" y="3820383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0" name="object 33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056696" y="3655936"/>
              <a:ext cx="176161" cy="195531"/>
            </a:xfrm>
            <a:prstGeom prst="rect">
              <a:avLst/>
            </a:prstGeom>
          </p:spPr>
        </p:pic>
      </p:grpSp>
      <p:pic>
        <p:nvPicPr>
          <p:cNvPr id="331" name="object 331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12904619" y="3655936"/>
            <a:ext cx="171204" cy="198289"/>
          </a:xfrm>
          <a:prstGeom prst="rect">
            <a:avLst/>
          </a:prstGeom>
        </p:spPr>
      </p:pic>
      <p:sp>
        <p:nvSpPr>
          <p:cNvPr id="332" name="object 332"/>
          <p:cNvSpPr/>
          <p:nvPr/>
        </p:nvSpPr>
        <p:spPr>
          <a:xfrm>
            <a:off x="13117963" y="3820383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3" name="object 333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3218273" y="3655936"/>
            <a:ext cx="97996" cy="195531"/>
          </a:xfrm>
          <a:prstGeom prst="rect">
            <a:avLst/>
          </a:prstGeom>
        </p:spPr>
      </p:pic>
      <p:pic>
        <p:nvPicPr>
          <p:cNvPr id="334" name="object 334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13399430" y="3655936"/>
            <a:ext cx="174637" cy="198289"/>
          </a:xfrm>
          <a:prstGeom prst="rect">
            <a:avLst/>
          </a:prstGeom>
        </p:spPr>
      </p:pic>
      <p:grpSp>
        <p:nvGrpSpPr>
          <p:cNvPr id="335" name="object 335"/>
          <p:cNvGrpSpPr/>
          <p:nvPr/>
        </p:nvGrpSpPr>
        <p:grpSpPr>
          <a:xfrm>
            <a:off x="605989" y="3963272"/>
            <a:ext cx="710565" cy="218440"/>
            <a:chOff x="605989" y="3963272"/>
            <a:chExt cx="710565" cy="218440"/>
          </a:xfrm>
        </p:grpSpPr>
        <p:pic>
          <p:nvPicPr>
            <p:cNvPr id="336" name="object 336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05989" y="3963272"/>
              <a:ext cx="247931" cy="218218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882444" y="3963272"/>
              <a:ext cx="316099" cy="205935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218390" y="3968912"/>
              <a:ext cx="97930" cy="195657"/>
            </a:xfrm>
            <a:prstGeom prst="rect">
              <a:avLst/>
            </a:prstGeom>
          </p:spPr>
        </p:pic>
      </p:grpSp>
      <p:pic>
        <p:nvPicPr>
          <p:cNvPr id="339" name="object 339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1399377" y="3968912"/>
            <a:ext cx="173550" cy="198414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527440" y="3972672"/>
            <a:ext cx="166081" cy="191896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3799407" y="3972672"/>
            <a:ext cx="167237" cy="191896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2722110" y="3968912"/>
            <a:ext cx="172360" cy="198414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3995234" y="3968912"/>
            <a:ext cx="172360" cy="198414"/>
          </a:xfrm>
          <a:prstGeom prst="rect">
            <a:avLst/>
          </a:prstGeom>
        </p:spPr>
      </p:pic>
      <p:grpSp>
        <p:nvGrpSpPr>
          <p:cNvPr id="344" name="object 344"/>
          <p:cNvGrpSpPr/>
          <p:nvPr/>
        </p:nvGrpSpPr>
        <p:grpSpPr>
          <a:xfrm>
            <a:off x="4208412" y="3968912"/>
            <a:ext cx="249554" cy="196215"/>
            <a:chOff x="4208412" y="3968912"/>
            <a:chExt cx="249554" cy="196215"/>
          </a:xfrm>
        </p:grpSpPr>
        <p:sp>
          <p:nvSpPr>
            <p:cNvPr id="345" name="object 345"/>
            <p:cNvSpPr/>
            <p:nvPr/>
          </p:nvSpPr>
          <p:spPr>
            <a:xfrm>
              <a:off x="4208412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6" name="object 346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4286578" y="3968912"/>
              <a:ext cx="171038" cy="195657"/>
            </a:xfrm>
            <a:prstGeom prst="rect">
              <a:avLst/>
            </a:prstGeom>
          </p:spPr>
        </p:pic>
      </p:grpSp>
      <p:pic>
        <p:nvPicPr>
          <p:cNvPr id="347" name="object 347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5086081" y="3968912"/>
            <a:ext cx="171204" cy="198414"/>
          </a:xfrm>
          <a:prstGeom prst="rect">
            <a:avLst/>
          </a:prstGeom>
        </p:spPr>
      </p:pic>
      <p:grpSp>
        <p:nvGrpSpPr>
          <p:cNvPr id="348" name="object 348"/>
          <p:cNvGrpSpPr/>
          <p:nvPr/>
        </p:nvGrpSpPr>
        <p:grpSpPr>
          <a:xfrm>
            <a:off x="5299425" y="3968912"/>
            <a:ext cx="249554" cy="196215"/>
            <a:chOff x="5299425" y="3968912"/>
            <a:chExt cx="249554" cy="196215"/>
          </a:xfrm>
        </p:grpSpPr>
        <p:sp>
          <p:nvSpPr>
            <p:cNvPr id="349" name="object 349"/>
            <p:cNvSpPr/>
            <p:nvPr/>
          </p:nvSpPr>
          <p:spPr>
            <a:xfrm>
              <a:off x="5299425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0" name="object 350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5377425" y="3968912"/>
              <a:ext cx="171038" cy="195657"/>
            </a:xfrm>
            <a:prstGeom prst="rect">
              <a:avLst/>
            </a:prstGeom>
          </p:spPr>
        </p:pic>
      </p:grpSp>
      <p:pic>
        <p:nvPicPr>
          <p:cNvPr id="351" name="object 351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077941" y="3968912"/>
            <a:ext cx="171038" cy="198414"/>
          </a:xfrm>
          <a:prstGeom prst="rect">
            <a:avLst/>
          </a:prstGeom>
        </p:spPr>
      </p:pic>
      <p:grpSp>
        <p:nvGrpSpPr>
          <p:cNvPr id="352" name="object 352"/>
          <p:cNvGrpSpPr/>
          <p:nvPr/>
        </p:nvGrpSpPr>
        <p:grpSpPr>
          <a:xfrm>
            <a:off x="6291119" y="3968912"/>
            <a:ext cx="455295" cy="198755"/>
            <a:chOff x="6291119" y="3968912"/>
            <a:chExt cx="455295" cy="198755"/>
          </a:xfrm>
        </p:grpSpPr>
        <p:sp>
          <p:nvSpPr>
            <p:cNvPr id="353" name="object 353"/>
            <p:cNvSpPr/>
            <p:nvPr/>
          </p:nvSpPr>
          <p:spPr>
            <a:xfrm>
              <a:off x="6291119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4" name="object 354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6375399" y="3968912"/>
              <a:ext cx="171038" cy="198414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6568747" y="3968912"/>
              <a:ext cx="177318" cy="195657"/>
            </a:xfrm>
            <a:prstGeom prst="rect">
              <a:avLst/>
            </a:prstGeom>
          </p:spPr>
        </p:pic>
      </p:grpSp>
      <p:grpSp>
        <p:nvGrpSpPr>
          <p:cNvPr id="356" name="object 356"/>
          <p:cNvGrpSpPr/>
          <p:nvPr/>
        </p:nvGrpSpPr>
        <p:grpSpPr>
          <a:xfrm>
            <a:off x="7022538" y="3968912"/>
            <a:ext cx="368300" cy="198755"/>
            <a:chOff x="7022538" y="3968912"/>
            <a:chExt cx="368300" cy="198755"/>
          </a:xfrm>
        </p:grpSpPr>
        <p:pic>
          <p:nvPicPr>
            <p:cNvPr id="357" name="object 357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7022538" y="3972672"/>
              <a:ext cx="167237" cy="191896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7218364" y="3968912"/>
              <a:ext cx="172360" cy="198414"/>
            </a:xfrm>
            <a:prstGeom prst="rect">
              <a:avLst/>
            </a:prstGeom>
          </p:spPr>
        </p:pic>
      </p:grpSp>
      <p:grpSp>
        <p:nvGrpSpPr>
          <p:cNvPr id="359" name="object 359"/>
          <p:cNvGrpSpPr/>
          <p:nvPr/>
        </p:nvGrpSpPr>
        <p:grpSpPr>
          <a:xfrm>
            <a:off x="7431544" y="3968912"/>
            <a:ext cx="257175" cy="196215"/>
            <a:chOff x="7431544" y="3968912"/>
            <a:chExt cx="257175" cy="196215"/>
          </a:xfrm>
        </p:grpSpPr>
        <p:sp>
          <p:nvSpPr>
            <p:cNvPr id="360" name="object 360"/>
            <p:cNvSpPr/>
            <p:nvPr/>
          </p:nvSpPr>
          <p:spPr>
            <a:xfrm>
              <a:off x="7431544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1" name="object 361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7510866" y="3968912"/>
              <a:ext cx="177318" cy="195657"/>
            </a:xfrm>
            <a:prstGeom prst="rect">
              <a:avLst/>
            </a:prstGeom>
          </p:spPr>
        </p:pic>
      </p:grpSp>
      <p:pic>
        <p:nvPicPr>
          <p:cNvPr id="362" name="object 362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210059" y="3968912"/>
            <a:ext cx="171038" cy="198414"/>
          </a:xfrm>
          <a:prstGeom prst="rect">
            <a:avLst/>
          </a:prstGeom>
        </p:spPr>
      </p:pic>
      <p:sp>
        <p:nvSpPr>
          <p:cNvPr id="363" name="object 363"/>
          <p:cNvSpPr/>
          <p:nvPr/>
        </p:nvSpPr>
        <p:spPr>
          <a:xfrm>
            <a:off x="8423237" y="4133484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4" name="object 364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8523713" y="3968912"/>
            <a:ext cx="97996" cy="195657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701963" y="3968912"/>
            <a:ext cx="173742" cy="198414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9400224" y="3968912"/>
            <a:ext cx="171038" cy="198414"/>
          </a:xfrm>
          <a:prstGeom prst="rect">
            <a:avLst/>
          </a:prstGeom>
        </p:spPr>
      </p:pic>
      <p:grpSp>
        <p:nvGrpSpPr>
          <p:cNvPr id="367" name="object 367"/>
          <p:cNvGrpSpPr/>
          <p:nvPr/>
        </p:nvGrpSpPr>
        <p:grpSpPr>
          <a:xfrm>
            <a:off x="9613403" y="3968912"/>
            <a:ext cx="447675" cy="198755"/>
            <a:chOff x="9613403" y="3968912"/>
            <a:chExt cx="447675" cy="198755"/>
          </a:xfrm>
        </p:grpSpPr>
        <p:sp>
          <p:nvSpPr>
            <p:cNvPr id="368" name="object 368"/>
            <p:cNvSpPr/>
            <p:nvPr/>
          </p:nvSpPr>
          <p:spPr>
            <a:xfrm>
              <a:off x="9613403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9" name="object 36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9697683" y="3968912"/>
              <a:ext cx="171038" cy="198414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9889875" y="3968912"/>
              <a:ext cx="171038" cy="195657"/>
            </a:xfrm>
            <a:prstGeom prst="rect">
              <a:avLst/>
            </a:prstGeom>
          </p:spPr>
        </p:pic>
      </p:grpSp>
      <p:grpSp>
        <p:nvGrpSpPr>
          <p:cNvPr id="371" name="object 371"/>
          <p:cNvGrpSpPr/>
          <p:nvPr/>
        </p:nvGrpSpPr>
        <p:grpSpPr>
          <a:xfrm>
            <a:off x="10443974" y="3972672"/>
            <a:ext cx="365760" cy="192405"/>
            <a:chOff x="10443974" y="3972672"/>
            <a:chExt cx="365760" cy="192405"/>
          </a:xfrm>
        </p:grpSpPr>
        <p:pic>
          <p:nvPicPr>
            <p:cNvPr id="372" name="object 37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0443974" y="3972672"/>
              <a:ext cx="167403" cy="191896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0643601" y="3972672"/>
              <a:ext cx="166081" cy="191896"/>
            </a:xfrm>
            <a:prstGeom prst="rect">
              <a:avLst/>
            </a:prstGeom>
          </p:spPr>
        </p:pic>
      </p:grpSp>
      <p:grpSp>
        <p:nvGrpSpPr>
          <p:cNvPr id="374" name="object 374"/>
          <p:cNvGrpSpPr/>
          <p:nvPr/>
        </p:nvGrpSpPr>
        <p:grpSpPr>
          <a:xfrm>
            <a:off x="10852980" y="3968912"/>
            <a:ext cx="257175" cy="198755"/>
            <a:chOff x="10852980" y="3968912"/>
            <a:chExt cx="257175" cy="198755"/>
          </a:xfrm>
        </p:grpSpPr>
        <p:sp>
          <p:nvSpPr>
            <p:cNvPr id="375" name="object 375"/>
            <p:cNvSpPr/>
            <p:nvPr/>
          </p:nvSpPr>
          <p:spPr>
            <a:xfrm>
              <a:off x="10852980" y="413348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6" name="object 376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0937425" y="3968912"/>
              <a:ext cx="172195" cy="198414"/>
            </a:xfrm>
            <a:prstGeom prst="rect">
              <a:avLst/>
            </a:prstGeom>
          </p:spPr>
        </p:pic>
      </p:grpSp>
      <p:pic>
        <p:nvPicPr>
          <p:cNvPr id="377" name="object 377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11665042" y="3968912"/>
            <a:ext cx="171038" cy="198414"/>
          </a:xfrm>
          <a:prstGeom prst="rect">
            <a:avLst/>
          </a:prstGeom>
        </p:spPr>
      </p:pic>
      <p:grpSp>
        <p:nvGrpSpPr>
          <p:cNvPr id="378" name="object 378"/>
          <p:cNvGrpSpPr/>
          <p:nvPr/>
        </p:nvGrpSpPr>
        <p:grpSpPr>
          <a:xfrm>
            <a:off x="11878221" y="3968912"/>
            <a:ext cx="452755" cy="198755"/>
            <a:chOff x="11878221" y="3968912"/>
            <a:chExt cx="452755" cy="198755"/>
          </a:xfrm>
        </p:grpSpPr>
        <p:sp>
          <p:nvSpPr>
            <p:cNvPr id="379" name="object 379"/>
            <p:cNvSpPr/>
            <p:nvPr/>
          </p:nvSpPr>
          <p:spPr>
            <a:xfrm>
              <a:off x="11878221" y="4133484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0" name="object 380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1955064" y="3968912"/>
              <a:ext cx="171038" cy="195657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2158493" y="3972672"/>
              <a:ext cx="172195" cy="194654"/>
            </a:xfrm>
            <a:prstGeom prst="rect">
              <a:avLst/>
            </a:prstGeom>
          </p:spPr>
        </p:pic>
      </p:grpSp>
      <p:pic>
        <p:nvPicPr>
          <p:cNvPr id="382" name="object 382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12904619" y="3968912"/>
            <a:ext cx="171204" cy="198414"/>
          </a:xfrm>
          <a:prstGeom prst="rect">
            <a:avLst/>
          </a:prstGeom>
        </p:spPr>
      </p:pic>
      <p:sp>
        <p:nvSpPr>
          <p:cNvPr id="383" name="object 383"/>
          <p:cNvSpPr/>
          <p:nvPr/>
        </p:nvSpPr>
        <p:spPr>
          <a:xfrm>
            <a:off x="13117963" y="4133484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4" name="object 384"/>
          <p:cNvGrpSpPr/>
          <p:nvPr/>
        </p:nvGrpSpPr>
        <p:grpSpPr>
          <a:xfrm>
            <a:off x="13202243" y="3968912"/>
            <a:ext cx="372110" cy="198755"/>
            <a:chOff x="13202243" y="3968912"/>
            <a:chExt cx="372110" cy="198755"/>
          </a:xfrm>
        </p:grpSpPr>
        <p:pic>
          <p:nvPicPr>
            <p:cNvPr id="385" name="object 385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13202243" y="3968912"/>
              <a:ext cx="171038" cy="198414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13399486" y="3968912"/>
              <a:ext cx="174580" cy="198414"/>
            </a:xfrm>
            <a:prstGeom prst="rect">
              <a:avLst/>
            </a:prstGeom>
          </p:spPr>
        </p:pic>
      </p:grpSp>
      <p:pic>
        <p:nvPicPr>
          <p:cNvPr id="387" name="object 38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605989" y="4276373"/>
            <a:ext cx="247931" cy="218218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904753" y="4282013"/>
            <a:ext cx="96690" cy="195657"/>
          </a:xfrm>
          <a:prstGeom prst="rect">
            <a:avLst/>
          </a:prstGeom>
        </p:spPr>
      </p:pic>
      <p:grpSp>
        <p:nvGrpSpPr>
          <p:cNvPr id="389" name="object 389"/>
          <p:cNvGrpSpPr/>
          <p:nvPr/>
        </p:nvGrpSpPr>
        <p:grpSpPr>
          <a:xfrm>
            <a:off x="1064670" y="4276373"/>
            <a:ext cx="252095" cy="206375"/>
            <a:chOff x="1064670" y="4276373"/>
            <a:chExt cx="252095" cy="206375"/>
          </a:xfrm>
        </p:grpSpPr>
        <p:sp>
          <p:nvSpPr>
            <p:cNvPr id="390" name="object 390"/>
            <p:cNvSpPr/>
            <p:nvPr/>
          </p:nvSpPr>
          <p:spPr>
            <a:xfrm>
              <a:off x="1064670" y="4276373"/>
              <a:ext cx="133985" cy="206375"/>
            </a:xfrm>
            <a:custGeom>
              <a:avLst/>
              <a:gdLst/>
              <a:ahLst/>
              <a:cxnLst/>
              <a:rect l="l" t="t" r="r" b="b"/>
              <a:pathLst>
                <a:path w="133984" h="206375">
                  <a:moveTo>
                    <a:pt x="133872" y="0"/>
                  </a:moveTo>
                  <a:lnTo>
                    <a:pt x="107845" y="0"/>
                  </a:lnTo>
                  <a:lnTo>
                    <a:pt x="0" y="205935"/>
                  </a:lnTo>
                  <a:lnTo>
                    <a:pt x="26027" y="205935"/>
                  </a:lnTo>
                  <a:lnTo>
                    <a:pt x="133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1" name="object 39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218390" y="4282013"/>
              <a:ext cx="97930" cy="195657"/>
            </a:xfrm>
            <a:prstGeom prst="rect">
              <a:avLst/>
            </a:prstGeom>
          </p:spPr>
        </p:pic>
      </p:grpSp>
      <p:pic>
        <p:nvPicPr>
          <p:cNvPr id="392" name="object 392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397018" y="4282013"/>
            <a:ext cx="173322" cy="198414"/>
          </a:xfrm>
          <a:prstGeom prst="rect">
            <a:avLst/>
          </a:prstGeom>
        </p:spPr>
      </p:pic>
      <p:grpSp>
        <p:nvGrpSpPr>
          <p:cNvPr id="393" name="object 393"/>
          <p:cNvGrpSpPr/>
          <p:nvPr/>
        </p:nvGrpSpPr>
        <p:grpSpPr>
          <a:xfrm>
            <a:off x="2378711" y="4282013"/>
            <a:ext cx="367030" cy="198755"/>
            <a:chOff x="2378711" y="4282013"/>
            <a:chExt cx="367030" cy="198755"/>
          </a:xfrm>
        </p:grpSpPr>
        <p:pic>
          <p:nvPicPr>
            <p:cNvPr id="394" name="object 39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573381" y="4282013"/>
              <a:ext cx="172195" cy="198414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2378711" y="4285774"/>
              <a:ext cx="166081" cy="191896"/>
            </a:xfrm>
            <a:prstGeom prst="rect">
              <a:avLst/>
            </a:prstGeom>
          </p:spPr>
        </p:pic>
      </p:grpSp>
      <p:grpSp>
        <p:nvGrpSpPr>
          <p:cNvPr id="396" name="object 396"/>
          <p:cNvGrpSpPr/>
          <p:nvPr/>
        </p:nvGrpSpPr>
        <p:grpSpPr>
          <a:xfrm>
            <a:off x="2787882" y="4282013"/>
            <a:ext cx="255904" cy="198755"/>
            <a:chOff x="2787882" y="4282013"/>
            <a:chExt cx="255904" cy="198755"/>
          </a:xfrm>
        </p:grpSpPr>
        <p:sp>
          <p:nvSpPr>
            <p:cNvPr id="397" name="object 397"/>
            <p:cNvSpPr/>
            <p:nvPr/>
          </p:nvSpPr>
          <p:spPr>
            <a:xfrm>
              <a:off x="2787882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79">
                  <a:moveTo>
                    <a:pt x="39661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661" y="30207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8" name="object 398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2870840" y="4282013"/>
              <a:ext cx="172360" cy="198414"/>
            </a:xfrm>
            <a:prstGeom prst="rect">
              <a:avLst/>
            </a:prstGeom>
          </p:spPr>
        </p:pic>
      </p:grpSp>
      <p:grpSp>
        <p:nvGrpSpPr>
          <p:cNvPr id="399" name="object 399"/>
          <p:cNvGrpSpPr/>
          <p:nvPr/>
        </p:nvGrpSpPr>
        <p:grpSpPr>
          <a:xfrm>
            <a:off x="3799407" y="4282013"/>
            <a:ext cx="368300" cy="198755"/>
            <a:chOff x="3799407" y="4282013"/>
            <a:chExt cx="368300" cy="198755"/>
          </a:xfrm>
        </p:grpSpPr>
        <p:pic>
          <p:nvPicPr>
            <p:cNvPr id="400" name="object 400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799407" y="4285773"/>
              <a:ext cx="167237" cy="191896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3995234" y="4282013"/>
              <a:ext cx="172360" cy="198414"/>
            </a:xfrm>
            <a:prstGeom prst="rect">
              <a:avLst/>
            </a:prstGeom>
          </p:spPr>
        </p:pic>
      </p:grpSp>
      <p:grpSp>
        <p:nvGrpSpPr>
          <p:cNvPr id="402" name="object 402"/>
          <p:cNvGrpSpPr/>
          <p:nvPr/>
        </p:nvGrpSpPr>
        <p:grpSpPr>
          <a:xfrm>
            <a:off x="4208412" y="4282013"/>
            <a:ext cx="257175" cy="196215"/>
            <a:chOff x="4208412" y="4282013"/>
            <a:chExt cx="257175" cy="196215"/>
          </a:xfrm>
        </p:grpSpPr>
        <p:sp>
          <p:nvSpPr>
            <p:cNvPr id="403" name="object 403"/>
            <p:cNvSpPr/>
            <p:nvPr/>
          </p:nvSpPr>
          <p:spPr>
            <a:xfrm>
              <a:off x="4208412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983" y="30207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4" name="object 404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287735" y="4282013"/>
              <a:ext cx="177318" cy="195657"/>
            </a:xfrm>
            <a:prstGeom prst="rect">
              <a:avLst/>
            </a:prstGeom>
          </p:spPr>
        </p:pic>
      </p:grpSp>
      <p:pic>
        <p:nvPicPr>
          <p:cNvPr id="405" name="object 405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5086081" y="4282013"/>
            <a:ext cx="171204" cy="198414"/>
          </a:xfrm>
          <a:prstGeom prst="rect">
            <a:avLst/>
          </a:prstGeom>
        </p:spPr>
      </p:pic>
      <p:grpSp>
        <p:nvGrpSpPr>
          <p:cNvPr id="406" name="object 406"/>
          <p:cNvGrpSpPr/>
          <p:nvPr/>
        </p:nvGrpSpPr>
        <p:grpSpPr>
          <a:xfrm>
            <a:off x="5299425" y="4282013"/>
            <a:ext cx="256540" cy="196215"/>
            <a:chOff x="5299425" y="4282013"/>
            <a:chExt cx="256540" cy="196215"/>
          </a:xfrm>
        </p:grpSpPr>
        <p:sp>
          <p:nvSpPr>
            <p:cNvPr id="407" name="object 407"/>
            <p:cNvSpPr/>
            <p:nvPr/>
          </p:nvSpPr>
          <p:spPr>
            <a:xfrm>
              <a:off x="5299425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817" y="30207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8" name="object 40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378747" y="4282013"/>
              <a:ext cx="177153" cy="195657"/>
            </a:xfrm>
            <a:prstGeom prst="rect">
              <a:avLst/>
            </a:prstGeom>
          </p:spPr>
        </p:pic>
      </p:grpSp>
      <p:pic>
        <p:nvPicPr>
          <p:cNvPr id="409" name="object 409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6077941" y="4282013"/>
            <a:ext cx="171038" cy="198414"/>
          </a:xfrm>
          <a:prstGeom prst="rect">
            <a:avLst/>
          </a:prstGeom>
        </p:spPr>
      </p:pic>
      <p:sp>
        <p:nvSpPr>
          <p:cNvPr id="410" name="object 410"/>
          <p:cNvSpPr/>
          <p:nvPr/>
        </p:nvSpPr>
        <p:spPr>
          <a:xfrm>
            <a:off x="6291119" y="4447463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817" y="0"/>
                </a:moveTo>
                <a:lnTo>
                  <a:pt x="0" y="0"/>
                </a:lnTo>
                <a:lnTo>
                  <a:pt x="0" y="30207"/>
                </a:lnTo>
                <a:lnTo>
                  <a:pt x="40817" y="30207"/>
                </a:lnTo>
                <a:lnTo>
                  <a:pt x="4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1" name="object 411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6391429" y="4282013"/>
            <a:ext cx="97996" cy="195657"/>
          </a:xfrm>
          <a:prstGeom prst="rect">
            <a:avLst/>
          </a:prstGeom>
        </p:spPr>
      </p:pic>
      <p:pic>
        <p:nvPicPr>
          <p:cNvPr id="412" name="object 412"/>
          <p:cNvPicPr/>
          <p:nvPr/>
        </p:nvPicPr>
        <p:blipFill>
          <a:blip r:embed="rId220" cstate="print"/>
          <a:stretch>
            <a:fillRect/>
          </a:stretch>
        </p:blipFill>
        <p:spPr>
          <a:xfrm>
            <a:off x="6572597" y="4282013"/>
            <a:ext cx="174625" cy="198414"/>
          </a:xfrm>
          <a:prstGeom prst="rect">
            <a:avLst/>
          </a:prstGeom>
        </p:spPr>
      </p:pic>
      <p:grpSp>
        <p:nvGrpSpPr>
          <p:cNvPr id="413" name="object 413"/>
          <p:cNvGrpSpPr/>
          <p:nvPr/>
        </p:nvGrpSpPr>
        <p:grpSpPr>
          <a:xfrm>
            <a:off x="7022538" y="4282013"/>
            <a:ext cx="368300" cy="198755"/>
            <a:chOff x="7022538" y="4282013"/>
            <a:chExt cx="368300" cy="198755"/>
          </a:xfrm>
        </p:grpSpPr>
        <p:pic>
          <p:nvPicPr>
            <p:cNvPr id="414" name="object 41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022538" y="4285773"/>
              <a:ext cx="167237" cy="191896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218364" y="4282013"/>
              <a:ext cx="172360" cy="198414"/>
            </a:xfrm>
            <a:prstGeom prst="rect">
              <a:avLst/>
            </a:prstGeom>
          </p:spPr>
        </p:pic>
      </p:grpSp>
      <p:grpSp>
        <p:nvGrpSpPr>
          <p:cNvPr id="416" name="object 416"/>
          <p:cNvGrpSpPr/>
          <p:nvPr/>
        </p:nvGrpSpPr>
        <p:grpSpPr>
          <a:xfrm>
            <a:off x="7431544" y="4285774"/>
            <a:ext cx="254635" cy="194945"/>
            <a:chOff x="7431544" y="4285774"/>
            <a:chExt cx="254635" cy="194945"/>
          </a:xfrm>
        </p:grpSpPr>
        <p:sp>
          <p:nvSpPr>
            <p:cNvPr id="417" name="object 417"/>
            <p:cNvSpPr/>
            <p:nvPr/>
          </p:nvSpPr>
          <p:spPr>
            <a:xfrm>
              <a:off x="7431544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983" y="30207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8" name="object 418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7513345" y="4285774"/>
              <a:ext cx="172360" cy="194654"/>
            </a:xfrm>
            <a:prstGeom prst="rect">
              <a:avLst/>
            </a:prstGeom>
          </p:spPr>
        </p:pic>
      </p:grpSp>
      <p:pic>
        <p:nvPicPr>
          <p:cNvPr id="419" name="object 419"/>
          <p:cNvPicPr/>
          <p:nvPr/>
        </p:nvPicPr>
        <p:blipFill>
          <a:blip r:embed="rId223" cstate="print"/>
          <a:stretch>
            <a:fillRect/>
          </a:stretch>
        </p:blipFill>
        <p:spPr>
          <a:xfrm>
            <a:off x="8309212" y="4282013"/>
            <a:ext cx="171038" cy="198414"/>
          </a:xfrm>
          <a:prstGeom prst="rect">
            <a:avLst/>
          </a:prstGeom>
        </p:spPr>
      </p:pic>
      <p:grpSp>
        <p:nvGrpSpPr>
          <p:cNvPr id="420" name="object 420"/>
          <p:cNvGrpSpPr/>
          <p:nvPr/>
        </p:nvGrpSpPr>
        <p:grpSpPr>
          <a:xfrm>
            <a:off x="8522556" y="4282013"/>
            <a:ext cx="256540" cy="196215"/>
            <a:chOff x="8522556" y="4282013"/>
            <a:chExt cx="256540" cy="196215"/>
          </a:xfrm>
        </p:grpSpPr>
        <p:sp>
          <p:nvSpPr>
            <p:cNvPr id="421" name="object 421"/>
            <p:cNvSpPr/>
            <p:nvPr/>
          </p:nvSpPr>
          <p:spPr>
            <a:xfrm>
              <a:off x="8522556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817" y="30207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2" name="object 422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8601878" y="4282013"/>
              <a:ext cx="177153" cy="195657"/>
            </a:xfrm>
            <a:prstGeom prst="rect">
              <a:avLst/>
            </a:prstGeom>
          </p:spPr>
        </p:pic>
      </p:grpSp>
      <p:pic>
        <p:nvPicPr>
          <p:cNvPr id="423" name="object 423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9400224" y="4282013"/>
            <a:ext cx="171038" cy="198414"/>
          </a:xfrm>
          <a:prstGeom prst="rect">
            <a:avLst/>
          </a:prstGeom>
        </p:spPr>
      </p:pic>
      <p:sp>
        <p:nvSpPr>
          <p:cNvPr id="424" name="object 424"/>
          <p:cNvSpPr/>
          <p:nvPr/>
        </p:nvSpPr>
        <p:spPr>
          <a:xfrm>
            <a:off x="9613403" y="4447463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817" y="0"/>
                </a:moveTo>
                <a:lnTo>
                  <a:pt x="0" y="0"/>
                </a:lnTo>
                <a:lnTo>
                  <a:pt x="0" y="30207"/>
                </a:lnTo>
                <a:lnTo>
                  <a:pt x="40817" y="30207"/>
                </a:lnTo>
                <a:lnTo>
                  <a:pt x="4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5" name="object 425"/>
          <p:cNvPicPr/>
          <p:nvPr/>
        </p:nvPicPr>
        <p:blipFill>
          <a:blip r:embed="rId225" cstate="print"/>
          <a:stretch>
            <a:fillRect/>
          </a:stretch>
        </p:blipFill>
        <p:spPr>
          <a:xfrm>
            <a:off x="9713878" y="4282013"/>
            <a:ext cx="97830" cy="195657"/>
          </a:xfrm>
          <a:prstGeom prst="rect">
            <a:avLst/>
          </a:prstGeom>
        </p:spPr>
      </p:pic>
      <p:pic>
        <p:nvPicPr>
          <p:cNvPr id="426" name="object 426"/>
          <p:cNvPicPr/>
          <p:nvPr/>
        </p:nvPicPr>
        <p:blipFill>
          <a:blip r:embed="rId226" cstate="print"/>
          <a:stretch>
            <a:fillRect/>
          </a:stretch>
        </p:blipFill>
        <p:spPr>
          <a:xfrm>
            <a:off x="9894881" y="4282013"/>
            <a:ext cx="174625" cy="198414"/>
          </a:xfrm>
          <a:prstGeom prst="rect">
            <a:avLst/>
          </a:prstGeom>
        </p:spPr>
      </p:pic>
      <p:grpSp>
        <p:nvGrpSpPr>
          <p:cNvPr id="427" name="object 427"/>
          <p:cNvGrpSpPr/>
          <p:nvPr/>
        </p:nvGrpSpPr>
        <p:grpSpPr>
          <a:xfrm>
            <a:off x="10443974" y="4282013"/>
            <a:ext cx="368300" cy="198755"/>
            <a:chOff x="10443974" y="4282013"/>
            <a:chExt cx="368300" cy="198755"/>
          </a:xfrm>
        </p:grpSpPr>
        <p:pic>
          <p:nvPicPr>
            <p:cNvPr id="428" name="object 42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10443974" y="4285774"/>
              <a:ext cx="167403" cy="191896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10639801" y="4282013"/>
              <a:ext cx="172360" cy="198414"/>
            </a:xfrm>
            <a:prstGeom prst="rect">
              <a:avLst/>
            </a:prstGeom>
          </p:spPr>
        </p:pic>
      </p:grpSp>
      <p:grpSp>
        <p:nvGrpSpPr>
          <p:cNvPr id="430" name="object 430"/>
          <p:cNvGrpSpPr/>
          <p:nvPr/>
        </p:nvGrpSpPr>
        <p:grpSpPr>
          <a:xfrm>
            <a:off x="10852980" y="4282013"/>
            <a:ext cx="254635" cy="198755"/>
            <a:chOff x="10852980" y="4282013"/>
            <a:chExt cx="254635" cy="198755"/>
          </a:xfrm>
        </p:grpSpPr>
        <p:sp>
          <p:nvSpPr>
            <p:cNvPr id="431" name="object 431"/>
            <p:cNvSpPr/>
            <p:nvPr/>
          </p:nvSpPr>
          <p:spPr>
            <a:xfrm>
              <a:off x="10852980" y="444746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40983" y="30207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2" name="object 432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10933399" y="4282013"/>
              <a:ext cx="173742" cy="198414"/>
            </a:xfrm>
            <a:prstGeom prst="rect">
              <a:avLst/>
            </a:prstGeom>
          </p:spPr>
        </p:pic>
      </p:grpSp>
      <p:pic>
        <p:nvPicPr>
          <p:cNvPr id="433" name="object 433"/>
          <p:cNvPicPr/>
          <p:nvPr/>
        </p:nvPicPr>
        <p:blipFill>
          <a:blip r:embed="rId230" cstate="print"/>
          <a:stretch>
            <a:fillRect/>
          </a:stretch>
        </p:blipFill>
        <p:spPr>
          <a:xfrm>
            <a:off x="11764195" y="4282013"/>
            <a:ext cx="171038" cy="198414"/>
          </a:xfrm>
          <a:prstGeom prst="rect">
            <a:avLst/>
          </a:prstGeom>
        </p:spPr>
      </p:pic>
      <p:grpSp>
        <p:nvGrpSpPr>
          <p:cNvPr id="434" name="object 434"/>
          <p:cNvGrpSpPr/>
          <p:nvPr/>
        </p:nvGrpSpPr>
        <p:grpSpPr>
          <a:xfrm>
            <a:off x="11977374" y="4285774"/>
            <a:ext cx="254635" cy="194945"/>
            <a:chOff x="11977374" y="4285774"/>
            <a:chExt cx="254635" cy="194945"/>
          </a:xfrm>
        </p:grpSpPr>
        <p:sp>
          <p:nvSpPr>
            <p:cNvPr id="435" name="object 435"/>
            <p:cNvSpPr/>
            <p:nvPr/>
          </p:nvSpPr>
          <p:spPr>
            <a:xfrm>
              <a:off x="11977374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4" h="30479">
                  <a:moveTo>
                    <a:pt x="39661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661" y="30207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6" name="object 436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12059175" y="4285774"/>
              <a:ext cx="172360" cy="194654"/>
            </a:xfrm>
            <a:prstGeom prst="rect">
              <a:avLst/>
            </a:prstGeom>
          </p:spPr>
        </p:pic>
      </p:grpSp>
      <p:pic>
        <p:nvPicPr>
          <p:cNvPr id="437" name="object 437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12904619" y="4282013"/>
            <a:ext cx="171204" cy="198414"/>
          </a:xfrm>
          <a:prstGeom prst="rect">
            <a:avLst/>
          </a:prstGeom>
        </p:spPr>
      </p:pic>
      <p:grpSp>
        <p:nvGrpSpPr>
          <p:cNvPr id="438" name="object 438"/>
          <p:cNvGrpSpPr/>
          <p:nvPr/>
        </p:nvGrpSpPr>
        <p:grpSpPr>
          <a:xfrm>
            <a:off x="13117963" y="4282013"/>
            <a:ext cx="452755" cy="198755"/>
            <a:chOff x="13117963" y="4282013"/>
            <a:chExt cx="452755" cy="198755"/>
          </a:xfrm>
        </p:grpSpPr>
        <p:sp>
          <p:nvSpPr>
            <p:cNvPr id="439" name="object 439"/>
            <p:cNvSpPr/>
            <p:nvPr/>
          </p:nvSpPr>
          <p:spPr>
            <a:xfrm>
              <a:off x="13117963" y="444746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79">
                  <a:moveTo>
                    <a:pt x="39661" y="0"/>
                  </a:moveTo>
                  <a:lnTo>
                    <a:pt x="0" y="0"/>
                  </a:lnTo>
                  <a:lnTo>
                    <a:pt x="0" y="30207"/>
                  </a:lnTo>
                  <a:lnTo>
                    <a:pt x="39661" y="30207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0" name="object 44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3194806" y="4282013"/>
              <a:ext cx="171038" cy="195657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13398070" y="4285773"/>
              <a:ext cx="172360" cy="194654"/>
            </a:xfrm>
            <a:prstGeom prst="rect">
              <a:avLst/>
            </a:prstGeom>
          </p:spPr>
        </p:pic>
      </p:grpSp>
      <p:grpSp>
        <p:nvGrpSpPr>
          <p:cNvPr id="442" name="object 442"/>
          <p:cNvGrpSpPr/>
          <p:nvPr/>
        </p:nvGrpSpPr>
        <p:grpSpPr>
          <a:xfrm>
            <a:off x="605989" y="4589474"/>
            <a:ext cx="710565" cy="218440"/>
            <a:chOff x="605989" y="4589474"/>
            <a:chExt cx="710565" cy="218440"/>
          </a:xfrm>
        </p:grpSpPr>
        <p:pic>
          <p:nvPicPr>
            <p:cNvPr id="443" name="object 44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605989" y="4589474"/>
              <a:ext cx="247931" cy="218093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81204" y="4589474"/>
              <a:ext cx="317338" cy="205935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8390" y="4596117"/>
              <a:ext cx="97930" cy="195531"/>
            </a:xfrm>
            <a:prstGeom prst="rect">
              <a:avLst/>
            </a:prstGeom>
          </p:spPr>
        </p:pic>
      </p:grpSp>
      <p:pic>
        <p:nvPicPr>
          <p:cNvPr id="446" name="object 446"/>
          <p:cNvPicPr/>
          <p:nvPr/>
        </p:nvPicPr>
        <p:blipFill>
          <a:blip r:embed="rId237" cstate="print"/>
          <a:stretch>
            <a:fillRect/>
          </a:stretch>
        </p:blipFill>
        <p:spPr>
          <a:xfrm>
            <a:off x="1397011" y="4596117"/>
            <a:ext cx="173330" cy="198289"/>
          </a:xfrm>
          <a:prstGeom prst="rect">
            <a:avLst/>
          </a:prstGeom>
        </p:spPr>
      </p:pic>
      <p:grpSp>
        <p:nvGrpSpPr>
          <p:cNvPr id="447" name="object 447"/>
          <p:cNvGrpSpPr/>
          <p:nvPr/>
        </p:nvGrpSpPr>
        <p:grpSpPr>
          <a:xfrm>
            <a:off x="2378711" y="4596117"/>
            <a:ext cx="367030" cy="198755"/>
            <a:chOff x="2378711" y="4596117"/>
            <a:chExt cx="367030" cy="198755"/>
          </a:xfrm>
        </p:grpSpPr>
        <p:pic>
          <p:nvPicPr>
            <p:cNvPr id="448" name="object 44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78711" y="4598875"/>
              <a:ext cx="166081" cy="192774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2573381" y="4596117"/>
              <a:ext cx="172195" cy="198289"/>
            </a:xfrm>
            <a:prstGeom prst="rect">
              <a:avLst/>
            </a:prstGeom>
          </p:spPr>
        </p:pic>
      </p:grpSp>
      <p:sp>
        <p:nvSpPr>
          <p:cNvPr id="450" name="object 450"/>
          <p:cNvSpPr/>
          <p:nvPr/>
        </p:nvSpPr>
        <p:spPr>
          <a:xfrm>
            <a:off x="2787882" y="4760565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1" name="object 451"/>
          <p:cNvPicPr/>
          <p:nvPr/>
        </p:nvPicPr>
        <p:blipFill>
          <a:blip r:embed="rId239" cstate="print"/>
          <a:stretch>
            <a:fillRect/>
          </a:stretch>
        </p:blipFill>
        <p:spPr>
          <a:xfrm>
            <a:off x="2874641" y="4598875"/>
            <a:ext cx="166081" cy="192774"/>
          </a:xfrm>
          <a:prstGeom prst="rect">
            <a:avLst/>
          </a:prstGeom>
        </p:spPr>
      </p:pic>
      <p:grpSp>
        <p:nvGrpSpPr>
          <p:cNvPr id="452" name="object 452"/>
          <p:cNvGrpSpPr/>
          <p:nvPr/>
        </p:nvGrpSpPr>
        <p:grpSpPr>
          <a:xfrm>
            <a:off x="3799407" y="4596117"/>
            <a:ext cx="368300" cy="198755"/>
            <a:chOff x="3799407" y="4596117"/>
            <a:chExt cx="368300" cy="198755"/>
          </a:xfrm>
        </p:grpSpPr>
        <p:pic>
          <p:nvPicPr>
            <p:cNvPr id="453" name="object 453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799407" y="4598875"/>
              <a:ext cx="167237" cy="192774"/>
            </a:xfrm>
            <a:prstGeom prst="rect">
              <a:avLst/>
            </a:prstGeom>
          </p:spPr>
        </p:pic>
        <p:pic>
          <p:nvPicPr>
            <p:cNvPr id="454" name="object 454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995234" y="4596117"/>
              <a:ext cx="172360" cy="198289"/>
            </a:xfrm>
            <a:prstGeom prst="rect">
              <a:avLst/>
            </a:prstGeom>
          </p:spPr>
        </p:pic>
      </p:grpSp>
      <p:grpSp>
        <p:nvGrpSpPr>
          <p:cNvPr id="455" name="object 455"/>
          <p:cNvGrpSpPr/>
          <p:nvPr/>
        </p:nvGrpSpPr>
        <p:grpSpPr>
          <a:xfrm>
            <a:off x="4208412" y="4596117"/>
            <a:ext cx="257175" cy="198755"/>
            <a:chOff x="4208412" y="4596117"/>
            <a:chExt cx="257175" cy="198755"/>
          </a:xfrm>
        </p:grpSpPr>
        <p:sp>
          <p:nvSpPr>
            <p:cNvPr id="456" name="object 456"/>
            <p:cNvSpPr/>
            <p:nvPr/>
          </p:nvSpPr>
          <p:spPr>
            <a:xfrm>
              <a:off x="4208412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7" name="object 457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4292692" y="4596117"/>
              <a:ext cx="172360" cy="198289"/>
            </a:xfrm>
            <a:prstGeom prst="rect">
              <a:avLst/>
            </a:prstGeom>
          </p:spPr>
        </p:pic>
      </p:grpSp>
      <p:pic>
        <p:nvPicPr>
          <p:cNvPr id="458" name="object 458"/>
          <p:cNvPicPr/>
          <p:nvPr/>
        </p:nvPicPr>
        <p:blipFill>
          <a:blip r:embed="rId243" cstate="print"/>
          <a:stretch>
            <a:fillRect/>
          </a:stretch>
        </p:blipFill>
        <p:spPr>
          <a:xfrm>
            <a:off x="4986928" y="4596117"/>
            <a:ext cx="171038" cy="198289"/>
          </a:xfrm>
          <a:prstGeom prst="rect">
            <a:avLst/>
          </a:prstGeom>
        </p:spPr>
      </p:pic>
      <p:grpSp>
        <p:nvGrpSpPr>
          <p:cNvPr id="459" name="object 459"/>
          <p:cNvGrpSpPr/>
          <p:nvPr/>
        </p:nvGrpSpPr>
        <p:grpSpPr>
          <a:xfrm>
            <a:off x="5200107" y="4596117"/>
            <a:ext cx="452755" cy="198755"/>
            <a:chOff x="5200107" y="4596117"/>
            <a:chExt cx="452755" cy="198755"/>
          </a:xfrm>
        </p:grpSpPr>
        <p:sp>
          <p:nvSpPr>
            <p:cNvPr id="460" name="object 460"/>
            <p:cNvSpPr/>
            <p:nvPr/>
          </p:nvSpPr>
          <p:spPr>
            <a:xfrm>
              <a:off x="5200107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1" name="object 461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5284552" y="4596117"/>
              <a:ext cx="171038" cy="198289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0379" y="4598875"/>
              <a:ext cx="172360" cy="195531"/>
            </a:xfrm>
            <a:prstGeom prst="rect">
              <a:avLst/>
            </a:prstGeom>
          </p:spPr>
        </p:pic>
      </p:grpSp>
      <p:pic>
        <p:nvPicPr>
          <p:cNvPr id="463" name="object 463"/>
          <p:cNvPicPr/>
          <p:nvPr/>
        </p:nvPicPr>
        <p:blipFill>
          <a:blip r:embed="rId245" cstate="print"/>
          <a:stretch>
            <a:fillRect/>
          </a:stretch>
        </p:blipFill>
        <p:spPr>
          <a:xfrm>
            <a:off x="6077941" y="4596117"/>
            <a:ext cx="171038" cy="198289"/>
          </a:xfrm>
          <a:prstGeom prst="rect">
            <a:avLst/>
          </a:prstGeom>
        </p:spPr>
      </p:pic>
      <p:grpSp>
        <p:nvGrpSpPr>
          <p:cNvPr id="464" name="object 464"/>
          <p:cNvGrpSpPr/>
          <p:nvPr/>
        </p:nvGrpSpPr>
        <p:grpSpPr>
          <a:xfrm>
            <a:off x="6291119" y="4596117"/>
            <a:ext cx="255904" cy="198755"/>
            <a:chOff x="6291119" y="4596117"/>
            <a:chExt cx="255904" cy="198755"/>
          </a:xfrm>
        </p:grpSpPr>
        <p:sp>
          <p:nvSpPr>
            <p:cNvPr id="465" name="object 465"/>
            <p:cNvSpPr/>
            <p:nvPr/>
          </p:nvSpPr>
          <p:spPr>
            <a:xfrm>
              <a:off x="6291119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6" name="object 466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6375399" y="4596117"/>
              <a:ext cx="171038" cy="198289"/>
            </a:xfrm>
            <a:prstGeom prst="rect">
              <a:avLst/>
            </a:prstGeom>
          </p:spPr>
        </p:pic>
      </p:grpSp>
      <p:pic>
        <p:nvPicPr>
          <p:cNvPr id="467" name="object 467"/>
          <p:cNvPicPr/>
          <p:nvPr/>
        </p:nvPicPr>
        <p:blipFill>
          <a:blip r:embed="rId240" cstate="print"/>
          <a:stretch>
            <a:fillRect/>
          </a:stretch>
        </p:blipFill>
        <p:spPr>
          <a:xfrm>
            <a:off x="7022538" y="4598875"/>
            <a:ext cx="167237" cy="192774"/>
          </a:xfrm>
          <a:prstGeom prst="rect">
            <a:avLst/>
          </a:prstGeom>
        </p:spPr>
      </p:pic>
      <p:pic>
        <p:nvPicPr>
          <p:cNvPr id="468" name="object 468"/>
          <p:cNvPicPr/>
          <p:nvPr/>
        </p:nvPicPr>
        <p:blipFill>
          <a:blip r:embed="rId247" cstate="print"/>
          <a:stretch>
            <a:fillRect/>
          </a:stretch>
        </p:blipFill>
        <p:spPr>
          <a:xfrm>
            <a:off x="6573705" y="4596117"/>
            <a:ext cx="171038" cy="198289"/>
          </a:xfrm>
          <a:prstGeom prst="rect">
            <a:avLst/>
          </a:prstGeom>
        </p:spPr>
      </p:pic>
      <p:pic>
        <p:nvPicPr>
          <p:cNvPr id="469" name="object 469"/>
          <p:cNvPicPr/>
          <p:nvPr/>
        </p:nvPicPr>
        <p:blipFill>
          <a:blip r:embed="rId248" cstate="print"/>
          <a:stretch>
            <a:fillRect/>
          </a:stretch>
        </p:blipFill>
        <p:spPr>
          <a:xfrm>
            <a:off x="7218364" y="4596117"/>
            <a:ext cx="172360" cy="198289"/>
          </a:xfrm>
          <a:prstGeom prst="rect">
            <a:avLst/>
          </a:prstGeom>
        </p:spPr>
      </p:pic>
      <p:grpSp>
        <p:nvGrpSpPr>
          <p:cNvPr id="470" name="object 470"/>
          <p:cNvGrpSpPr/>
          <p:nvPr/>
        </p:nvGrpSpPr>
        <p:grpSpPr>
          <a:xfrm>
            <a:off x="7431544" y="4596117"/>
            <a:ext cx="258445" cy="198755"/>
            <a:chOff x="7431544" y="4596117"/>
            <a:chExt cx="258445" cy="198755"/>
          </a:xfrm>
        </p:grpSpPr>
        <p:sp>
          <p:nvSpPr>
            <p:cNvPr id="471" name="object 471"/>
            <p:cNvSpPr/>
            <p:nvPr/>
          </p:nvSpPr>
          <p:spPr>
            <a:xfrm>
              <a:off x="7431544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2" name="object 472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7514741" y="4596117"/>
              <a:ext cx="174765" cy="198289"/>
            </a:xfrm>
            <a:prstGeom prst="rect">
              <a:avLst/>
            </a:prstGeom>
          </p:spPr>
        </p:pic>
      </p:grpSp>
      <p:pic>
        <p:nvPicPr>
          <p:cNvPr id="473" name="object 473"/>
          <p:cNvPicPr/>
          <p:nvPr/>
        </p:nvPicPr>
        <p:blipFill>
          <a:blip r:embed="rId243" cstate="print"/>
          <a:stretch>
            <a:fillRect/>
          </a:stretch>
        </p:blipFill>
        <p:spPr>
          <a:xfrm>
            <a:off x="8309212" y="4596117"/>
            <a:ext cx="171038" cy="198289"/>
          </a:xfrm>
          <a:prstGeom prst="rect">
            <a:avLst/>
          </a:prstGeom>
        </p:spPr>
      </p:pic>
      <p:grpSp>
        <p:nvGrpSpPr>
          <p:cNvPr id="474" name="object 474"/>
          <p:cNvGrpSpPr/>
          <p:nvPr/>
        </p:nvGrpSpPr>
        <p:grpSpPr>
          <a:xfrm>
            <a:off x="8522556" y="4596117"/>
            <a:ext cx="249554" cy="195580"/>
            <a:chOff x="8522556" y="4596117"/>
            <a:chExt cx="249554" cy="195580"/>
          </a:xfrm>
        </p:grpSpPr>
        <p:sp>
          <p:nvSpPr>
            <p:cNvPr id="475" name="object 475"/>
            <p:cNvSpPr/>
            <p:nvPr/>
          </p:nvSpPr>
          <p:spPr>
            <a:xfrm>
              <a:off x="8522556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6" name="object 476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600556" y="4596117"/>
              <a:ext cx="171038" cy="195531"/>
            </a:xfrm>
            <a:prstGeom prst="rect">
              <a:avLst/>
            </a:prstGeom>
          </p:spPr>
        </p:pic>
      </p:grpSp>
      <p:pic>
        <p:nvPicPr>
          <p:cNvPr id="477" name="object 477"/>
          <p:cNvPicPr/>
          <p:nvPr/>
        </p:nvPicPr>
        <p:blipFill>
          <a:blip r:embed="rId245" cstate="print"/>
          <a:stretch>
            <a:fillRect/>
          </a:stretch>
        </p:blipFill>
        <p:spPr>
          <a:xfrm>
            <a:off x="9400224" y="4596117"/>
            <a:ext cx="171038" cy="198289"/>
          </a:xfrm>
          <a:prstGeom prst="rect">
            <a:avLst/>
          </a:prstGeom>
        </p:spPr>
      </p:pic>
      <p:grpSp>
        <p:nvGrpSpPr>
          <p:cNvPr id="478" name="object 478"/>
          <p:cNvGrpSpPr/>
          <p:nvPr/>
        </p:nvGrpSpPr>
        <p:grpSpPr>
          <a:xfrm>
            <a:off x="9613403" y="4596117"/>
            <a:ext cx="455295" cy="198755"/>
            <a:chOff x="9613403" y="4596117"/>
            <a:chExt cx="455295" cy="198755"/>
          </a:xfrm>
        </p:grpSpPr>
        <p:sp>
          <p:nvSpPr>
            <p:cNvPr id="479" name="object 479"/>
            <p:cNvSpPr/>
            <p:nvPr/>
          </p:nvSpPr>
          <p:spPr>
            <a:xfrm>
              <a:off x="9613403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0" name="object 480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9697683" y="4596117"/>
              <a:ext cx="171038" cy="198289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891031" y="4596117"/>
              <a:ext cx="177318" cy="195531"/>
            </a:xfrm>
            <a:prstGeom prst="rect">
              <a:avLst/>
            </a:prstGeom>
          </p:spPr>
        </p:pic>
      </p:grpSp>
      <p:grpSp>
        <p:nvGrpSpPr>
          <p:cNvPr id="482" name="object 482"/>
          <p:cNvGrpSpPr/>
          <p:nvPr/>
        </p:nvGrpSpPr>
        <p:grpSpPr>
          <a:xfrm>
            <a:off x="10443974" y="4596117"/>
            <a:ext cx="368300" cy="198755"/>
            <a:chOff x="10443974" y="4596117"/>
            <a:chExt cx="368300" cy="198755"/>
          </a:xfrm>
        </p:grpSpPr>
        <p:pic>
          <p:nvPicPr>
            <p:cNvPr id="483" name="object 483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10443974" y="4598875"/>
              <a:ext cx="167403" cy="192774"/>
            </a:xfrm>
            <a:prstGeom prst="rect">
              <a:avLst/>
            </a:prstGeom>
          </p:spPr>
        </p:pic>
        <p:pic>
          <p:nvPicPr>
            <p:cNvPr id="484" name="object 484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10639801" y="4596117"/>
              <a:ext cx="172360" cy="198289"/>
            </a:xfrm>
            <a:prstGeom prst="rect">
              <a:avLst/>
            </a:prstGeom>
          </p:spPr>
        </p:pic>
      </p:grpSp>
      <p:grpSp>
        <p:nvGrpSpPr>
          <p:cNvPr id="485" name="object 485"/>
          <p:cNvGrpSpPr/>
          <p:nvPr/>
        </p:nvGrpSpPr>
        <p:grpSpPr>
          <a:xfrm>
            <a:off x="10852980" y="4598875"/>
            <a:ext cx="254635" cy="195580"/>
            <a:chOff x="10852980" y="4598875"/>
            <a:chExt cx="254635" cy="195580"/>
          </a:xfrm>
        </p:grpSpPr>
        <p:sp>
          <p:nvSpPr>
            <p:cNvPr id="486" name="object 486"/>
            <p:cNvSpPr/>
            <p:nvPr/>
          </p:nvSpPr>
          <p:spPr>
            <a:xfrm>
              <a:off x="10852980" y="476056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7" name="object 487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10934946" y="4598875"/>
              <a:ext cx="172195" cy="195531"/>
            </a:xfrm>
            <a:prstGeom prst="rect">
              <a:avLst/>
            </a:prstGeom>
          </p:spPr>
        </p:pic>
      </p:grpSp>
      <p:pic>
        <p:nvPicPr>
          <p:cNvPr id="488" name="object 488"/>
          <p:cNvPicPr/>
          <p:nvPr/>
        </p:nvPicPr>
        <p:blipFill>
          <a:blip r:embed="rId255" cstate="print"/>
          <a:stretch>
            <a:fillRect/>
          </a:stretch>
        </p:blipFill>
        <p:spPr>
          <a:xfrm>
            <a:off x="11665042" y="4596117"/>
            <a:ext cx="171038" cy="198289"/>
          </a:xfrm>
          <a:prstGeom prst="rect">
            <a:avLst/>
          </a:prstGeom>
        </p:spPr>
      </p:pic>
      <p:grpSp>
        <p:nvGrpSpPr>
          <p:cNvPr id="489" name="object 489"/>
          <p:cNvGrpSpPr/>
          <p:nvPr/>
        </p:nvGrpSpPr>
        <p:grpSpPr>
          <a:xfrm>
            <a:off x="11878221" y="4596117"/>
            <a:ext cx="446405" cy="195580"/>
            <a:chOff x="11878221" y="4596117"/>
            <a:chExt cx="446405" cy="195580"/>
          </a:xfrm>
        </p:grpSpPr>
        <p:sp>
          <p:nvSpPr>
            <p:cNvPr id="490" name="object 490"/>
            <p:cNvSpPr/>
            <p:nvPr/>
          </p:nvSpPr>
          <p:spPr>
            <a:xfrm>
              <a:off x="11878221" y="4760565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1" name="object 491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11955064" y="4596117"/>
              <a:ext cx="171038" cy="195531"/>
            </a:xfrm>
            <a:prstGeom prst="rect">
              <a:avLst/>
            </a:prstGeom>
          </p:spPr>
        </p:pic>
        <p:pic>
          <p:nvPicPr>
            <p:cNvPr id="492" name="object 492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12153535" y="4596117"/>
              <a:ext cx="171038" cy="195531"/>
            </a:xfrm>
            <a:prstGeom prst="rect">
              <a:avLst/>
            </a:prstGeom>
          </p:spPr>
        </p:pic>
      </p:grpSp>
      <p:pic>
        <p:nvPicPr>
          <p:cNvPr id="493" name="object 493"/>
          <p:cNvPicPr/>
          <p:nvPr/>
        </p:nvPicPr>
        <p:blipFill>
          <a:blip r:embed="rId258" cstate="print"/>
          <a:stretch>
            <a:fillRect/>
          </a:stretch>
        </p:blipFill>
        <p:spPr>
          <a:xfrm>
            <a:off x="12904619" y="4596117"/>
            <a:ext cx="171204" cy="198289"/>
          </a:xfrm>
          <a:prstGeom prst="rect">
            <a:avLst/>
          </a:prstGeom>
        </p:spPr>
      </p:pic>
      <p:sp>
        <p:nvSpPr>
          <p:cNvPr id="494" name="object 494"/>
          <p:cNvSpPr/>
          <p:nvPr/>
        </p:nvSpPr>
        <p:spPr>
          <a:xfrm>
            <a:off x="13117963" y="4760565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5" name="object 495"/>
          <p:cNvGrpSpPr/>
          <p:nvPr/>
        </p:nvGrpSpPr>
        <p:grpSpPr>
          <a:xfrm>
            <a:off x="13202243" y="4596117"/>
            <a:ext cx="368300" cy="198755"/>
            <a:chOff x="13202243" y="4596117"/>
            <a:chExt cx="368300" cy="198755"/>
          </a:xfrm>
        </p:grpSpPr>
        <p:pic>
          <p:nvPicPr>
            <p:cNvPr id="496" name="object 496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13202243" y="4596117"/>
              <a:ext cx="171038" cy="198289"/>
            </a:xfrm>
            <a:prstGeom prst="rect">
              <a:avLst/>
            </a:prstGeom>
          </p:spPr>
        </p:pic>
        <p:pic>
          <p:nvPicPr>
            <p:cNvPr id="497" name="object 497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13398071" y="4598875"/>
              <a:ext cx="172360" cy="195531"/>
            </a:xfrm>
            <a:prstGeom prst="rect">
              <a:avLst/>
            </a:prstGeom>
          </p:spPr>
        </p:pic>
      </p:grpSp>
      <p:grpSp>
        <p:nvGrpSpPr>
          <p:cNvPr id="498" name="object 498"/>
          <p:cNvGrpSpPr/>
          <p:nvPr/>
        </p:nvGrpSpPr>
        <p:grpSpPr>
          <a:xfrm>
            <a:off x="605989" y="4903453"/>
            <a:ext cx="710565" cy="218440"/>
            <a:chOff x="605989" y="4903453"/>
            <a:chExt cx="710565" cy="218440"/>
          </a:xfrm>
        </p:grpSpPr>
        <p:pic>
          <p:nvPicPr>
            <p:cNvPr id="499" name="object 499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05989" y="4903453"/>
              <a:ext cx="247931" cy="218218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883683" y="4903453"/>
              <a:ext cx="314860" cy="205935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1218390" y="4909094"/>
              <a:ext cx="97930" cy="195657"/>
            </a:xfrm>
            <a:prstGeom prst="rect">
              <a:avLst/>
            </a:prstGeom>
          </p:spPr>
        </p:pic>
      </p:grpSp>
      <p:pic>
        <p:nvPicPr>
          <p:cNvPr id="502" name="object 502"/>
          <p:cNvPicPr/>
          <p:nvPr/>
        </p:nvPicPr>
        <p:blipFill>
          <a:blip r:embed="rId264" cstate="print"/>
          <a:stretch>
            <a:fillRect/>
          </a:stretch>
        </p:blipFill>
        <p:spPr>
          <a:xfrm>
            <a:off x="1397020" y="4909094"/>
            <a:ext cx="173428" cy="198414"/>
          </a:xfrm>
          <a:prstGeom prst="rect">
            <a:avLst/>
          </a:prstGeom>
        </p:spPr>
      </p:pic>
      <p:grpSp>
        <p:nvGrpSpPr>
          <p:cNvPr id="503" name="object 503"/>
          <p:cNvGrpSpPr/>
          <p:nvPr/>
        </p:nvGrpSpPr>
        <p:grpSpPr>
          <a:xfrm>
            <a:off x="2378711" y="4909094"/>
            <a:ext cx="367030" cy="198755"/>
            <a:chOff x="2378711" y="4909094"/>
            <a:chExt cx="367030" cy="198755"/>
          </a:xfrm>
        </p:grpSpPr>
        <p:pic>
          <p:nvPicPr>
            <p:cNvPr id="504" name="object 5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378711" y="4912854"/>
              <a:ext cx="166081" cy="191896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2573381" y="4909094"/>
              <a:ext cx="172195" cy="198414"/>
            </a:xfrm>
            <a:prstGeom prst="rect">
              <a:avLst/>
            </a:prstGeom>
          </p:spPr>
        </p:pic>
      </p:grpSp>
      <p:grpSp>
        <p:nvGrpSpPr>
          <p:cNvPr id="506" name="object 506"/>
          <p:cNvGrpSpPr/>
          <p:nvPr/>
        </p:nvGrpSpPr>
        <p:grpSpPr>
          <a:xfrm>
            <a:off x="2787882" y="4909094"/>
            <a:ext cx="255904" cy="196215"/>
            <a:chOff x="2787882" y="4909094"/>
            <a:chExt cx="255904" cy="196215"/>
          </a:xfrm>
        </p:grpSpPr>
        <p:sp>
          <p:nvSpPr>
            <p:cNvPr id="507" name="object 507"/>
            <p:cNvSpPr/>
            <p:nvPr/>
          </p:nvSpPr>
          <p:spPr>
            <a:xfrm>
              <a:off x="2787882" y="5073666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8" name="object 508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2865882" y="4909094"/>
              <a:ext cx="177318" cy="195657"/>
            </a:xfrm>
            <a:prstGeom prst="rect">
              <a:avLst/>
            </a:prstGeom>
          </p:spPr>
        </p:pic>
      </p:grpSp>
      <p:grpSp>
        <p:nvGrpSpPr>
          <p:cNvPr id="509" name="object 509"/>
          <p:cNvGrpSpPr/>
          <p:nvPr/>
        </p:nvGrpSpPr>
        <p:grpSpPr>
          <a:xfrm>
            <a:off x="3799407" y="4909094"/>
            <a:ext cx="368300" cy="198755"/>
            <a:chOff x="3799407" y="4909094"/>
            <a:chExt cx="368300" cy="198755"/>
          </a:xfrm>
        </p:grpSpPr>
        <p:pic>
          <p:nvPicPr>
            <p:cNvPr id="510" name="object 51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99407" y="4912854"/>
              <a:ext cx="167237" cy="191896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3995234" y="4909094"/>
              <a:ext cx="172360" cy="198414"/>
            </a:xfrm>
            <a:prstGeom prst="rect">
              <a:avLst/>
            </a:prstGeom>
          </p:spPr>
        </p:pic>
      </p:grpSp>
      <p:grpSp>
        <p:nvGrpSpPr>
          <p:cNvPr id="512" name="object 512"/>
          <p:cNvGrpSpPr/>
          <p:nvPr/>
        </p:nvGrpSpPr>
        <p:grpSpPr>
          <a:xfrm>
            <a:off x="4208412" y="4909094"/>
            <a:ext cx="258445" cy="198755"/>
            <a:chOff x="4208412" y="4909094"/>
            <a:chExt cx="258445" cy="198755"/>
          </a:xfrm>
        </p:grpSpPr>
        <p:sp>
          <p:nvSpPr>
            <p:cNvPr id="513" name="object 513"/>
            <p:cNvSpPr/>
            <p:nvPr/>
          </p:nvSpPr>
          <p:spPr>
            <a:xfrm>
              <a:off x="4208412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4" name="object 514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4291609" y="4909094"/>
              <a:ext cx="174766" cy="198414"/>
            </a:xfrm>
            <a:prstGeom prst="rect">
              <a:avLst/>
            </a:prstGeom>
          </p:spPr>
        </p:pic>
      </p:grpSp>
      <p:pic>
        <p:nvPicPr>
          <p:cNvPr id="515" name="object 515"/>
          <p:cNvPicPr/>
          <p:nvPr/>
        </p:nvPicPr>
        <p:blipFill>
          <a:blip r:embed="rId269" cstate="print"/>
          <a:stretch>
            <a:fillRect/>
          </a:stretch>
        </p:blipFill>
        <p:spPr>
          <a:xfrm>
            <a:off x="4986928" y="4909094"/>
            <a:ext cx="171038" cy="198414"/>
          </a:xfrm>
          <a:prstGeom prst="rect">
            <a:avLst/>
          </a:prstGeom>
        </p:spPr>
      </p:pic>
      <p:sp>
        <p:nvSpPr>
          <p:cNvPr id="516" name="object 516"/>
          <p:cNvSpPr/>
          <p:nvPr/>
        </p:nvSpPr>
        <p:spPr>
          <a:xfrm>
            <a:off x="5200107" y="5073666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7" name="object 517"/>
          <p:cNvPicPr/>
          <p:nvPr/>
        </p:nvPicPr>
        <p:blipFill>
          <a:blip r:embed="rId270" cstate="print"/>
          <a:stretch>
            <a:fillRect/>
          </a:stretch>
        </p:blipFill>
        <p:spPr>
          <a:xfrm>
            <a:off x="5300582" y="4909094"/>
            <a:ext cx="97996" cy="195657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271" cstate="print"/>
          <a:stretch>
            <a:fillRect/>
          </a:stretch>
        </p:blipFill>
        <p:spPr>
          <a:xfrm>
            <a:off x="5480379" y="4912854"/>
            <a:ext cx="172360" cy="194654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272" cstate="print"/>
          <a:stretch>
            <a:fillRect/>
          </a:stretch>
        </p:blipFill>
        <p:spPr>
          <a:xfrm>
            <a:off x="6077941" y="4909094"/>
            <a:ext cx="171038" cy="198414"/>
          </a:xfrm>
          <a:prstGeom prst="rect">
            <a:avLst/>
          </a:prstGeom>
        </p:spPr>
      </p:pic>
      <p:grpSp>
        <p:nvGrpSpPr>
          <p:cNvPr id="520" name="object 520"/>
          <p:cNvGrpSpPr/>
          <p:nvPr/>
        </p:nvGrpSpPr>
        <p:grpSpPr>
          <a:xfrm>
            <a:off x="6291119" y="4909094"/>
            <a:ext cx="447675" cy="198755"/>
            <a:chOff x="6291119" y="4909094"/>
            <a:chExt cx="447675" cy="198755"/>
          </a:xfrm>
        </p:grpSpPr>
        <p:sp>
          <p:nvSpPr>
            <p:cNvPr id="521" name="object 521"/>
            <p:cNvSpPr/>
            <p:nvPr/>
          </p:nvSpPr>
          <p:spPr>
            <a:xfrm>
              <a:off x="6291119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2" name="object 522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375399" y="4909094"/>
              <a:ext cx="171038" cy="198414"/>
            </a:xfrm>
            <a:prstGeom prst="rect">
              <a:avLst/>
            </a:prstGeom>
          </p:spPr>
        </p:pic>
        <p:pic>
          <p:nvPicPr>
            <p:cNvPr id="523" name="object 523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567591" y="4909094"/>
              <a:ext cx="171038" cy="195657"/>
            </a:xfrm>
            <a:prstGeom prst="rect">
              <a:avLst/>
            </a:prstGeom>
          </p:spPr>
        </p:pic>
      </p:grpSp>
      <p:grpSp>
        <p:nvGrpSpPr>
          <p:cNvPr id="524" name="object 524"/>
          <p:cNvGrpSpPr/>
          <p:nvPr/>
        </p:nvGrpSpPr>
        <p:grpSpPr>
          <a:xfrm>
            <a:off x="7171267" y="4909094"/>
            <a:ext cx="365760" cy="198755"/>
            <a:chOff x="7171267" y="4909094"/>
            <a:chExt cx="365760" cy="198755"/>
          </a:xfrm>
        </p:grpSpPr>
        <p:pic>
          <p:nvPicPr>
            <p:cNvPr id="525" name="object 525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7171267" y="4912854"/>
              <a:ext cx="167403" cy="191896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7364687" y="4909094"/>
              <a:ext cx="172142" cy="198414"/>
            </a:xfrm>
            <a:prstGeom prst="rect">
              <a:avLst/>
            </a:prstGeom>
          </p:spPr>
        </p:pic>
      </p:grpSp>
      <p:pic>
        <p:nvPicPr>
          <p:cNvPr id="527" name="object 527"/>
          <p:cNvPicPr/>
          <p:nvPr/>
        </p:nvPicPr>
        <p:blipFill>
          <a:blip r:embed="rId269" cstate="print"/>
          <a:stretch>
            <a:fillRect/>
          </a:stretch>
        </p:blipFill>
        <p:spPr>
          <a:xfrm>
            <a:off x="8210059" y="4909094"/>
            <a:ext cx="171038" cy="198414"/>
          </a:xfrm>
          <a:prstGeom prst="rect">
            <a:avLst/>
          </a:prstGeom>
        </p:spPr>
      </p:pic>
      <p:grpSp>
        <p:nvGrpSpPr>
          <p:cNvPr id="528" name="object 528"/>
          <p:cNvGrpSpPr/>
          <p:nvPr/>
        </p:nvGrpSpPr>
        <p:grpSpPr>
          <a:xfrm>
            <a:off x="8423237" y="4909094"/>
            <a:ext cx="452755" cy="198755"/>
            <a:chOff x="8423237" y="4909094"/>
            <a:chExt cx="452755" cy="198755"/>
          </a:xfrm>
        </p:grpSpPr>
        <p:sp>
          <p:nvSpPr>
            <p:cNvPr id="529" name="object 529"/>
            <p:cNvSpPr/>
            <p:nvPr/>
          </p:nvSpPr>
          <p:spPr>
            <a:xfrm>
              <a:off x="8423237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0" name="object 530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8501403" y="4909094"/>
              <a:ext cx="171038" cy="195657"/>
            </a:xfrm>
            <a:prstGeom prst="rect">
              <a:avLst/>
            </a:prstGeom>
          </p:spPr>
        </p:pic>
        <p:pic>
          <p:nvPicPr>
            <p:cNvPr id="531" name="object 531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8701963" y="4909094"/>
              <a:ext cx="173742" cy="198414"/>
            </a:xfrm>
            <a:prstGeom prst="rect">
              <a:avLst/>
            </a:prstGeom>
          </p:spPr>
        </p:pic>
      </p:grpSp>
      <p:pic>
        <p:nvPicPr>
          <p:cNvPr id="532" name="object 532"/>
          <p:cNvPicPr/>
          <p:nvPr/>
        </p:nvPicPr>
        <p:blipFill>
          <a:blip r:embed="rId272" cstate="print"/>
          <a:stretch>
            <a:fillRect/>
          </a:stretch>
        </p:blipFill>
        <p:spPr>
          <a:xfrm>
            <a:off x="9400224" y="4909094"/>
            <a:ext cx="171038" cy="198414"/>
          </a:xfrm>
          <a:prstGeom prst="rect">
            <a:avLst/>
          </a:prstGeom>
        </p:spPr>
      </p:pic>
      <p:grpSp>
        <p:nvGrpSpPr>
          <p:cNvPr id="533" name="object 533"/>
          <p:cNvGrpSpPr/>
          <p:nvPr/>
        </p:nvGrpSpPr>
        <p:grpSpPr>
          <a:xfrm>
            <a:off x="9613403" y="4909094"/>
            <a:ext cx="452755" cy="198755"/>
            <a:chOff x="9613403" y="4909094"/>
            <a:chExt cx="452755" cy="198755"/>
          </a:xfrm>
        </p:grpSpPr>
        <p:sp>
          <p:nvSpPr>
            <p:cNvPr id="534" name="object 534"/>
            <p:cNvSpPr/>
            <p:nvPr/>
          </p:nvSpPr>
          <p:spPr>
            <a:xfrm>
              <a:off x="9613403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5" name="object 535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9697683" y="4909094"/>
              <a:ext cx="171038" cy="198414"/>
            </a:xfrm>
            <a:prstGeom prst="rect">
              <a:avLst/>
            </a:prstGeom>
          </p:spPr>
        </p:pic>
        <p:pic>
          <p:nvPicPr>
            <p:cNvPr id="536" name="object 536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9893510" y="4912854"/>
              <a:ext cx="172360" cy="194654"/>
            </a:xfrm>
            <a:prstGeom prst="rect">
              <a:avLst/>
            </a:prstGeom>
          </p:spPr>
        </p:pic>
      </p:grpSp>
      <p:grpSp>
        <p:nvGrpSpPr>
          <p:cNvPr id="537" name="object 537"/>
          <p:cNvGrpSpPr/>
          <p:nvPr/>
        </p:nvGrpSpPr>
        <p:grpSpPr>
          <a:xfrm>
            <a:off x="10443974" y="4909094"/>
            <a:ext cx="368300" cy="198755"/>
            <a:chOff x="10443974" y="4909094"/>
            <a:chExt cx="368300" cy="198755"/>
          </a:xfrm>
        </p:grpSpPr>
        <p:pic>
          <p:nvPicPr>
            <p:cNvPr id="538" name="object 538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10639801" y="4909094"/>
              <a:ext cx="172360" cy="198414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0443974" y="4912854"/>
              <a:ext cx="167403" cy="191896"/>
            </a:xfrm>
            <a:prstGeom prst="rect">
              <a:avLst/>
            </a:prstGeom>
          </p:spPr>
        </p:pic>
      </p:grpSp>
      <p:grpSp>
        <p:nvGrpSpPr>
          <p:cNvPr id="540" name="object 540"/>
          <p:cNvGrpSpPr/>
          <p:nvPr/>
        </p:nvGrpSpPr>
        <p:grpSpPr>
          <a:xfrm>
            <a:off x="10852980" y="4912854"/>
            <a:ext cx="254635" cy="194945"/>
            <a:chOff x="10852980" y="4912854"/>
            <a:chExt cx="254635" cy="194945"/>
          </a:xfrm>
        </p:grpSpPr>
        <p:sp>
          <p:nvSpPr>
            <p:cNvPr id="541" name="object 541"/>
            <p:cNvSpPr/>
            <p:nvPr/>
          </p:nvSpPr>
          <p:spPr>
            <a:xfrm>
              <a:off x="10852980" y="507366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2" name="object 542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10934946" y="4912854"/>
              <a:ext cx="172195" cy="194654"/>
            </a:xfrm>
            <a:prstGeom prst="rect">
              <a:avLst/>
            </a:prstGeom>
          </p:spPr>
        </p:pic>
      </p:grpSp>
      <p:pic>
        <p:nvPicPr>
          <p:cNvPr id="543" name="object 543"/>
          <p:cNvPicPr/>
          <p:nvPr/>
        </p:nvPicPr>
        <p:blipFill>
          <a:blip r:embed="rId283" cstate="print"/>
          <a:stretch>
            <a:fillRect/>
          </a:stretch>
        </p:blipFill>
        <p:spPr>
          <a:xfrm>
            <a:off x="11665042" y="4909094"/>
            <a:ext cx="171038" cy="198414"/>
          </a:xfrm>
          <a:prstGeom prst="rect">
            <a:avLst/>
          </a:prstGeom>
        </p:spPr>
      </p:pic>
      <p:sp>
        <p:nvSpPr>
          <p:cNvPr id="544" name="object 544"/>
          <p:cNvSpPr/>
          <p:nvPr/>
        </p:nvSpPr>
        <p:spPr>
          <a:xfrm>
            <a:off x="11878221" y="5073666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4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5" name="object 545"/>
          <p:cNvGrpSpPr/>
          <p:nvPr/>
        </p:nvGrpSpPr>
        <p:grpSpPr>
          <a:xfrm>
            <a:off x="11962500" y="4909094"/>
            <a:ext cx="370840" cy="198755"/>
            <a:chOff x="11962500" y="4909094"/>
            <a:chExt cx="370840" cy="198755"/>
          </a:xfrm>
        </p:grpSpPr>
        <p:pic>
          <p:nvPicPr>
            <p:cNvPr id="546" name="object 546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11962500" y="4909094"/>
              <a:ext cx="171038" cy="198414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12159649" y="4909094"/>
              <a:ext cx="173517" cy="198414"/>
            </a:xfrm>
            <a:prstGeom prst="rect">
              <a:avLst/>
            </a:prstGeom>
          </p:spPr>
        </p:pic>
      </p:grpSp>
      <p:pic>
        <p:nvPicPr>
          <p:cNvPr id="548" name="object 548"/>
          <p:cNvPicPr/>
          <p:nvPr/>
        </p:nvPicPr>
        <p:blipFill>
          <a:blip r:embed="rId286" cstate="print"/>
          <a:stretch>
            <a:fillRect/>
          </a:stretch>
        </p:blipFill>
        <p:spPr>
          <a:xfrm>
            <a:off x="12904619" y="4909094"/>
            <a:ext cx="171204" cy="198414"/>
          </a:xfrm>
          <a:prstGeom prst="rect">
            <a:avLst/>
          </a:prstGeom>
        </p:spPr>
      </p:pic>
      <p:sp>
        <p:nvSpPr>
          <p:cNvPr id="549" name="object 549"/>
          <p:cNvSpPr/>
          <p:nvPr/>
        </p:nvSpPr>
        <p:spPr>
          <a:xfrm>
            <a:off x="13117963" y="5073666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0" name="object 550"/>
          <p:cNvGrpSpPr/>
          <p:nvPr/>
        </p:nvGrpSpPr>
        <p:grpSpPr>
          <a:xfrm>
            <a:off x="13202243" y="4909094"/>
            <a:ext cx="312420" cy="198755"/>
            <a:chOff x="13202243" y="4909094"/>
            <a:chExt cx="312420" cy="198755"/>
          </a:xfrm>
        </p:grpSpPr>
        <p:pic>
          <p:nvPicPr>
            <p:cNvPr id="551" name="object 551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13202243" y="4909094"/>
              <a:ext cx="171038" cy="198414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13416744" y="4909094"/>
              <a:ext cx="97830" cy="195657"/>
            </a:xfrm>
            <a:prstGeom prst="rect">
              <a:avLst/>
            </a:prstGeom>
          </p:spPr>
        </p:pic>
      </p:grpSp>
      <p:grpSp>
        <p:nvGrpSpPr>
          <p:cNvPr id="553" name="object 553"/>
          <p:cNvGrpSpPr/>
          <p:nvPr/>
        </p:nvGrpSpPr>
        <p:grpSpPr>
          <a:xfrm>
            <a:off x="605989" y="5216555"/>
            <a:ext cx="710565" cy="218440"/>
            <a:chOff x="605989" y="5216555"/>
            <a:chExt cx="710565" cy="218440"/>
          </a:xfrm>
        </p:grpSpPr>
        <p:pic>
          <p:nvPicPr>
            <p:cNvPr id="554" name="object 554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05989" y="5216555"/>
              <a:ext cx="247931" cy="218218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882444" y="5216555"/>
              <a:ext cx="316099" cy="205935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1218390" y="5222195"/>
              <a:ext cx="97930" cy="195657"/>
            </a:xfrm>
            <a:prstGeom prst="rect">
              <a:avLst/>
            </a:prstGeom>
          </p:spPr>
        </p:pic>
      </p:grpSp>
      <p:pic>
        <p:nvPicPr>
          <p:cNvPr id="557" name="object 557"/>
          <p:cNvPicPr/>
          <p:nvPr/>
        </p:nvPicPr>
        <p:blipFill>
          <a:blip r:embed="rId292" cstate="print"/>
          <a:stretch>
            <a:fillRect/>
          </a:stretch>
        </p:blipFill>
        <p:spPr>
          <a:xfrm>
            <a:off x="1397018" y="5222195"/>
            <a:ext cx="173322" cy="198414"/>
          </a:xfrm>
          <a:prstGeom prst="rect">
            <a:avLst/>
          </a:prstGeom>
        </p:spPr>
      </p:pic>
      <p:grpSp>
        <p:nvGrpSpPr>
          <p:cNvPr id="558" name="object 558"/>
          <p:cNvGrpSpPr/>
          <p:nvPr/>
        </p:nvGrpSpPr>
        <p:grpSpPr>
          <a:xfrm>
            <a:off x="2523805" y="5222195"/>
            <a:ext cx="370840" cy="198755"/>
            <a:chOff x="2523805" y="5222195"/>
            <a:chExt cx="370840" cy="198755"/>
          </a:xfrm>
        </p:grpSpPr>
        <p:pic>
          <p:nvPicPr>
            <p:cNvPr id="559" name="object 559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2523805" y="5222195"/>
              <a:ext cx="172195" cy="198414"/>
            </a:xfrm>
            <a:prstGeom prst="rect">
              <a:avLst/>
            </a:prstGeom>
          </p:spPr>
        </p:pic>
        <p:pic>
          <p:nvPicPr>
            <p:cNvPr id="560" name="object 560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2722110" y="5222195"/>
              <a:ext cx="172360" cy="198414"/>
            </a:xfrm>
            <a:prstGeom prst="rect">
              <a:avLst/>
            </a:prstGeom>
          </p:spPr>
        </p:pic>
      </p:grpSp>
      <p:grpSp>
        <p:nvGrpSpPr>
          <p:cNvPr id="561" name="object 561"/>
          <p:cNvGrpSpPr/>
          <p:nvPr/>
        </p:nvGrpSpPr>
        <p:grpSpPr>
          <a:xfrm>
            <a:off x="3799407" y="5222195"/>
            <a:ext cx="365760" cy="198755"/>
            <a:chOff x="3799407" y="5222195"/>
            <a:chExt cx="365760" cy="198755"/>
          </a:xfrm>
        </p:grpSpPr>
        <p:pic>
          <p:nvPicPr>
            <p:cNvPr id="562" name="object 562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3799407" y="5225955"/>
              <a:ext cx="167237" cy="191896"/>
            </a:xfrm>
            <a:prstGeom prst="rect">
              <a:avLst/>
            </a:prstGeom>
          </p:spPr>
        </p:pic>
        <p:pic>
          <p:nvPicPr>
            <p:cNvPr id="563" name="object 563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3992819" y="5222195"/>
              <a:ext cx="172180" cy="198414"/>
            </a:xfrm>
            <a:prstGeom prst="rect">
              <a:avLst/>
            </a:prstGeom>
          </p:spPr>
        </p:pic>
      </p:grpSp>
      <p:grpSp>
        <p:nvGrpSpPr>
          <p:cNvPr id="564" name="object 564"/>
          <p:cNvGrpSpPr/>
          <p:nvPr/>
        </p:nvGrpSpPr>
        <p:grpSpPr>
          <a:xfrm>
            <a:off x="4208412" y="5222195"/>
            <a:ext cx="249554" cy="196215"/>
            <a:chOff x="4208412" y="5222195"/>
            <a:chExt cx="249554" cy="196215"/>
          </a:xfrm>
        </p:grpSpPr>
        <p:sp>
          <p:nvSpPr>
            <p:cNvPr id="565" name="object 565"/>
            <p:cNvSpPr/>
            <p:nvPr/>
          </p:nvSpPr>
          <p:spPr>
            <a:xfrm>
              <a:off x="4208412" y="5387770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983" y="30081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6" name="object 566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4286578" y="5222195"/>
              <a:ext cx="171038" cy="195657"/>
            </a:xfrm>
            <a:prstGeom prst="rect">
              <a:avLst/>
            </a:prstGeom>
          </p:spPr>
        </p:pic>
      </p:grpSp>
      <p:pic>
        <p:nvPicPr>
          <p:cNvPr id="567" name="object 567"/>
          <p:cNvPicPr/>
          <p:nvPr/>
        </p:nvPicPr>
        <p:blipFill>
          <a:blip r:embed="rId298" cstate="print"/>
          <a:stretch>
            <a:fillRect/>
          </a:stretch>
        </p:blipFill>
        <p:spPr>
          <a:xfrm>
            <a:off x="5086081" y="5222195"/>
            <a:ext cx="171204" cy="198414"/>
          </a:xfrm>
          <a:prstGeom prst="rect">
            <a:avLst/>
          </a:prstGeom>
        </p:spPr>
      </p:pic>
      <p:grpSp>
        <p:nvGrpSpPr>
          <p:cNvPr id="568" name="object 568"/>
          <p:cNvGrpSpPr/>
          <p:nvPr/>
        </p:nvGrpSpPr>
        <p:grpSpPr>
          <a:xfrm>
            <a:off x="5299425" y="5222195"/>
            <a:ext cx="256540" cy="198755"/>
            <a:chOff x="5299425" y="5222195"/>
            <a:chExt cx="256540" cy="198755"/>
          </a:xfrm>
        </p:grpSpPr>
        <p:sp>
          <p:nvSpPr>
            <p:cNvPr id="569" name="object 569"/>
            <p:cNvSpPr/>
            <p:nvPr/>
          </p:nvSpPr>
          <p:spPr>
            <a:xfrm>
              <a:off x="5299425" y="5387770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817" y="30081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0" name="object 570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5382383" y="5222195"/>
              <a:ext cx="173517" cy="198414"/>
            </a:xfrm>
            <a:prstGeom prst="rect">
              <a:avLst/>
            </a:prstGeom>
          </p:spPr>
        </p:pic>
      </p:grpSp>
      <p:pic>
        <p:nvPicPr>
          <p:cNvPr id="571" name="object 571"/>
          <p:cNvPicPr/>
          <p:nvPr/>
        </p:nvPicPr>
        <p:blipFill>
          <a:blip r:embed="rId300" cstate="print"/>
          <a:stretch>
            <a:fillRect/>
          </a:stretch>
        </p:blipFill>
        <p:spPr>
          <a:xfrm>
            <a:off x="6077941" y="5222195"/>
            <a:ext cx="171038" cy="198414"/>
          </a:xfrm>
          <a:prstGeom prst="rect">
            <a:avLst/>
          </a:prstGeom>
        </p:spPr>
      </p:pic>
      <p:grpSp>
        <p:nvGrpSpPr>
          <p:cNvPr id="572" name="object 572"/>
          <p:cNvGrpSpPr/>
          <p:nvPr/>
        </p:nvGrpSpPr>
        <p:grpSpPr>
          <a:xfrm>
            <a:off x="6291119" y="5222195"/>
            <a:ext cx="455295" cy="198755"/>
            <a:chOff x="6291119" y="5222195"/>
            <a:chExt cx="455295" cy="198755"/>
          </a:xfrm>
        </p:grpSpPr>
        <p:sp>
          <p:nvSpPr>
            <p:cNvPr id="573" name="object 573"/>
            <p:cNvSpPr/>
            <p:nvPr/>
          </p:nvSpPr>
          <p:spPr>
            <a:xfrm>
              <a:off x="6291119" y="5387770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817" y="30081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4" name="object 574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6374160" y="5222195"/>
              <a:ext cx="174756" cy="198414"/>
            </a:xfrm>
            <a:prstGeom prst="rect">
              <a:avLst/>
            </a:prstGeom>
          </p:spPr>
        </p:pic>
        <p:pic>
          <p:nvPicPr>
            <p:cNvPr id="575" name="object 575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6568747" y="5222195"/>
              <a:ext cx="177318" cy="195657"/>
            </a:xfrm>
            <a:prstGeom prst="rect">
              <a:avLst/>
            </a:prstGeom>
          </p:spPr>
        </p:pic>
      </p:grpSp>
      <p:grpSp>
        <p:nvGrpSpPr>
          <p:cNvPr id="576" name="object 576"/>
          <p:cNvGrpSpPr/>
          <p:nvPr/>
        </p:nvGrpSpPr>
        <p:grpSpPr>
          <a:xfrm>
            <a:off x="7022538" y="5222195"/>
            <a:ext cx="365760" cy="198755"/>
            <a:chOff x="7022538" y="5222195"/>
            <a:chExt cx="365760" cy="198755"/>
          </a:xfrm>
        </p:grpSpPr>
        <p:pic>
          <p:nvPicPr>
            <p:cNvPr id="577" name="object 577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7022538" y="5225955"/>
              <a:ext cx="167237" cy="191896"/>
            </a:xfrm>
            <a:prstGeom prst="rect">
              <a:avLst/>
            </a:prstGeom>
          </p:spPr>
        </p:pic>
        <p:pic>
          <p:nvPicPr>
            <p:cNvPr id="578" name="object 578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7215950" y="5222195"/>
              <a:ext cx="172180" cy="198414"/>
            </a:xfrm>
            <a:prstGeom prst="rect">
              <a:avLst/>
            </a:prstGeom>
          </p:spPr>
        </p:pic>
      </p:grpSp>
      <p:sp>
        <p:nvSpPr>
          <p:cNvPr id="579" name="object 579"/>
          <p:cNvSpPr/>
          <p:nvPr/>
        </p:nvSpPr>
        <p:spPr>
          <a:xfrm>
            <a:off x="7431544" y="5387770"/>
            <a:ext cx="41275" cy="30480"/>
          </a:xfrm>
          <a:custGeom>
            <a:avLst/>
            <a:gdLst/>
            <a:ahLst/>
            <a:cxnLst/>
            <a:rect l="l" t="t" r="r" b="b"/>
            <a:pathLst>
              <a:path w="41275" h="30479">
                <a:moveTo>
                  <a:pt x="40983" y="0"/>
                </a:moveTo>
                <a:lnTo>
                  <a:pt x="0" y="0"/>
                </a:lnTo>
                <a:lnTo>
                  <a:pt x="0" y="30081"/>
                </a:lnTo>
                <a:lnTo>
                  <a:pt x="40983" y="30081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0" name="object 580"/>
          <p:cNvPicPr/>
          <p:nvPr/>
        </p:nvPicPr>
        <p:blipFill>
          <a:blip r:embed="rId304" cstate="print"/>
          <a:stretch>
            <a:fillRect/>
          </a:stretch>
        </p:blipFill>
        <p:spPr>
          <a:xfrm>
            <a:off x="7518302" y="5225955"/>
            <a:ext cx="167403" cy="191896"/>
          </a:xfrm>
          <a:prstGeom prst="rect">
            <a:avLst/>
          </a:prstGeom>
        </p:spPr>
      </p:pic>
      <p:pic>
        <p:nvPicPr>
          <p:cNvPr id="581" name="object 581"/>
          <p:cNvPicPr/>
          <p:nvPr/>
        </p:nvPicPr>
        <p:blipFill>
          <a:blip r:embed="rId305" cstate="print"/>
          <a:stretch>
            <a:fillRect/>
          </a:stretch>
        </p:blipFill>
        <p:spPr>
          <a:xfrm>
            <a:off x="8210059" y="5222195"/>
            <a:ext cx="171038" cy="198414"/>
          </a:xfrm>
          <a:prstGeom prst="rect">
            <a:avLst/>
          </a:prstGeom>
        </p:spPr>
      </p:pic>
      <p:grpSp>
        <p:nvGrpSpPr>
          <p:cNvPr id="582" name="object 582"/>
          <p:cNvGrpSpPr/>
          <p:nvPr/>
        </p:nvGrpSpPr>
        <p:grpSpPr>
          <a:xfrm>
            <a:off x="8423237" y="5222195"/>
            <a:ext cx="452755" cy="198755"/>
            <a:chOff x="8423237" y="5222195"/>
            <a:chExt cx="452755" cy="198755"/>
          </a:xfrm>
        </p:grpSpPr>
        <p:sp>
          <p:nvSpPr>
            <p:cNvPr id="583" name="object 583"/>
            <p:cNvSpPr/>
            <p:nvPr/>
          </p:nvSpPr>
          <p:spPr>
            <a:xfrm>
              <a:off x="8423237" y="5387770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983" y="30081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4" name="object 584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8505268" y="5222195"/>
              <a:ext cx="172022" cy="198414"/>
            </a:xfrm>
            <a:prstGeom prst="rect">
              <a:avLst/>
            </a:prstGeom>
          </p:spPr>
        </p:pic>
        <p:pic>
          <p:nvPicPr>
            <p:cNvPr id="585" name="object 585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8708467" y="5225955"/>
              <a:ext cx="167237" cy="191896"/>
            </a:xfrm>
            <a:prstGeom prst="rect">
              <a:avLst/>
            </a:prstGeom>
          </p:spPr>
        </p:pic>
      </p:grpSp>
      <p:pic>
        <p:nvPicPr>
          <p:cNvPr id="586" name="object 586"/>
          <p:cNvPicPr/>
          <p:nvPr/>
        </p:nvPicPr>
        <p:blipFill>
          <a:blip r:embed="rId300" cstate="print"/>
          <a:stretch>
            <a:fillRect/>
          </a:stretch>
        </p:blipFill>
        <p:spPr>
          <a:xfrm>
            <a:off x="9400224" y="5222195"/>
            <a:ext cx="171038" cy="198414"/>
          </a:xfrm>
          <a:prstGeom prst="rect">
            <a:avLst/>
          </a:prstGeom>
        </p:spPr>
      </p:pic>
      <p:grpSp>
        <p:nvGrpSpPr>
          <p:cNvPr id="587" name="object 587"/>
          <p:cNvGrpSpPr/>
          <p:nvPr/>
        </p:nvGrpSpPr>
        <p:grpSpPr>
          <a:xfrm>
            <a:off x="9613403" y="5222195"/>
            <a:ext cx="455295" cy="198755"/>
            <a:chOff x="9613403" y="5222195"/>
            <a:chExt cx="455295" cy="198755"/>
          </a:xfrm>
        </p:grpSpPr>
        <p:sp>
          <p:nvSpPr>
            <p:cNvPr id="588" name="object 588"/>
            <p:cNvSpPr/>
            <p:nvPr/>
          </p:nvSpPr>
          <p:spPr>
            <a:xfrm>
              <a:off x="9613403" y="5387770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817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817" y="30081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9" name="object 589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9695269" y="5222195"/>
              <a:ext cx="172187" cy="198414"/>
            </a:xfrm>
            <a:prstGeom prst="rect">
              <a:avLst/>
            </a:prstGeom>
          </p:spPr>
        </p:pic>
        <p:pic>
          <p:nvPicPr>
            <p:cNvPr id="590" name="object 590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9891031" y="5222195"/>
              <a:ext cx="177318" cy="195657"/>
            </a:xfrm>
            <a:prstGeom prst="rect">
              <a:avLst/>
            </a:prstGeom>
          </p:spPr>
        </p:pic>
      </p:grpSp>
      <p:grpSp>
        <p:nvGrpSpPr>
          <p:cNvPr id="591" name="object 591"/>
          <p:cNvGrpSpPr/>
          <p:nvPr/>
        </p:nvGrpSpPr>
        <p:grpSpPr>
          <a:xfrm>
            <a:off x="10592703" y="5222195"/>
            <a:ext cx="365760" cy="198755"/>
            <a:chOff x="10592703" y="5222195"/>
            <a:chExt cx="365760" cy="198755"/>
          </a:xfrm>
        </p:grpSpPr>
        <p:pic>
          <p:nvPicPr>
            <p:cNvPr id="592" name="object 592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10592703" y="5225955"/>
              <a:ext cx="167403" cy="191896"/>
            </a:xfrm>
            <a:prstGeom prst="rect">
              <a:avLst/>
            </a:prstGeom>
          </p:spPr>
        </p:pic>
        <p:pic>
          <p:nvPicPr>
            <p:cNvPr id="593" name="object 593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10786122" y="5222195"/>
              <a:ext cx="172176" cy="198414"/>
            </a:xfrm>
            <a:prstGeom prst="rect">
              <a:avLst/>
            </a:prstGeom>
          </p:spPr>
        </p:pic>
      </p:grpSp>
      <p:pic>
        <p:nvPicPr>
          <p:cNvPr id="594" name="object 594"/>
          <p:cNvPicPr/>
          <p:nvPr/>
        </p:nvPicPr>
        <p:blipFill>
          <a:blip r:embed="rId311" cstate="print"/>
          <a:stretch>
            <a:fillRect/>
          </a:stretch>
        </p:blipFill>
        <p:spPr>
          <a:xfrm>
            <a:off x="11681072" y="5222195"/>
            <a:ext cx="97996" cy="195657"/>
          </a:xfrm>
          <a:prstGeom prst="rect">
            <a:avLst/>
          </a:prstGeom>
        </p:spPr>
      </p:pic>
      <p:sp>
        <p:nvSpPr>
          <p:cNvPr id="595" name="object 595"/>
          <p:cNvSpPr/>
          <p:nvPr/>
        </p:nvSpPr>
        <p:spPr>
          <a:xfrm>
            <a:off x="11878221" y="5387770"/>
            <a:ext cx="40005" cy="30480"/>
          </a:xfrm>
          <a:custGeom>
            <a:avLst/>
            <a:gdLst/>
            <a:ahLst/>
            <a:cxnLst/>
            <a:rect l="l" t="t" r="r" b="b"/>
            <a:pathLst>
              <a:path w="40004" h="30479">
                <a:moveTo>
                  <a:pt x="39661" y="0"/>
                </a:moveTo>
                <a:lnTo>
                  <a:pt x="0" y="0"/>
                </a:lnTo>
                <a:lnTo>
                  <a:pt x="0" y="30081"/>
                </a:lnTo>
                <a:lnTo>
                  <a:pt x="39661" y="30081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96" name="object 596"/>
          <p:cNvGrpSpPr/>
          <p:nvPr/>
        </p:nvGrpSpPr>
        <p:grpSpPr>
          <a:xfrm>
            <a:off x="11962500" y="5222195"/>
            <a:ext cx="362585" cy="198755"/>
            <a:chOff x="11962500" y="5222195"/>
            <a:chExt cx="362585" cy="198755"/>
          </a:xfrm>
        </p:grpSpPr>
        <p:pic>
          <p:nvPicPr>
            <p:cNvPr id="597" name="object 597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11962500" y="5222195"/>
              <a:ext cx="171038" cy="198414"/>
            </a:xfrm>
            <a:prstGeom prst="rect">
              <a:avLst/>
            </a:prstGeom>
          </p:spPr>
        </p:pic>
        <p:pic>
          <p:nvPicPr>
            <p:cNvPr id="598" name="object 598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12153535" y="5222195"/>
              <a:ext cx="171038" cy="195657"/>
            </a:xfrm>
            <a:prstGeom prst="rect">
              <a:avLst/>
            </a:prstGeom>
          </p:spPr>
        </p:pic>
      </p:grpSp>
      <p:pic>
        <p:nvPicPr>
          <p:cNvPr id="599" name="object 599"/>
          <p:cNvPicPr/>
          <p:nvPr/>
        </p:nvPicPr>
        <p:blipFill>
          <a:blip r:embed="rId314" cstate="print"/>
          <a:stretch>
            <a:fillRect/>
          </a:stretch>
        </p:blipFill>
        <p:spPr>
          <a:xfrm>
            <a:off x="12920814" y="5222195"/>
            <a:ext cx="97996" cy="195657"/>
          </a:xfrm>
          <a:prstGeom prst="rect">
            <a:avLst/>
          </a:prstGeom>
        </p:spPr>
      </p:pic>
      <p:sp>
        <p:nvSpPr>
          <p:cNvPr id="600" name="object 600"/>
          <p:cNvSpPr/>
          <p:nvPr/>
        </p:nvSpPr>
        <p:spPr>
          <a:xfrm>
            <a:off x="13117963" y="5387770"/>
            <a:ext cx="40005" cy="30480"/>
          </a:xfrm>
          <a:custGeom>
            <a:avLst/>
            <a:gdLst/>
            <a:ahLst/>
            <a:cxnLst/>
            <a:rect l="l" t="t" r="r" b="b"/>
            <a:pathLst>
              <a:path w="40005" h="30479">
                <a:moveTo>
                  <a:pt x="39661" y="0"/>
                </a:moveTo>
                <a:lnTo>
                  <a:pt x="0" y="0"/>
                </a:lnTo>
                <a:lnTo>
                  <a:pt x="0" y="30081"/>
                </a:lnTo>
                <a:lnTo>
                  <a:pt x="39661" y="30081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1" name="object 601"/>
          <p:cNvGrpSpPr/>
          <p:nvPr/>
        </p:nvGrpSpPr>
        <p:grpSpPr>
          <a:xfrm>
            <a:off x="13202243" y="5222195"/>
            <a:ext cx="369570" cy="198755"/>
            <a:chOff x="13202243" y="5222195"/>
            <a:chExt cx="369570" cy="198755"/>
          </a:xfrm>
        </p:grpSpPr>
        <p:pic>
          <p:nvPicPr>
            <p:cNvPr id="602" name="object 602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13202243" y="5222195"/>
              <a:ext cx="171038" cy="198414"/>
            </a:xfrm>
            <a:prstGeom prst="rect">
              <a:avLst/>
            </a:prstGeom>
          </p:spPr>
        </p:pic>
        <p:pic>
          <p:nvPicPr>
            <p:cNvPr id="603" name="object 603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13395591" y="5222195"/>
              <a:ext cx="175996" cy="195657"/>
            </a:xfrm>
            <a:prstGeom prst="rect">
              <a:avLst/>
            </a:prstGeom>
          </p:spPr>
        </p:pic>
      </p:grpSp>
      <p:pic>
        <p:nvPicPr>
          <p:cNvPr id="604" name="object 6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5989" y="5529656"/>
            <a:ext cx="247931" cy="218093"/>
          </a:xfrm>
          <a:prstGeom prst="rect">
            <a:avLst/>
          </a:prstGeom>
        </p:spPr>
      </p:pic>
      <p:pic>
        <p:nvPicPr>
          <p:cNvPr id="605" name="object 6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04753" y="5536300"/>
            <a:ext cx="96690" cy="195531"/>
          </a:xfrm>
          <a:prstGeom prst="rect">
            <a:avLst/>
          </a:prstGeom>
        </p:spPr>
      </p:pic>
      <p:grpSp>
        <p:nvGrpSpPr>
          <p:cNvPr id="606" name="object 606"/>
          <p:cNvGrpSpPr/>
          <p:nvPr/>
        </p:nvGrpSpPr>
        <p:grpSpPr>
          <a:xfrm>
            <a:off x="1064670" y="5529656"/>
            <a:ext cx="507365" cy="206375"/>
            <a:chOff x="1064670" y="5529656"/>
            <a:chExt cx="507365" cy="206375"/>
          </a:xfrm>
        </p:grpSpPr>
        <p:pic>
          <p:nvPicPr>
            <p:cNvPr id="607" name="object 607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1064670" y="5529656"/>
              <a:ext cx="301243" cy="205935"/>
            </a:xfrm>
            <a:prstGeom prst="rect">
              <a:avLst/>
            </a:prstGeom>
          </p:spPr>
        </p:pic>
        <p:pic>
          <p:nvPicPr>
            <p:cNvPr id="608" name="object 608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1400617" y="5536299"/>
              <a:ext cx="171071" cy="198289"/>
            </a:xfrm>
            <a:prstGeom prst="rect">
              <a:avLst/>
            </a:prstGeom>
          </p:spPr>
        </p:pic>
      </p:grpSp>
      <p:grpSp>
        <p:nvGrpSpPr>
          <p:cNvPr id="609" name="object 609"/>
          <p:cNvGrpSpPr/>
          <p:nvPr/>
        </p:nvGrpSpPr>
        <p:grpSpPr>
          <a:xfrm>
            <a:off x="2374910" y="5536300"/>
            <a:ext cx="370840" cy="198755"/>
            <a:chOff x="2374910" y="5536300"/>
            <a:chExt cx="370840" cy="198755"/>
          </a:xfrm>
        </p:grpSpPr>
        <p:pic>
          <p:nvPicPr>
            <p:cNvPr id="610" name="object 610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2374910" y="5536300"/>
              <a:ext cx="172360" cy="198289"/>
            </a:xfrm>
            <a:prstGeom prst="rect">
              <a:avLst/>
            </a:prstGeom>
          </p:spPr>
        </p:pic>
        <p:pic>
          <p:nvPicPr>
            <p:cNvPr id="611" name="object 611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2573381" y="5536300"/>
              <a:ext cx="172195" cy="198289"/>
            </a:xfrm>
            <a:prstGeom prst="rect">
              <a:avLst/>
            </a:prstGeom>
          </p:spPr>
        </p:pic>
      </p:grpSp>
      <p:sp>
        <p:nvSpPr>
          <p:cNvPr id="612" name="object 612"/>
          <p:cNvSpPr/>
          <p:nvPr/>
        </p:nvSpPr>
        <p:spPr>
          <a:xfrm>
            <a:off x="2787882" y="5700746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3" name="object 613"/>
          <p:cNvPicPr/>
          <p:nvPr/>
        </p:nvPicPr>
        <p:blipFill>
          <a:blip r:embed="rId239" cstate="print"/>
          <a:stretch>
            <a:fillRect/>
          </a:stretch>
        </p:blipFill>
        <p:spPr>
          <a:xfrm>
            <a:off x="2874641" y="5539057"/>
            <a:ext cx="166081" cy="192774"/>
          </a:xfrm>
          <a:prstGeom prst="rect">
            <a:avLst/>
          </a:prstGeom>
        </p:spPr>
      </p:pic>
      <p:grpSp>
        <p:nvGrpSpPr>
          <p:cNvPr id="614" name="object 614"/>
          <p:cNvGrpSpPr/>
          <p:nvPr/>
        </p:nvGrpSpPr>
        <p:grpSpPr>
          <a:xfrm>
            <a:off x="3796928" y="5536300"/>
            <a:ext cx="369570" cy="198755"/>
            <a:chOff x="3796928" y="5536300"/>
            <a:chExt cx="369570" cy="198755"/>
          </a:xfrm>
        </p:grpSpPr>
        <p:pic>
          <p:nvPicPr>
            <p:cNvPr id="615" name="object 6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796928" y="5536300"/>
              <a:ext cx="172195" cy="198289"/>
            </a:xfrm>
            <a:prstGeom prst="rect">
              <a:avLst/>
            </a:prstGeom>
          </p:spPr>
        </p:pic>
        <p:pic>
          <p:nvPicPr>
            <p:cNvPr id="616" name="object 6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95234" y="5536300"/>
              <a:ext cx="171038" cy="198289"/>
            </a:xfrm>
            <a:prstGeom prst="rect">
              <a:avLst/>
            </a:prstGeom>
          </p:spPr>
        </p:pic>
      </p:grpSp>
      <p:grpSp>
        <p:nvGrpSpPr>
          <p:cNvPr id="617" name="object 617"/>
          <p:cNvGrpSpPr/>
          <p:nvPr/>
        </p:nvGrpSpPr>
        <p:grpSpPr>
          <a:xfrm>
            <a:off x="4208412" y="5536300"/>
            <a:ext cx="257175" cy="195580"/>
            <a:chOff x="4208412" y="5536300"/>
            <a:chExt cx="257175" cy="195580"/>
          </a:xfrm>
        </p:grpSpPr>
        <p:sp>
          <p:nvSpPr>
            <p:cNvPr id="618" name="object 618"/>
            <p:cNvSpPr/>
            <p:nvPr/>
          </p:nvSpPr>
          <p:spPr>
            <a:xfrm>
              <a:off x="4208412" y="5700747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9" name="object 619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4287735" y="5536300"/>
              <a:ext cx="177318" cy="195531"/>
            </a:xfrm>
            <a:prstGeom prst="rect">
              <a:avLst/>
            </a:prstGeom>
          </p:spPr>
        </p:pic>
      </p:grpSp>
      <p:pic>
        <p:nvPicPr>
          <p:cNvPr id="620" name="object 620"/>
          <p:cNvPicPr/>
          <p:nvPr/>
        </p:nvPicPr>
        <p:blipFill>
          <a:blip r:embed="rId243" cstate="print"/>
          <a:stretch>
            <a:fillRect/>
          </a:stretch>
        </p:blipFill>
        <p:spPr>
          <a:xfrm>
            <a:off x="4986928" y="5536300"/>
            <a:ext cx="171038" cy="198289"/>
          </a:xfrm>
          <a:prstGeom prst="rect">
            <a:avLst/>
          </a:prstGeom>
        </p:spPr>
      </p:pic>
      <p:grpSp>
        <p:nvGrpSpPr>
          <p:cNvPr id="621" name="object 621"/>
          <p:cNvGrpSpPr/>
          <p:nvPr/>
        </p:nvGrpSpPr>
        <p:grpSpPr>
          <a:xfrm>
            <a:off x="5200107" y="5536300"/>
            <a:ext cx="452755" cy="198755"/>
            <a:chOff x="5200107" y="5536300"/>
            <a:chExt cx="452755" cy="198755"/>
          </a:xfrm>
        </p:grpSpPr>
        <p:sp>
          <p:nvSpPr>
            <p:cNvPr id="622" name="object 622"/>
            <p:cNvSpPr/>
            <p:nvPr/>
          </p:nvSpPr>
          <p:spPr>
            <a:xfrm>
              <a:off x="5200107" y="5700747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3" name="object 623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5280527" y="5536300"/>
              <a:ext cx="173742" cy="198289"/>
            </a:xfrm>
            <a:prstGeom prst="rect">
              <a:avLst/>
            </a:prstGeom>
          </p:spPr>
        </p:pic>
        <p:pic>
          <p:nvPicPr>
            <p:cNvPr id="624" name="object 62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0379" y="5539057"/>
              <a:ext cx="172360" cy="195531"/>
            </a:xfrm>
            <a:prstGeom prst="rect">
              <a:avLst/>
            </a:prstGeom>
          </p:spPr>
        </p:pic>
      </p:grpSp>
      <p:pic>
        <p:nvPicPr>
          <p:cNvPr id="625" name="object 625"/>
          <p:cNvPicPr/>
          <p:nvPr/>
        </p:nvPicPr>
        <p:blipFill>
          <a:blip r:embed="rId245" cstate="print"/>
          <a:stretch>
            <a:fillRect/>
          </a:stretch>
        </p:blipFill>
        <p:spPr>
          <a:xfrm>
            <a:off x="6077941" y="5536300"/>
            <a:ext cx="171038" cy="198289"/>
          </a:xfrm>
          <a:prstGeom prst="rect">
            <a:avLst/>
          </a:prstGeom>
        </p:spPr>
      </p:pic>
      <p:sp>
        <p:nvSpPr>
          <p:cNvPr id="626" name="object 626"/>
          <p:cNvSpPr/>
          <p:nvPr/>
        </p:nvSpPr>
        <p:spPr>
          <a:xfrm>
            <a:off x="6291119" y="5700746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817" y="0"/>
                </a:moveTo>
                <a:lnTo>
                  <a:pt x="0" y="0"/>
                </a:lnTo>
                <a:lnTo>
                  <a:pt x="0" y="31084"/>
                </a:lnTo>
                <a:lnTo>
                  <a:pt x="40817" y="31084"/>
                </a:lnTo>
                <a:lnTo>
                  <a:pt x="4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7" name="object 627"/>
          <p:cNvPicPr/>
          <p:nvPr/>
        </p:nvPicPr>
        <p:blipFill>
          <a:blip r:embed="rId323" cstate="print"/>
          <a:stretch>
            <a:fillRect/>
          </a:stretch>
        </p:blipFill>
        <p:spPr>
          <a:xfrm>
            <a:off x="6391429" y="5536300"/>
            <a:ext cx="97996" cy="195531"/>
          </a:xfrm>
          <a:prstGeom prst="rect">
            <a:avLst/>
          </a:prstGeom>
        </p:spPr>
      </p:pic>
      <p:pic>
        <p:nvPicPr>
          <p:cNvPr id="628" name="object 628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567591" y="5536300"/>
            <a:ext cx="171038" cy="195531"/>
          </a:xfrm>
          <a:prstGeom prst="rect">
            <a:avLst/>
          </a:prstGeom>
        </p:spPr>
      </p:pic>
      <p:grpSp>
        <p:nvGrpSpPr>
          <p:cNvPr id="629" name="object 629"/>
          <p:cNvGrpSpPr/>
          <p:nvPr/>
        </p:nvGrpSpPr>
        <p:grpSpPr>
          <a:xfrm>
            <a:off x="7020059" y="5536300"/>
            <a:ext cx="369570" cy="198755"/>
            <a:chOff x="7020059" y="5536300"/>
            <a:chExt cx="369570" cy="198755"/>
          </a:xfrm>
        </p:grpSpPr>
        <p:pic>
          <p:nvPicPr>
            <p:cNvPr id="630" name="object 63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020059" y="5536300"/>
              <a:ext cx="172195" cy="198289"/>
            </a:xfrm>
            <a:prstGeom prst="rect">
              <a:avLst/>
            </a:prstGeom>
          </p:spPr>
        </p:pic>
        <p:pic>
          <p:nvPicPr>
            <p:cNvPr id="631" name="object 631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7218364" y="5536300"/>
              <a:ext cx="171038" cy="198289"/>
            </a:xfrm>
            <a:prstGeom prst="rect">
              <a:avLst/>
            </a:prstGeom>
          </p:spPr>
        </p:pic>
      </p:grpSp>
      <p:grpSp>
        <p:nvGrpSpPr>
          <p:cNvPr id="632" name="object 632"/>
          <p:cNvGrpSpPr/>
          <p:nvPr/>
        </p:nvGrpSpPr>
        <p:grpSpPr>
          <a:xfrm>
            <a:off x="7431544" y="5539057"/>
            <a:ext cx="254635" cy="195580"/>
            <a:chOff x="7431544" y="5539057"/>
            <a:chExt cx="254635" cy="195580"/>
          </a:xfrm>
        </p:grpSpPr>
        <p:sp>
          <p:nvSpPr>
            <p:cNvPr id="633" name="object 633"/>
            <p:cNvSpPr/>
            <p:nvPr/>
          </p:nvSpPr>
          <p:spPr>
            <a:xfrm>
              <a:off x="7431544" y="570074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4" name="object 634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7513345" y="5539057"/>
              <a:ext cx="172360" cy="195531"/>
            </a:xfrm>
            <a:prstGeom prst="rect">
              <a:avLst/>
            </a:prstGeom>
          </p:spPr>
        </p:pic>
      </p:grpSp>
      <p:pic>
        <p:nvPicPr>
          <p:cNvPr id="635" name="object 63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474137" y="5536300"/>
            <a:ext cx="97996" cy="195531"/>
          </a:xfrm>
          <a:prstGeom prst="rect">
            <a:avLst/>
          </a:prstGeom>
        </p:spPr>
      </p:pic>
      <p:pic>
        <p:nvPicPr>
          <p:cNvPr id="636" name="object 63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9416254" y="5536300"/>
            <a:ext cx="97996" cy="195531"/>
          </a:xfrm>
          <a:prstGeom prst="rect">
            <a:avLst/>
          </a:prstGeom>
        </p:spPr>
      </p:pic>
      <p:grpSp>
        <p:nvGrpSpPr>
          <p:cNvPr id="637" name="object 637"/>
          <p:cNvGrpSpPr/>
          <p:nvPr/>
        </p:nvGrpSpPr>
        <p:grpSpPr>
          <a:xfrm>
            <a:off x="9613403" y="5536300"/>
            <a:ext cx="454025" cy="198755"/>
            <a:chOff x="9613403" y="5536300"/>
            <a:chExt cx="454025" cy="198755"/>
          </a:xfrm>
        </p:grpSpPr>
        <p:sp>
          <p:nvSpPr>
            <p:cNvPr id="638" name="object 638"/>
            <p:cNvSpPr/>
            <p:nvPr/>
          </p:nvSpPr>
          <p:spPr>
            <a:xfrm>
              <a:off x="9613403" y="5700747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9" name="object 639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9697683" y="5536300"/>
              <a:ext cx="171038" cy="198289"/>
            </a:xfrm>
            <a:prstGeom prst="rect">
              <a:avLst/>
            </a:prstGeom>
          </p:spPr>
        </p:pic>
        <p:pic>
          <p:nvPicPr>
            <p:cNvPr id="640" name="object 640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9895989" y="5536300"/>
              <a:ext cx="171038" cy="198289"/>
            </a:xfrm>
            <a:prstGeom prst="rect">
              <a:avLst/>
            </a:prstGeom>
          </p:spPr>
        </p:pic>
      </p:grpSp>
      <p:grpSp>
        <p:nvGrpSpPr>
          <p:cNvPr id="641" name="object 641"/>
          <p:cNvGrpSpPr/>
          <p:nvPr/>
        </p:nvGrpSpPr>
        <p:grpSpPr>
          <a:xfrm>
            <a:off x="10443974" y="5536300"/>
            <a:ext cx="365760" cy="198755"/>
            <a:chOff x="10443974" y="5536300"/>
            <a:chExt cx="365760" cy="198755"/>
          </a:xfrm>
        </p:grpSpPr>
        <p:pic>
          <p:nvPicPr>
            <p:cNvPr id="642" name="object 642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10443974" y="5539057"/>
              <a:ext cx="167403" cy="192774"/>
            </a:xfrm>
            <a:prstGeom prst="rect">
              <a:avLst/>
            </a:prstGeom>
          </p:spPr>
        </p:pic>
        <p:pic>
          <p:nvPicPr>
            <p:cNvPr id="643" name="object 643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10637388" y="5536300"/>
              <a:ext cx="172199" cy="198289"/>
            </a:xfrm>
            <a:prstGeom prst="rect">
              <a:avLst/>
            </a:prstGeom>
          </p:spPr>
        </p:pic>
      </p:grpSp>
      <p:grpSp>
        <p:nvGrpSpPr>
          <p:cNvPr id="644" name="object 644"/>
          <p:cNvGrpSpPr/>
          <p:nvPr/>
        </p:nvGrpSpPr>
        <p:grpSpPr>
          <a:xfrm>
            <a:off x="10852980" y="5539057"/>
            <a:ext cx="254635" cy="195580"/>
            <a:chOff x="10852980" y="5539057"/>
            <a:chExt cx="254635" cy="195580"/>
          </a:xfrm>
        </p:grpSpPr>
        <p:sp>
          <p:nvSpPr>
            <p:cNvPr id="645" name="object 645"/>
            <p:cNvSpPr/>
            <p:nvPr/>
          </p:nvSpPr>
          <p:spPr>
            <a:xfrm>
              <a:off x="10852980" y="5700746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6" name="object 646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10934946" y="5539057"/>
              <a:ext cx="172195" cy="195531"/>
            </a:xfrm>
            <a:prstGeom prst="rect">
              <a:avLst/>
            </a:prstGeom>
          </p:spPr>
        </p:pic>
      </p:grpSp>
      <p:pic>
        <p:nvPicPr>
          <p:cNvPr id="647" name="object 647"/>
          <p:cNvPicPr/>
          <p:nvPr/>
        </p:nvPicPr>
        <p:blipFill>
          <a:blip r:embed="rId328" cstate="print"/>
          <a:stretch>
            <a:fillRect/>
          </a:stretch>
        </p:blipFill>
        <p:spPr>
          <a:xfrm>
            <a:off x="11681072" y="5536300"/>
            <a:ext cx="97996" cy="195531"/>
          </a:xfrm>
          <a:prstGeom prst="rect">
            <a:avLst/>
          </a:prstGeom>
        </p:spPr>
      </p:pic>
      <p:grpSp>
        <p:nvGrpSpPr>
          <p:cNvPr id="648" name="object 648"/>
          <p:cNvGrpSpPr/>
          <p:nvPr/>
        </p:nvGrpSpPr>
        <p:grpSpPr>
          <a:xfrm>
            <a:off x="11878221" y="5536300"/>
            <a:ext cx="452755" cy="198755"/>
            <a:chOff x="11878221" y="5536300"/>
            <a:chExt cx="452755" cy="198755"/>
          </a:xfrm>
        </p:grpSpPr>
        <p:sp>
          <p:nvSpPr>
            <p:cNvPr id="649" name="object 649"/>
            <p:cNvSpPr/>
            <p:nvPr/>
          </p:nvSpPr>
          <p:spPr>
            <a:xfrm>
              <a:off x="11878221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0" name="object 650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11955064" y="5536300"/>
              <a:ext cx="171038" cy="195531"/>
            </a:xfrm>
            <a:prstGeom prst="rect">
              <a:avLst/>
            </a:prstGeom>
          </p:spPr>
        </p:pic>
        <p:pic>
          <p:nvPicPr>
            <p:cNvPr id="651" name="object 651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12158493" y="5539057"/>
              <a:ext cx="172195" cy="195531"/>
            </a:xfrm>
            <a:prstGeom prst="rect">
              <a:avLst/>
            </a:prstGeom>
          </p:spPr>
        </p:pic>
      </p:grpSp>
      <p:pic>
        <p:nvPicPr>
          <p:cNvPr id="652" name="object 652"/>
          <p:cNvPicPr/>
          <p:nvPr/>
        </p:nvPicPr>
        <p:blipFill>
          <a:blip r:embed="rId330" cstate="print"/>
          <a:stretch>
            <a:fillRect/>
          </a:stretch>
        </p:blipFill>
        <p:spPr>
          <a:xfrm>
            <a:off x="12920814" y="5536300"/>
            <a:ext cx="97996" cy="195531"/>
          </a:xfrm>
          <a:prstGeom prst="rect">
            <a:avLst/>
          </a:prstGeom>
        </p:spPr>
      </p:pic>
      <p:grpSp>
        <p:nvGrpSpPr>
          <p:cNvPr id="653" name="object 653"/>
          <p:cNvGrpSpPr/>
          <p:nvPr/>
        </p:nvGrpSpPr>
        <p:grpSpPr>
          <a:xfrm>
            <a:off x="13117963" y="5536300"/>
            <a:ext cx="456565" cy="198755"/>
            <a:chOff x="13117963" y="5536300"/>
            <a:chExt cx="456565" cy="198755"/>
          </a:xfrm>
        </p:grpSpPr>
        <p:sp>
          <p:nvSpPr>
            <p:cNvPr id="654" name="object 654"/>
            <p:cNvSpPr/>
            <p:nvPr/>
          </p:nvSpPr>
          <p:spPr>
            <a:xfrm>
              <a:off x="13117963" y="57007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5" name="object 655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13199764" y="5539057"/>
              <a:ext cx="172360" cy="195531"/>
            </a:xfrm>
            <a:prstGeom prst="rect">
              <a:avLst/>
            </a:prstGeom>
          </p:spPr>
        </p:pic>
        <p:pic>
          <p:nvPicPr>
            <p:cNvPr id="656" name="object 656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13399429" y="5536300"/>
              <a:ext cx="174637" cy="198289"/>
            </a:xfrm>
            <a:prstGeom prst="rect">
              <a:avLst/>
            </a:prstGeom>
          </p:spPr>
        </p:pic>
      </p:grpSp>
      <p:grpSp>
        <p:nvGrpSpPr>
          <p:cNvPr id="657" name="object 657"/>
          <p:cNvGrpSpPr/>
          <p:nvPr/>
        </p:nvGrpSpPr>
        <p:grpSpPr>
          <a:xfrm>
            <a:off x="605989" y="5843761"/>
            <a:ext cx="965835" cy="218440"/>
            <a:chOff x="605989" y="5843761"/>
            <a:chExt cx="965835" cy="218440"/>
          </a:xfrm>
        </p:grpSpPr>
        <p:pic>
          <p:nvPicPr>
            <p:cNvPr id="658" name="object 658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605989" y="5843761"/>
              <a:ext cx="247931" cy="218093"/>
            </a:xfrm>
            <a:prstGeom prst="rect">
              <a:avLst/>
            </a:prstGeom>
          </p:spPr>
        </p:pic>
        <p:pic>
          <p:nvPicPr>
            <p:cNvPr id="659" name="object 659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881204" y="5843761"/>
              <a:ext cx="484709" cy="205809"/>
            </a:xfrm>
            <a:prstGeom prst="rect">
              <a:avLst/>
            </a:prstGeom>
          </p:spPr>
        </p:pic>
        <p:pic>
          <p:nvPicPr>
            <p:cNvPr id="660" name="object 660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1400617" y="5849401"/>
              <a:ext cx="171071" cy="198289"/>
            </a:xfrm>
            <a:prstGeom prst="rect">
              <a:avLst/>
            </a:prstGeom>
          </p:spPr>
        </p:pic>
      </p:grpSp>
      <p:grpSp>
        <p:nvGrpSpPr>
          <p:cNvPr id="661" name="object 661"/>
          <p:cNvGrpSpPr/>
          <p:nvPr/>
        </p:nvGrpSpPr>
        <p:grpSpPr>
          <a:xfrm>
            <a:off x="2374910" y="5849401"/>
            <a:ext cx="370840" cy="198755"/>
            <a:chOff x="2374910" y="5849401"/>
            <a:chExt cx="370840" cy="198755"/>
          </a:xfrm>
        </p:grpSpPr>
        <p:pic>
          <p:nvPicPr>
            <p:cNvPr id="662" name="object 662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2374910" y="5849401"/>
              <a:ext cx="172360" cy="198289"/>
            </a:xfrm>
            <a:prstGeom prst="rect">
              <a:avLst/>
            </a:prstGeom>
          </p:spPr>
        </p:pic>
        <p:pic>
          <p:nvPicPr>
            <p:cNvPr id="663" name="object 663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2573381" y="5849401"/>
              <a:ext cx="172195" cy="198289"/>
            </a:xfrm>
            <a:prstGeom prst="rect">
              <a:avLst/>
            </a:prstGeom>
          </p:spPr>
        </p:pic>
      </p:grpSp>
      <p:sp>
        <p:nvSpPr>
          <p:cNvPr id="664" name="object 664"/>
          <p:cNvSpPr/>
          <p:nvPr/>
        </p:nvSpPr>
        <p:spPr>
          <a:xfrm>
            <a:off x="2787882" y="6013848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5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5" name="object 665"/>
          <p:cNvPicPr/>
          <p:nvPr/>
        </p:nvPicPr>
        <p:blipFill>
          <a:blip r:embed="rId338" cstate="print"/>
          <a:stretch>
            <a:fillRect/>
          </a:stretch>
        </p:blipFill>
        <p:spPr>
          <a:xfrm>
            <a:off x="2874641" y="5853161"/>
            <a:ext cx="166081" cy="191771"/>
          </a:xfrm>
          <a:prstGeom prst="rect">
            <a:avLst/>
          </a:prstGeom>
        </p:spPr>
      </p:pic>
      <p:grpSp>
        <p:nvGrpSpPr>
          <p:cNvPr id="666" name="object 666"/>
          <p:cNvGrpSpPr/>
          <p:nvPr/>
        </p:nvGrpSpPr>
        <p:grpSpPr>
          <a:xfrm>
            <a:off x="3796928" y="5849401"/>
            <a:ext cx="369570" cy="198755"/>
            <a:chOff x="3796928" y="5849401"/>
            <a:chExt cx="369570" cy="198755"/>
          </a:xfrm>
        </p:grpSpPr>
        <p:pic>
          <p:nvPicPr>
            <p:cNvPr id="667" name="object 667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3796928" y="5849401"/>
              <a:ext cx="172195" cy="198289"/>
            </a:xfrm>
            <a:prstGeom prst="rect">
              <a:avLst/>
            </a:prstGeom>
          </p:spPr>
        </p:pic>
        <p:pic>
          <p:nvPicPr>
            <p:cNvPr id="668" name="object 668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3995234" y="5849401"/>
              <a:ext cx="171038" cy="198289"/>
            </a:xfrm>
            <a:prstGeom prst="rect">
              <a:avLst/>
            </a:prstGeom>
          </p:spPr>
        </p:pic>
      </p:grpSp>
      <p:sp>
        <p:nvSpPr>
          <p:cNvPr id="669" name="object 669"/>
          <p:cNvSpPr/>
          <p:nvPr/>
        </p:nvSpPr>
        <p:spPr>
          <a:xfrm>
            <a:off x="4208412" y="6013848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0" name="object 670"/>
          <p:cNvPicPr/>
          <p:nvPr/>
        </p:nvPicPr>
        <p:blipFill>
          <a:blip r:embed="rId341" cstate="print"/>
          <a:stretch>
            <a:fillRect/>
          </a:stretch>
        </p:blipFill>
        <p:spPr>
          <a:xfrm>
            <a:off x="4295171" y="5853161"/>
            <a:ext cx="167403" cy="191771"/>
          </a:xfrm>
          <a:prstGeom prst="rect">
            <a:avLst/>
          </a:prstGeom>
        </p:spPr>
      </p:pic>
      <p:pic>
        <p:nvPicPr>
          <p:cNvPr id="671" name="object 671"/>
          <p:cNvPicPr/>
          <p:nvPr/>
        </p:nvPicPr>
        <p:blipFill>
          <a:blip r:embed="rId342" cstate="print"/>
          <a:stretch>
            <a:fillRect/>
          </a:stretch>
        </p:blipFill>
        <p:spPr>
          <a:xfrm>
            <a:off x="5234976" y="5849401"/>
            <a:ext cx="171038" cy="198289"/>
          </a:xfrm>
          <a:prstGeom prst="rect">
            <a:avLst/>
          </a:prstGeom>
        </p:spPr>
      </p:pic>
      <p:pic>
        <p:nvPicPr>
          <p:cNvPr id="672" name="object 672"/>
          <p:cNvPicPr/>
          <p:nvPr/>
        </p:nvPicPr>
        <p:blipFill>
          <a:blip r:embed="rId342" cstate="print"/>
          <a:stretch>
            <a:fillRect/>
          </a:stretch>
        </p:blipFill>
        <p:spPr>
          <a:xfrm>
            <a:off x="6077941" y="5849401"/>
            <a:ext cx="171038" cy="198289"/>
          </a:xfrm>
          <a:prstGeom prst="rect">
            <a:avLst/>
          </a:prstGeom>
        </p:spPr>
      </p:pic>
      <p:grpSp>
        <p:nvGrpSpPr>
          <p:cNvPr id="673" name="object 673"/>
          <p:cNvGrpSpPr/>
          <p:nvPr/>
        </p:nvGrpSpPr>
        <p:grpSpPr>
          <a:xfrm>
            <a:off x="6291119" y="5849401"/>
            <a:ext cx="454025" cy="198755"/>
            <a:chOff x="6291119" y="5849401"/>
            <a:chExt cx="454025" cy="198755"/>
          </a:xfrm>
        </p:grpSpPr>
        <p:sp>
          <p:nvSpPr>
            <p:cNvPr id="674" name="object 674"/>
            <p:cNvSpPr/>
            <p:nvPr/>
          </p:nvSpPr>
          <p:spPr>
            <a:xfrm>
              <a:off x="6291119" y="601384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5" name="object 675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6375399" y="5849401"/>
              <a:ext cx="171038" cy="198289"/>
            </a:xfrm>
            <a:prstGeom prst="rect">
              <a:avLst/>
            </a:prstGeom>
          </p:spPr>
        </p:pic>
        <p:pic>
          <p:nvPicPr>
            <p:cNvPr id="676" name="object 676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6573705" y="5849401"/>
              <a:ext cx="171038" cy="198289"/>
            </a:xfrm>
            <a:prstGeom prst="rect">
              <a:avLst/>
            </a:prstGeom>
          </p:spPr>
        </p:pic>
      </p:grpSp>
      <p:grpSp>
        <p:nvGrpSpPr>
          <p:cNvPr id="677" name="object 677"/>
          <p:cNvGrpSpPr/>
          <p:nvPr/>
        </p:nvGrpSpPr>
        <p:grpSpPr>
          <a:xfrm>
            <a:off x="7020059" y="5849401"/>
            <a:ext cx="369570" cy="198755"/>
            <a:chOff x="7020059" y="5849401"/>
            <a:chExt cx="369570" cy="198755"/>
          </a:xfrm>
        </p:grpSpPr>
        <p:pic>
          <p:nvPicPr>
            <p:cNvPr id="678" name="object 678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7020059" y="5849401"/>
              <a:ext cx="172195" cy="198289"/>
            </a:xfrm>
            <a:prstGeom prst="rect">
              <a:avLst/>
            </a:prstGeom>
          </p:spPr>
        </p:pic>
        <p:pic>
          <p:nvPicPr>
            <p:cNvPr id="679" name="object 679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7218364" y="5849401"/>
              <a:ext cx="171038" cy="198289"/>
            </a:xfrm>
            <a:prstGeom prst="rect">
              <a:avLst/>
            </a:prstGeom>
          </p:spPr>
        </p:pic>
      </p:grpSp>
      <p:sp>
        <p:nvSpPr>
          <p:cNvPr id="680" name="object 680"/>
          <p:cNvSpPr/>
          <p:nvPr/>
        </p:nvSpPr>
        <p:spPr>
          <a:xfrm>
            <a:off x="7431544" y="6013848"/>
            <a:ext cx="41275" cy="31115"/>
          </a:xfrm>
          <a:custGeom>
            <a:avLst/>
            <a:gdLst/>
            <a:ahLst/>
            <a:cxnLst/>
            <a:rect l="l" t="t" r="r" b="b"/>
            <a:pathLst>
              <a:path w="41275" h="31114">
                <a:moveTo>
                  <a:pt x="40983" y="0"/>
                </a:moveTo>
                <a:lnTo>
                  <a:pt x="0" y="0"/>
                </a:lnTo>
                <a:lnTo>
                  <a:pt x="0" y="31084"/>
                </a:lnTo>
                <a:lnTo>
                  <a:pt x="40983" y="31084"/>
                </a:lnTo>
                <a:lnTo>
                  <a:pt x="40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1" name="object 681"/>
          <p:cNvPicPr/>
          <p:nvPr/>
        </p:nvPicPr>
        <p:blipFill>
          <a:blip r:embed="rId346" cstate="print"/>
          <a:stretch>
            <a:fillRect/>
          </a:stretch>
        </p:blipFill>
        <p:spPr>
          <a:xfrm>
            <a:off x="7518302" y="5853161"/>
            <a:ext cx="167403" cy="191771"/>
          </a:xfrm>
          <a:prstGeom prst="rect">
            <a:avLst/>
          </a:prstGeom>
        </p:spPr>
      </p:pic>
      <p:pic>
        <p:nvPicPr>
          <p:cNvPr id="682" name="object 682"/>
          <p:cNvPicPr/>
          <p:nvPr/>
        </p:nvPicPr>
        <p:blipFill>
          <a:blip r:embed="rId347" cstate="print"/>
          <a:stretch>
            <a:fillRect/>
          </a:stretch>
        </p:blipFill>
        <p:spPr>
          <a:xfrm>
            <a:off x="8210059" y="5849401"/>
            <a:ext cx="171038" cy="198289"/>
          </a:xfrm>
          <a:prstGeom prst="rect">
            <a:avLst/>
          </a:prstGeom>
        </p:spPr>
      </p:pic>
      <p:grpSp>
        <p:nvGrpSpPr>
          <p:cNvPr id="683" name="object 683"/>
          <p:cNvGrpSpPr/>
          <p:nvPr/>
        </p:nvGrpSpPr>
        <p:grpSpPr>
          <a:xfrm>
            <a:off x="8423237" y="5849401"/>
            <a:ext cx="452755" cy="198755"/>
            <a:chOff x="8423237" y="5849401"/>
            <a:chExt cx="452755" cy="198755"/>
          </a:xfrm>
        </p:grpSpPr>
        <p:sp>
          <p:nvSpPr>
            <p:cNvPr id="684" name="object 684"/>
            <p:cNvSpPr/>
            <p:nvPr/>
          </p:nvSpPr>
          <p:spPr>
            <a:xfrm>
              <a:off x="8423237" y="601384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983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983" y="31084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5" name="object 685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8501403" y="5849401"/>
              <a:ext cx="171038" cy="195531"/>
            </a:xfrm>
            <a:prstGeom prst="rect">
              <a:avLst/>
            </a:prstGeom>
          </p:spPr>
        </p:pic>
        <p:pic>
          <p:nvPicPr>
            <p:cNvPr id="686" name="object 686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8701963" y="5849401"/>
              <a:ext cx="173742" cy="198289"/>
            </a:xfrm>
            <a:prstGeom prst="rect">
              <a:avLst/>
            </a:prstGeom>
          </p:spPr>
        </p:pic>
      </p:grpSp>
      <p:pic>
        <p:nvPicPr>
          <p:cNvPr id="687" name="object 687"/>
          <p:cNvPicPr/>
          <p:nvPr/>
        </p:nvPicPr>
        <p:blipFill>
          <a:blip r:embed="rId342" cstate="print"/>
          <a:stretch>
            <a:fillRect/>
          </a:stretch>
        </p:blipFill>
        <p:spPr>
          <a:xfrm>
            <a:off x="9400224" y="5849401"/>
            <a:ext cx="171038" cy="198289"/>
          </a:xfrm>
          <a:prstGeom prst="rect">
            <a:avLst/>
          </a:prstGeom>
        </p:spPr>
      </p:pic>
      <p:grpSp>
        <p:nvGrpSpPr>
          <p:cNvPr id="688" name="object 688"/>
          <p:cNvGrpSpPr/>
          <p:nvPr/>
        </p:nvGrpSpPr>
        <p:grpSpPr>
          <a:xfrm>
            <a:off x="9613403" y="5849401"/>
            <a:ext cx="452755" cy="198755"/>
            <a:chOff x="9613403" y="5849401"/>
            <a:chExt cx="452755" cy="198755"/>
          </a:xfrm>
        </p:grpSpPr>
        <p:sp>
          <p:nvSpPr>
            <p:cNvPr id="689" name="object 689"/>
            <p:cNvSpPr/>
            <p:nvPr/>
          </p:nvSpPr>
          <p:spPr>
            <a:xfrm>
              <a:off x="9613403" y="601384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0817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40817" y="31084"/>
                  </a:lnTo>
                  <a:lnTo>
                    <a:pt x="40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0" name="object 690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9697683" y="5849401"/>
              <a:ext cx="171038" cy="198289"/>
            </a:xfrm>
            <a:prstGeom prst="rect">
              <a:avLst/>
            </a:prstGeom>
          </p:spPr>
        </p:pic>
        <p:pic>
          <p:nvPicPr>
            <p:cNvPr id="691" name="object 691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9893510" y="5853161"/>
              <a:ext cx="172360" cy="194529"/>
            </a:xfrm>
            <a:prstGeom prst="rect">
              <a:avLst/>
            </a:prstGeom>
          </p:spPr>
        </p:pic>
      </p:grpSp>
      <p:grpSp>
        <p:nvGrpSpPr>
          <p:cNvPr id="692" name="object 692"/>
          <p:cNvGrpSpPr/>
          <p:nvPr/>
        </p:nvGrpSpPr>
        <p:grpSpPr>
          <a:xfrm>
            <a:off x="10590224" y="5849401"/>
            <a:ext cx="369570" cy="198755"/>
            <a:chOff x="10590224" y="5849401"/>
            <a:chExt cx="369570" cy="198755"/>
          </a:xfrm>
        </p:grpSpPr>
        <p:pic>
          <p:nvPicPr>
            <p:cNvPr id="693" name="object 693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10590224" y="5849401"/>
              <a:ext cx="172360" cy="198289"/>
            </a:xfrm>
            <a:prstGeom prst="rect">
              <a:avLst/>
            </a:prstGeom>
          </p:spPr>
        </p:pic>
        <p:pic>
          <p:nvPicPr>
            <p:cNvPr id="694" name="object 694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10788530" y="5849401"/>
              <a:ext cx="171204" cy="198289"/>
            </a:xfrm>
            <a:prstGeom prst="rect">
              <a:avLst/>
            </a:prstGeom>
          </p:spPr>
        </p:pic>
      </p:grpSp>
      <p:pic>
        <p:nvPicPr>
          <p:cNvPr id="695" name="object 695"/>
          <p:cNvPicPr/>
          <p:nvPr/>
        </p:nvPicPr>
        <p:blipFill>
          <a:blip r:embed="rId354" cstate="print"/>
          <a:stretch>
            <a:fillRect/>
          </a:stretch>
        </p:blipFill>
        <p:spPr>
          <a:xfrm>
            <a:off x="11665042" y="5849401"/>
            <a:ext cx="171038" cy="198289"/>
          </a:xfrm>
          <a:prstGeom prst="rect">
            <a:avLst/>
          </a:prstGeom>
        </p:spPr>
      </p:pic>
      <p:sp>
        <p:nvSpPr>
          <p:cNvPr id="696" name="object 696"/>
          <p:cNvSpPr/>
          <p:nvPr/>
        </p:nvSpPr>
        <p:spPr>
          <a:xfrm>
            <a:off x="11878221" y="6013848"/>
            <a:ext cx="40005" cy="31115"/>
          </a:xfrm>
          <a:custGeom>
            <a:avLst/>
            <a:gdLst/>
            <a:ahLst/>
            <a:cxnLst/>
            <a:rect l="l" t="t" r="r" b="b"/>
            <a:pathLst>
              <a:path w="40004" h="31114">
                <a:moveTo>
                  <a:pt x="39661" y="0"/>
                </a:moveTo>
                <a:lnTo>
                  <a:pt x="0" y="0"/>
                </a:lnTo>
                <a:lnTo>
                  <a:pt x="0" y="31084"/>
                </a:lnTo>
                <a:lnTo>
                  <a:pt x="39661" y="31084"/>
                </a:lnTo>
                <a:lnTo>
                  <a:pt x="3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97" name="object 697"/>
          <p:cNvGrpSpPr/>
          <p:nvPr/>
        </p:nvGrpSpPr>
        <p:grpSpPr>
          <a:xfrm>
            <a:off x="11964979" y="5853161"/>
            <a:ext cx="365760" cy="194945"/>
            <a:chOff x="11964979" y="5853161"/>
            <a:chExt cx="365760" cy="194945"/>
          </a:xfrm>
        </p:grpSpPr>
        <p:pic>
          <p:nvPicPr>
            <p:cNvPr id="698" name="object 698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11964979" y="5853161"/>
              <a:ext cx="167403" cy="191771"/>
            </a:xfrm>
            <a:prstGeom prst="rect">
              <a:avLst/>
            </a:prstGeom>
          </p:spPr>
        </p:pic>
        <p:pic>
          <p:nvPicPr>
            <p:cNvPr id="699" name="object 699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12158493" y="5853161"/>
              <a:ext cx="172195" cy="194529"/>
            </a:xfrm>
            <a:prstGeom prst="rect">
              <a:avLst/>
            </a:prstGeom>
          </p:spPr>
        </p:pic>
      </p:grpSp>
      <p:pic>
        <p:nvPicPr>
          <p:cNvPr id="700" name="object 700"/>
          <p:cNvPicPr/>
          <p:nvPr/>
        </p:nvPicPr>
        <p:blipFill>
          <a:blip r:embed="rId357" cstate="print"/>
          <a:stretch>
            <a:fillRect/>
          </a:stretch>
        </p:blipFill>
        <p:spPr>
          <a:xfrm>
            <a:off x="12904619" y="5849401"/>
            <a:ext cx="171204" cy="198289"/>
          </a:xfrm>
          <a:prstGeom prst="rect">
            <a:avLst/>
          </a:prstGeom>
        </p:spPr>
      </p:pic>
      <p:grpSp>
        <p:nvGrpSpPr>
          <p:cNvPr id="701" name="object 701"/>
          <p:cNvGrpSpPr/>
          <p:nvPr/>
        </p:nvGrpSpPr>
        <p:grpSpPr>
          <a:xfrm>
            <a:off x="13117963" y="5849401"/>
            <a:ext cx="456565" cy="198755"/>
            <a:chOff x="13117963" y="5849401"/>
            <a:chExt cx="456565" cy="198755"/>
          </a:xfrm>
        </p:grpSpPr>
        <p:sp>
          <p:nvSpPr>
            <p:cNvPr id="702" name="object 702"/>
            <p:cNvSpPr/>
            <p:nvPr/>
          </p:nvSpPr>
          <p:spPr>
            <a:xfrm>
              <a:off x="13117963" y="6013848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4">
                  <a:moveTo>
                    <a:pt x="39661" y="0"/>
                  </a:moveTo>
                  <a:lnTo>
                    <a:pt x="0" y="0"/>
                  </a:lnTo>
                  <a:lnTo>
                    <a:pt x="0" y="31084"/>
                  </a:lnTo>
                  <a:lnTo>
                    <a:pt x="39661" y="31084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3" name="object 703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13199764" y="5853161"/>
              <a:ext cx="172360" cy="194529"/>
            </a:xfrm>
            <a:prstGeom prst="rect">
              <a:avLst/>
            </a:prstGeom>
          </p:spPr>
        </p:pic>
        <p:pic>
          <p:nvPicPr>
            <p:cNvPr id="704" name="object 704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13399486" y="5849401"/>
              <a:ext cx="174580" cy="198289"/>
            </a:xfrm>
            <a:prstGeom prst="rect">
              <a:avLst/>
            </a:prstGeom>
          </p:spPr>
        </p:pic>
      </p:grpSp>
      <p:pic>
        <p:nvPicPr>
          <p:cNvPr id="705" name="object 705"/>
          <p:cNvPicPr/>
          <p:nvPr/>
        </p:nvPicPr>
        <p:blipFill>
          <a:blip r:embed="rId360" cstate="print"/>
          <a:stretch>
            <a:fillRect/>
          </a:stretch>
        </p:blipFill>
        <p:spPr>
          <a:xfrm>
            <a:off x="605989" y="6156737"/>
            <a:ext cx="965699" cy="218218"/>
          </a:xfrm>
          <a:prstGeom prst="rect">
            <a:avLst/>
          </a:prstGeom>
        </p:spPr>
      </p:pic>
      <p:grpSp>
        <p:nvGrpSpPr>
          <p:cNvPr id="706" name="object 706"/>
          <p:cNvGrpSpPr/>
          <p:nvPr/>
        </p:nvGrpSpPr>
        <p:grpSpPr>
          <a:xfrm>
            <a:off x="2374910" y="6162377"/>
            <a:ext cx="370840" cy="198755"/>
            <a:chOff x="2374910" y="6162377"/>
            <a:chExt cx="370840" cy="198755"/>
          </a:xfrm>
        </p:grpSpPr>
        <p:pic>
          <p:nvPicPr>
            <p:cNvPr id="707" name="object 707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2374910" y="6162377"/>
              <a:ext cx="172360" cy="198414"/>
            </a:xfrm>
            <a:prstGeom prst="rect">
              <a:avLst/>
            </a:prstGeom>
          </p:spPr>
        </p:pic>
        <p:pic>
          <p:nvPicPr>
            <p:cNvPr id="708" name="object 708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2573381" y="6162377"/>
              <a:ext cx="172195" cy="198414"/>
            </a:xfrm>
            <a:prstGeom prst="rect">
              <a:avLst/>
            </a:prstGeom>
          </p:spPr>
        </p:pic>
      </p:grpSp>
      <p:grpSp>
        <p:nvGrpSpPr>
          <p:cNvPr id="709" name="object 709"/>
          <p:cNvGrpSpPr/>
          <p:nvPr/>
        </p:nvGrpSpPr>
        <p:grpSpPr>
          <a:xfrm>
            <a:off x="2787882" y="6162377"/>
            <a:ext cx="255904" cy="198755"/>
            <a:chOff x="2787882" y="6162377"/>
            <a:chExt cx="255904" cy="198755"/>
          </a:xfrm>
        </p:grpSpPr>
        <p:sp>
          <p:nvSpPr>
            <p:cNvPr id="710" name="object 710"/>
            <p:cNvSpPr/>
            <p:nvPr/>
          </p:nvSpPr>
          <p:spPr>
            <a:xfrm>
              <a:off x="2787882" y="6327953"/>
              <a:ext cx="40005" cy="30480"/>
            </a:xfrm>
            <a:custGeom>
              <a:avLst/>
              <a:gdLst/>
              <a:ahLst/>
              <a:cxnLst/>
              <a:rect l="l" t="t" r="r" b="b"/>
              <a:pathLst>
                <a:path w="40005" h="30479">
                  <a:moveTo>
                    <a:pt x="39661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39661" y="30081"/>
                  </a:lnTo>
                  <a:lnTo>
                    <a:pt x="39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1" name="object 711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2870840" y="6162377"/>
              <a:ext cx="172360" cy="198414"/>
            </a:xfrm>
            <a:prstGeom prst="rect">
              <a:avLst/>
            </a:prstGeom>
          </p:spPr>
        </p:pic>
      </p:grpSp>
      <p:grpSp>
        <p:nvGrpSpPr>
          <p:cNvPr id="712" name="object 712"/>
          <p:cNvGrpSpPr/>
          <p:nvPr/>
        </p:nvGrpSpPr>
        <p:grpSpPr>
          <a:xfrm>
            <a:off x="3796928" y="6162377"/>
            <a:ext cx="369570" cy="198755"/>
            <a:chOff x="3796928" y="6162377"/>
            <a:chExt cx="369570" cy="198755"/>
          </a:xfrm>
        </p:grpSpPr>
        <p:pic>
          <p:nvPicPr>
            <p:cNvPr id="713" name="object 713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3796928" y="6162377"/>
              <a:ext cx="172195" cy="198414"/>
            </a:xfrm>
            <a:prstGeom prst="rect">
              <a:avLst/>
            </a:prstGeom>
          </p:spPr>
        </p:pic>
        <p:pic>
          <p:nvPicPr>
            <p:cNvPr id="714" name="object 714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3995234" y="6162377"/>
              <a:ext cx="171038" cy="198414"/>
            </a:xfrm>
            <a:prstGeom prst="rect">
              <a:avLst/>
            </a:prstGeom>
          </p:spPr>
        </p:pic>
      </p:grpSp>
      <p:grpSp>
        <p:nvGrpSpPr>
          <p:cNvPr id="715" name="object 715"/>
          <p:cNvGrpSpPr/>
          <p:nvPr/>
        </p:nvGrpSpPr>
        <p:grpSpPr>
          <a:xfrm>
            <a:off x="4208412" y="6162377"/>
            <a:ext cx="257175" cy="198755"/>
            <a:chOff x="4208412" y="6162377"/>
            <a:chExt cx="257175" cy="198755"/>
          </a:xfrm>
        </p:grpSpPr>
        <p:sp>
          <p:nvSpPr>
            <p:cNvPr id="716" name="object 716"/>
            <p:cNvSpPr/>
            <p:nvPr/>
          </p:nvSpPr>
          <p:spPr>
            <a:xfrm>
              <a:off x="4208412" y="632795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983" y="30081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7" name="object 717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4292692" y="6162377"/>
              <a:ext cx="172360" cy="198414"/>
            </a:xfrm>
            <a:prstGeom prst="rect">
              <a:avLst/>
            </a:prstGeom>
          </p:spPr>
        </p:pic>
      </p:grpSp>
      <p:grpSp>
        <p:nvGrpSpPr>
          <p:cNvPr id="718" name="object 718"/>
          <p:cNvGrpSpPr/>
          <p:nvPr/>
        </p:nvGrpSpPr>
        <p:grpSpPr>
          <a:xfrm>
            <a:off x="10441495" y="6162377"/>
            <a:ext cx="369570" cy="198755"/>
            <a:chOff x="10441495" y="6162377"/>
            <a:chExt cx="369570" cy="198755"/>
          </a:xfrm>
        </p:grpSpPr>
        <p:pic>
          <p:nvPicPr>
            <p:cNvPr id="719" name="object 719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10639801" y="6162377"/>
              <a:ext cx="171038" cy="198414"/>
            </a:xfrm>
            <a:prstGeom prst="rect">
              <a:avLst/>
            </a:prstGeom>
          </p:spPr>
        </p:pic>
        <p:pic>
          <p:nvPicPr>
            <p:cNvPr id="720" name="object 720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10441495" y="6162377"/>
              <a:ext cx="172360" cy="198414"/>
            </a:xfrm>
            <a:prstGeom prst="rect">
              <a:avLst/>
            </a:prstGeom>
          </p:spPr>
        </p:pic>
      </p:grpSp>
      <p:grpSp>
        <p:nvGrpSpPr>
          <p:cNvPr id="721" name="object 721"/>
          <p:cNvGrpSpPr/>
          <p:nvPr/>
        </p:nvGrpSpPr>
        <p:grpSpPr>
          <a:xfrm>
            <a:off x="10852980" y="6162377"/>
            <a:ext cx="258445" cy="198755"/>
            <a:chOff x="10852980" y="6162377"/>
            <a:chExt cx="258445" cy="198755"/>
          </a:xfrm>
        </p:grpSpPr>
        <p:sp>
          <p:nvSpPr>
            <p:cNvPr id="722" name="object 722"/>
            <p:cNvSpPr/>
            <p:nvPr/>
          </p:nvSpPr>
          <p:spPr>
            <a:xfrm>
              <a:off x="10852980" y="6327953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40983" y="0"/>
                  </a:moveTo>
                  <a:lnTo>
                    <a:pt x="0" y="0"/>
                  </a:lnTo>
                  <a:lnTo>
                    <a:pt x="0" y="30081"/>
                  </a:lnTo>
                  <a:lnTo>
                    <a:pt x="40983" y="30081"/>
                  </a:lnTo>
                  <a:lnTo>
                    <a:pt x="40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3" name="object 723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10936186" y="6162377"/>
              <a:ext cx="174756" cy="198414"/>
            </a:xfrm>
            <a:prstGeom prst="rect">
              <a:avLst/>
            </a:prstGeom>
          </p:spPr>
        </p:pic>
      </p:grpSp>
      <p:grpSp>
        <p:nvGrpSpPr>
          <p:cNvPr id="724" name="object 724"/>
          <p:cNvGrpSpPr/>
          <p:nvPr/>
        </p:nvGrpSpPr>
        <p:grpSpPr>
          <a:xfrm>
            <a:off x="2820106" y="6469838"/>
            <a:ext cx="396875" cy="206375"/>
            <a:chOff x="2820106" y="6469838"/>
            <a:chExt cx="396875" cy="206375"/>
          </a:xfrm>
        </p:grpSpPr>
        <p:pic>
          <p:nvPicPr>
            <p:cNvPr id="725" name="object 725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2820106" y="6469838"/>
              <a:ext cx="208221" cy="205935"/>
            </a:xfrm>
            <a:prstGeom prst="rect">
              <a:avLst/>
            </a:prstGeom>
          </p:spPr>
        </p:pic>
        <p:pic>
          <p:nvPicPr>
            <p:cNvPr id="726" name="object 726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3061709" y="6529125"/>
              <a:ext cx="155009" cy="145646"/>
            </a:xfrm>
            <a:prstGeom prst="rect">
              <a:avLst/>
            </a:prstGeom>
          </p:spPr>
        </p:pic>
      </p:grpSp>
      <p:sp>
        <p:nvSpPr>
          <p:cNvPr id="727" name="object 727"/>
          <p:cNvSpPr/>
          <p:nvPr/>
        </p:nvSpPr>
        <p:spPr>
          <a:xfrm>
            <a:off x="3260180" y="6526241"/>
            <a:ext cx="262890" cy="146050"/>
          </a:xfrm>
          <a:custGeom>
            <a:avLst/>
            <a:gdLst/>
            <a:ahLst/>
            <a:cxnLst/>
            <a:rect l="l" t="t" r="r" b="b"/>
            <a:pathLst>
              <a:path w="262889" h="146050">
                <a:moveTo>
                  <a:pt x="218136" y="0"/>
                </a:moveTo>
                <a:lnTo>
                  <a:pt x="200784" y="0"/>
                </a:lnTo>
                <a:lnTo>
                  <a:pt x="191690" y="352"/>
                </a:lnTo>
                <a:lnTo>
                  <a:pt x="152261" y="13568"/>
                </a:lnTo>
                <a:lnTo>
                  <a:pt x="141292" y="23564"/>
                </a:lnTo>
                <a:lnTo>
                  <a:pt x="137985" y="17559"/>
                </a:lnTo>
                <a:lnTo>
                  <a:pt x="98595" y="215"/>
                </a:lnTo>
                <a:lnTo>
                  <a:pt x="90394" y="0"/>
                </a:lnTo>
                <a:lnTo>
                  <a:pt x="71320" y="1425"/>
                </a:lnTo>
                <a:lnTo>
                  <a:pt x="54926" y="5765"/>
                </a:lnTo>
                <a:lnTo>
                  <a:pt x="41104" y="13113"/>
                </a:lnTo>
                <a:lnTo>
                  <a:pt x="29745" y="23564"/>
                </a:lnTo>
                <a:lnTo>
                  <a:pt x="28423" y="23564"/>
                </a:lnTo>
                <a:lnTo>
                  <a:pt x="28423" y="2882"/>
                </a:lnTo>
                <a:lnTo>
                  <a:pt x="0" y="2882"/>
                </a:lnTo>
                <a:lnTo>
                  <a:pt x="0" y="145771"/>
                </a:lnTo>
                <a:lnTo>
                  <a:pt x="29745" y="145771"/>
                </a:lnTo>
                <a:lnTo>
                  <a:pt x="29745" y="53645"/>
                </a:lnTo>
                <a:lnTo>
                  <a:pt x="30902" y="50763"/>
                </a:lnTo>
                <a:lnTo>
                  <a:pt x="33381" y="46125"/>
                </a:lnTo>
                <a:lnTo>
                  <a:pt x="34703" y="42365"/>
                </a:lnTo>
                <a:lnTo>
                  <a:pt x="37182" y="38604"/>
                </a:lnTo>
                <a:lnTo>
                  <a:pt x="45775" y="30081"/>
                </a:lnTo>
                <a:lnTo>
                  <a:pt x="50733" y="27324"/>
                </a:lnTo>
                <a:lnTo>
                  <a:pt x="63127" y="21683"/>
                </a:lnTo>
                <a:lnTo>
                  <a:pt x="71885" y="19803"/>
                </a:lnTo>
                <a:lnTo>
                  <a:pt x="87915" y="19803"/>
                </a:lnTo>
                <a:lnTo>
                  <a:pt x="92873" y="20681"/>
                </a:lnTo>
                <a:lnTo>
                  <a:pt x="97830" y="22561"/>
                </a:lnTo>
                <a:lnTo>
                  <a:pt x="105267" y="26321"/>
                </a:lnTo>
                <a:lnTo>
                  <a:pt x="107746" y="29204"/>
                </a:lnTo>
                <a:lnTo>
                  <a:pt x="111547" y="31961"/>
                </a:lnTo>
                <a:lnTo>
                  <a:pt x="115182" y="43242"/>
                </a:lnTo>
                <a:lnTo>
                  <a:pt x="115182" y="145771"/>
                </a:lnTo>
                <a:lnTo>
                  <a:pt x="146250" y="145771"/>
                </a:lnTo>
                <a:lnTo>
                  <a:pt x="146250" y="56403"/>
                </a:lnTo>
                <a:lnTo>
                  <a:pt x="175025" y="22498"/>
                </a:lnTo>
                <a:lnTo>
                  <a:pt x="195827" y="19803"/>
                </a:lnTo>
                <a:lnTo>
                  <a:pt x="203263" y="19803"/>
                </a:lnTo>
                <a:lnTo>
                  <a:pt x="231687" y="145771"/>
                </a:lnTo>
                <a:lnTo>
                  <a:pt x="262755" y="145771"/>
                </a:lnTo>
                <a:lnTo>
                  <a:pt x="262755" y="33842"/>
                </a:lnTo>
                <a:lnTo>
                  <a:pt x="261433" y="27324"/>
                </a:lnTo>
                <a:lnTo>
                  <a:pt x="257797" y="21683"/>
                </a:lnTo>
                <a:lnTo>
                  <a:pt x="255318" y="16921"/>
                </a:lnTo>
                <a:lnTo>
                  <a:pt x="250361" y="12283"/>
                </a:lnTo>
                <a:lnTo>
                  <a:pt x="245403" y="9400"/>
                </a:lnTo>
                <a:lnTo>
                  <a:pt x="240445" y="5640"/>
                </a:lnTo>
                <a:lnTo>
                  <a:pt x="218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28" name="object 728"/>
          <p:cNvPicPr/>
          <p:nvPr/>
        </p:nvPicPr>
        <p:blipFill>
          <a:blip r:embed="rId372" cstate="print"/>
          <a:stretch>
            <a:fillRect/>
          </a:stretch>
        </p:blipFill>
        <p:spPr>
          <a:xfrm>
            <a:off x="2919259" y="6797981"/>
            <a:ext cx="250361" cy="174850"/>
          </a:xfrm>
          <a:prstGeom prst="rect">
            <a:avLst/>
          </a:prstGeom>
        </p:spPr>
      </p:pic>
      <p:grpSp>
        <p:nvGrpSpPr>
          <p:cNvPr id="729" name="object 729"/>
          <p:cNvGrpSpPr/>
          <p:nvPr/>
        </p:nvGrpSpPr>
        <p:grpSpPr>
          <a:xfrm>
            <a:off x="3215561" y="6796100"/>
            <a:ext cx="311150" cy="179070"/>
            <a:chOff x="3215561" y="6796100"/>
            <a:chExt cx="311150" cy="179070"/>
          </a:xfrm>
        </p:grpSpPr>
        <p:pic>
          <p:nvPicPr>
            <p:cNvPr id="730" name="object 730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3215561" y="6796100"/>
              <a:ext cx="141292" cy="178610"/>
            </a:xfrm>
            <a:prstGeom prst="rect">
              <a:avLst/>
            </a:prstGeom>
          </p:spPr>
        </p:pic>
        <p:pic>
          <p:nvPicPr>
            <p:cNvPr id="731" name="object 731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3398994" y="6797980"/>
              <a:ext cx="127576" cy="174850"/>
            </a:xfrm>
            <a:prstGeom prst="rect">
              <a:avLst/>
            </a:prstGeom>
          </p:spPr>
        </p:pic>
      </p:grpSp>
      <p:grpSp>
        <p:nvGrpSpPr>
          <p:cNvPr id="732" name="object 732"/>
          <p:cNvGrpSpPr/>
          <p:nvPr/>
        </p:nvGrpSpPr>
        <p:grpSpPr>
          <a:xfrm>
            <a:off x="2820106" y="7111069"/>
            <a:ext cx="705485" cy="175895"/>
            <a:chOff x="2820106" y="7111069"/>
            <a:chExt cx="705485" cy="175895"/>
          </a:xfrm>
        </p:grpSpPr>
        <p:pic>
          <p:nvPicPr>
            <p:cNvPr id="733" name="object 733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2820106" y="7112009"/>
              <a:ext cx="250361" cy="174875"/>
            </a:xfrm>
            <a:prstGeom prst="rect">
              <a:avLst/>
            </a:prstGeom>
          </p:spPr>
        </p:pic>
        <p:pic>
          <p:nvPicPr>
            <p:cNvPr id="734" name="object 734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3110129" y="7111069"/>
              <a:ext cx="198305" cy="175815"/>
            </a:xfrm>
            <a:prstGeom prst="rect">
              <a:avLst/>
            </a:prstGeom>
          </p:spPr>
        </p:pic>
        <p:pic>
          <p:nvPicPr>
            <p:cNvPr id="735" name="object 735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3349418" y="7112009"/>
              <a:ext cx="175996" cy="173935"/>
            </a:xfrm>
            <a:prstGeom prst="rect">
              <a:avLst/>
            </a:prstGeom>
          </p:spPr>
        </p:pic>
      </p:grpSp>
      <p:grpSp>
        <p:nvGrpSpPr>
          <p:cNvPr id="736" name="object 736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737" name="object 737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738" name="object 738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9" name="object 739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12854305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0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>
                <a:solidFill>
                  <a:srgbClr val="0000FF"/>
                </a:solidFill>
              </a:rPr>
              <a:t>Smoothing</a:t>
            </a:r>
            <a:r>
              <a:rPr dirty="0" sz="3600" spc="-5">
                <a:solidFill>
                  <a:srgbClr val="0000FF"/>
                </a:solidFill>
              </a:rPr>
              <a:t> </a:t>
            </a:r>
            <a:r>
              <a:rPr dirty="0" sz="3600" spc="-25">
                <a:solidFill>
                  <a:srgbClr val="0000FF"/>
                </a:solidFill>
              </a:rPr>
              <a:t>Techniques</a:t>
            </a:r>
            <a:r>
              <a:rPr dirty="0" sz="3600" spc="-3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–</a:t>
            </a:r>
            <a:r>
              <a:rPr dirty="0" sz="3600" spc="-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6600"/>
                </a:solidFill>
              </a:rPr>
              <a:t>Moving</a:t>
            </a:r>
            <a:r>
              <a:rPr dirty="0" sz="3600" spc="-135">
                <a:solidFill>
                  <a:srgbClr val="006600"/>
                </a:solidFill>
              </a:rPr>
              <a:t> </a:t>
            </a:r>
            <a:r>
              <a:rPr dirty="0" sz="3600" spc="-20">
                <a:solidFill>
                  <a:srgbClr val="006600"/>
                </a:solidFill>
              </a:rPr>
              <a:t>Averages</a:t>
            </a:r>
            <a:endParaRPr sz="3600"/>
          </a:p>
        </p:txBody>
      </p:sp>
      <p:sp>
        <p:nvSpPr>
          <p:cNvPr id="740" name="object 740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68" y="512739"/>
            <a:ext cx="13029565" cy="706120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830"/>
              </a:spcBef>
              <a:tabLst>
                <a:tab pos="35712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  <a:p>
            <a:pPr marL="791845" marR="341630" indent="-396240">
              <a:lnSpc>
                <a:spcPct val="100000"/>
              </a:lnSpc>
              <a:spcBef>
                <a:spcPts val="655"/>
              </a:spcBef>
              <a:buChar char="•"/>
              <a:tabLst>
                <a:tab pos="791845" algn="l"/>
                <a:tab pos="792480" algn="l"/>
              </a:tabLst>
            </a:pPr>
            <a:r>
              <a:rPr dirty="0" sz="3200" spc="-5">
                <a:latin typeface="Microsoft Sans Serif"/>
                <a:cs typeface="Microsoft Sans Serif"/>
              </a:rPr>
              <a:t>Objective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to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estimate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the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overall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time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series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as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combination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of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long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term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trend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and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seasonality</a:t>
            </a:r>
            <a:endParaRPr sz="3200">
              <a:latin typeface="Microsoft Sans Serif"/>
              <a:cs typeface="Microsoft Sans Serif"/>
            </a:endParaRPr>
          </a:p>
          <a:p>
            <a:pPr lvl="1" marL="1319530" indent="-395605">
              <a:lnSpc>
                <a:spcPct val="100000"/>
              </a:lnSpc>
              <a:spcBef>
                <a:spcPts val="600"/>
              </a:spcBef>
              <a:buChar char="•"/>
              <a:tabLst>
                <a:tab pos="1319530" algn="l"/>
                <a:tab pos="1320165" algn="l"/>
                <a:tab pos="5234940" algn="l"/>
              </a:tabLst>
            </a:pPr>
            <a:r>
              <a:rPr dirty="0" sz="3200" spc="-10">
                <a:latin typeface="Microsoft Sans Serif"/>
                <a:cs typeface="Microsoft Sans Serif"/>
              </a:rPr>
              <a:t>Additive</a:t>
            </a:r>
            <a:r>
              <a:rPr dirty="0" sz="3200" spc="5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Model:	</a:t>
            </a:r>
            <a:r>
              <a:rPr dirty="0" sz="3200">
                <a:latin typeface="Microsoft Sans Serif"/>
                <a:cs typeface="Microsoft Sans Serif"/>
              </a:rPr>
              <a:t>X</a:t>
            </a:r>
            <a:r>
              <a:rPr dirty="0" baseline="-21164" sz="3150">
                <a:latin typeface="Microsoft Sans Serif"/>
                <a:cs typeface="Microsoft Sans Serif"/>
              </a:rPr>
              <a:t>t</a:t>
            </a:r>
            <a:r>
              <a:rPr dirty="0" baseline="-21164" sz="3150" spc="46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=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F</a:t>
            </a:r>
            <a:r>
              <a:rPr dirty="0" baseline="-21164" sz="3150">
                <a:latin typeface="Microsoft Sans Serif"/>
                <a:cs typeface="Microsoft Sans Serif"/>
              </a:rPr>
              <a:t>t</a:t>
            </a:r>
            <a:r>
              <a:rPr dirty="0" baseline="-21164" sz="3150" spc="46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+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S</a:t>
            </a:r>
            <a:r>
              <a:rPr dirty="0" baseline="-21164" sz="3150">
                <a:latin typeface="Microsoft Sans Serif"/>
                <a:cs typeface="Microsoft Sans Serif"/>
              </a:rPr>
              <a:t>t</a:t>
            </a:r>
            <a:r>
              <a:rPr dirty="0" baseline="-21164" sz="3150" spc="46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+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ɛ</a:t>
            </a:r>
            <a:r>
              <a:rPr dirty="0" baseline="-21164" sz="3150" spc="-97">
                <a:latin typeface="Microsoft Sans Serif"/>
                <a:cs typeface="Microsoft Sans Serif"/>
              </a:rPr>
              <a:t>t</a:t>
            </a:r>
            <a:endParaRPr baseline="-21164" sz="3150">
              <a:latin typeface="Microsoft Sans Serif"/>
              <a:cs typeface="Microsoft Sans Serif"/>
            </a:endParaRPr>
          </a:p>
          <a:p>
            <a:pPr lvl="1" marL="1319530" indent="-395605">
              <a:lnSpc>
                <a:spcPct val="100000"/>
              </a:lnSpc>
              <a:spcBef>
                <a:spcPts val="600"/>
              </a:spcBef>
              <a:buChar char="•"/>
              <a:tabLst>
                <a:tab pos="1319530" algn="l"/>
                <a:tab pos="1320165" algn="l"/>
                <a:tab pos="5234940" algn="l"/>
              </a:tabLst>
            </a:pPr>
            <a:r>
              <a:rPr dirty="0" sz="3200" spc="-10">
                <a:latin typeface="Microsoft Sans Serif"/>
                <a:cs typeface="Microsoft Sans Serif"/>
              </a:rPr>
              <a:t>Multiplicative</a:t>
            </a:r>
            <a:r>
              <a:rPr dirty="0" sz="3200" spc="5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Model:	</a:t>
            </a:r>
            <a:r>
              <a:rPr dirty="0" sz="3200">
                <a:latin typeface="Microsoft Sans Serif"/>
                <a:cs typeface="Microsoft Sans Serif"/>
              </a:rPr>
              <a:t>X</a:t>
            </a:r>
            <a:r>
              <a:rPr dirty="0" baseline="-21164" sz="3150">
                <a:latin typeface="Microsoft Sans Serif"/>
                <a:cs typeface="Microsoft Sans Serif"/>
              </a:rPr>
              <a:t>t</a:t>
            </a:r>
            <a:r>
              <a:rPr dirty="0" baseline="-21164" sz="3150" spc="472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=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F</a:t>
            </a:r>
            <a:r>
              <a:rPr dirty="0" baseline="-21164" sz="3150">
                <a:latin typeface="Microsoft Sans Serif"/>
                <a:cs typeface="Microsoft Sans Serif"/>
              </a:rPr>
              <a:t>t</a:t>
            </a:r>
            <a:r>
              <a:rPr dirty="0" baseline="-21164" sz="3150" spc="472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x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S</a:t>
            </a:r>
            <a:r>
              <a:rPr dirty="0" baseline="-21164" sz="3150">
                <a:latin typeface="Microsoft Sans Serif"/>
                <a:cs typeface="Microsoft Sans Serif"/>
              </a:rPr>
              <a:t>t</a:t>
            </a:r>
            <a:r>
              <a:rPr dirty="0" baseline="-21164" sz="3150" spc="46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x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65">
                <a:latin typeface="Microsoft Sans Serif"/>
                <a:cs typeface="Microsoft Sans Serif"/>
              </a:rPr>
              <a:t>ɛ</a:t>
            </a:r>
            <a:r>
              <a:rPr dirty="0" baseline="-21164" sz="3150" spc="-97">
                <a:latin typeface="Microsoft Sans Serif"/>
                <a:cs typeface="Microsoft Sans Serif"/>
              </a:rPr>
              <a:t>t</a:t>
            </a:r>
            <a:endParaRPr baseline="-21164" sz="3150">
              <a:latin typeface="Microsoft Sans Serif"/>
              <a:cs typeface="Microsoft Sans Serif"/>
            </a:endParaRPr>
          </a:p>
          <a:p>
            <a:pPr lvl="1" marL="1319530" marR="17780" indent="-394970">
              <a:lnSpc>
                <a:spcPct val="100000"/>
              </a:lnSpc>
              <a:spcBef>
                <a:spcPts val="600"/>
              </a:spcBef>
              <a:buChar char="•"/>
              <a:tabLst>
                <a:tab pos="1319530" algn="l"/>
                <a:tab pos="1320165" algn="l"/>
              </a:tabLst>
            </a:pPr>
            <a:r>
              <a:rPr dirty="0" sz="3200" spc="-10">
                <a:latin typeface="Microsoft Sans Serif"/>
                <a:cs typeface="Microsoft Sans Serif"/>
              </a:rPr>
              <a:t>Multiplicative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model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can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be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converted</a:t>
            </a:r>
            <a:r>
              <a:rPr dirty="0" sz="3200" spc="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to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additive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model</a:t>
            </a:r>
            <a:r>
              <a:rPr dirty="0" sz="3200" spc="3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by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taking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log.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Other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models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are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also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possible</a:t>
            </a:r>
            <a:endParaRPr sz="3200">
              <a:latin typeface="Microsoft Sans Serif"/>
              <a:cs typeface="Microsoft Sans Serif"/>
            </a:endParaRPr>
          </a:p>
          <a:p>
            <a:pPr marL="791845" marR="725805" indent="-396240">
              <a:lnSpc>
                <a:spcPct val="100000"/>
              </a:lnSpc>
              <a:spcBef>
                <a:spcPts val="605"/>
              </a:spcBef>
              <a:buChar char="•"/>
              <a:tabLst>
                <a:tab pos="791845" algn="l"/>
                <a:tab pos="792480" algn="l"/>
              </a:tabLst>
            </a:pPr>
            <a:r>
              <a:rPr dirty="0" sz="3200">
                <a:latin typeface="Microsoft Sans Serif"/>
                <a:cs typeface="Microsoft Sans Serif"/>
              </a:rPr>
              <a:t>The</a:t>
            </a:r>
            <a:r>
              <a:rPr dirty="0" sz="3200" spc="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trend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and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seasonality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can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be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decomposed</a:t>
            </a:r>
            <a:r>
              <a:rPr dirty="0" sz="3200" spc="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using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smoothing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and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regression</a:t>
            </a:r>
            <a:r>
              <a:rPr dirty="0" sz="3200" spc="-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methods</a:t>
            </a:r>
            <a:endParaRPr sz="3200">
              <a:latin typeface="Microsoft Sans Serif"/>
              <a:cs typeface="Microsoft Sans Serif"/>
            </a:endParaRPr>
          </a:p>
          <a:p>
            <a:pPr marL="791845" marR="723900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791845" algn="l"/>
                <a:tab pos="792480" algn="l"/>
              </a:tabLst>
            </a:pPr>
            <a:r>
              <a:rPr dirty="0" sz="3200" spc="-10">
                <a:latin typeface="Microsoft Sans Serif"/>
                <a:cs typeface="Microsoft Sans Serif"/>
              </a:rPr>
              <a:t>Exponential</a:t>
            </a:r>
            <a:r>
              <a:rPr dirty="0" sz="3200" spc="5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smoothing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suitable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with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constant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variance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and</a:t>
            </a:r>
            <a:r>
              <a:rPr dirty="0" sz="3200" spc="4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no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seasonality.</a:t>
            </a:r>
            <a:r>
              <a:rPr dirty="0" sz="3200" spc="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Recommended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for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short-term</a:t>
            </a:r>
            <a:r>
              <a:rPr dirty="0" sz="3200" spc="-1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forecast.</a:t>
            </a:r>
            <a:endParaRPr sz="3200">
              <a:latin typeface="Microsoft Sans Serif"/>
              <a:cs typeface="Microsoft Sans Serif"/>
            </a:endParaRPr>
          </a:p>
          <a:p>
            <a:pPr marL="791845" marR="1446530" indent="-396240">
              <a:lnSpc>
                <a:spcPct val="100000"/>
              </a:lnSpc>
              <a:spcBef>
                <a:spcPts val="600"/>
              </a:spcBef>
              <a:buChar char="•"/>
              <a:tabLst>
                <a:tab pos="791845" algn="l"/>
                <a:tab pos="792480" algn="l"/>
              </a:tabLst>
            </a:pPr>
            <a:r>
              <a:rPr dirty="0" sz="3200" spc="-5">
                <a:latin typeface="Microsoft Sans Serif"/>
                <a:cs typeface="Microsoft Sans Serif"/>
              </a:rPr>
              <a:t>Another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method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for</a:t>
            </a:r>
            <a:r>
              <a:rPr dirty="0" sz="3200" spc="2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stationarizing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the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time</a:t>
            </a:r>
            <a:r>
              <a:rPr dirty="0" sz="3200" spc="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series</a:t>
            </a:r>
            <a:r>
              <a:rPr dirty="0" sz="3200" spc="1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is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by</a:t>
            </a:r>
            <a:r>
              <a:rPr dirty="0" sz="3200" spc="2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doing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transformation</a:t>
            </a:r>
            <a:r>
              <a:rPr dirty="0" sz="3200">
                <a:latin typeface="Microsoft Sans Serif"/>
                <a:cs typeface="Microsoft Sans Serif"/>
              </a:rPr>
              <a:t> </a:t>
            </a:r>
            <a:r>
              <a:rPr dirty="0" sz="3200" spc="-5">
                <a:latin typeface="Microsoft Sans Serif"/>
                <a:cs typeface="Microsoft Sans Serif"/>
              </a:rPr>
              <a:t>.eg.</a:t>
            </a:r>
            <a:r>
              <a:rPr dirty="0" sz="3200" spc="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Differencing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828" y="1346454"/>
            <a:ext cx="12586335" cy="6275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000">
              <a:lnSpc>
                <a:spcPct val="113900"/>
              </a:lnSpc>
              <a:spcBef>
                <a:spcPts val="100"/>
              </a:spcBef>
            </a:pP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⋇</a:t>
            </a:r>
            <a:r>
              <a:rPr dirty="0" sz="3200" spc="17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simple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exponential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smoothing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forecast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weighted 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sum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of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actual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value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with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475">
                <a:latin typeface="Cambria Math"/>
                <a:cs typeface="Cambria Math"/>
              </a:rPr>
              <a:t>𝖺</a:t>
            </a:r>
            <a:r>
              <a:rPr dirty="0" sz="3600" spc="210">
                <a:latin typeface="Cambria Math"/>
                <a:cs typeface="Cambria Math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and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forecast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for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same 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period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with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75">
                <a:latin typeface="Microsoft Sans Serif"/>
                <a:cs typeface="Microsoft Sans Serif"/>
              </a:rPr>
              <a:t>(1-</a:t>
            </a:r>
            <a:r>
              <a:rPr dirty="0" sz="3600" spc="75">
                <a:latin typeface="Cambria Math"/>
                <a:cs typeface="Cambria Math"/>
              </a:rPr>
              <a:t>𝖺</a:t>
            </a:r>
            <a:r>
              <a:rPr dirty="0" sz="3600" spc="75">
                <a:latin typeface="Microsoft Sans Serif"/>
                <a:cs typeface="Microsoft Sans Serif"/>
              </a:rPr>
              <a:t>).</a:t>
            </a:r>
            <a:r>
              <a:rPr dirty="0" sz="3600" spc="-14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At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475">
                <a:latin typeface="Cambria Math"/>
                <a:cs typeface="Cambria Math"/>
              </a:rPr>
              <a:t>𝖺</a:t>
            </a:r>
            <a:r>
              <a:rPr dirty="0" sz="3600" spc="210">
                <a:latin typeface="Cambria Math"/>
                <a:cs typeface="Cambria Math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=1,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identical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to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naïve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forecast</a:t>
            </a:r>
            <a:r>
              <a:rPr dirty="0" sz="3200">
                <a:solidFill>
                  <a:srgbClr val="FF0000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  <a:p>
            <a:pPr marL="393700" marR="27305" indent="-381000">
              <a:lnSpc>
                <a:spcPts val="4920"/>
              </a:lnSpc>
              <a:spcBef>
                <a:spcPts val="265"/>
              </a:spcBef>
            </a:pP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⋇</a:t>
            </a:r>
            <a:r>
              <a:rPr dirty="0" sz="3200" spc="18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However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simple</a:t>
            </a:r>
            <a:r>
              <a:rPr dirty="0" sz="36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exponential</a:t>
            </a:r>
            <a:r>
              <a:rPr dirty="0" sz="3600" spc="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smoothing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forecasts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lag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 </a:t>
            </a:r>
            <a:r>
              <a:rPr dirty="0" sz="3600" spc="-944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actual</a:t>
            </a:r>
            <a:r>
              <a:rPr dirty="0" sz="36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time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series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values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when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time</a:t>
            </a:r>
            <a:r>
              <a:rPr dirty="0" sz="36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series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has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trend.</a:t>
            </a:r>
            <a:endParaRPr sz="3600">
              <a:latin typeface="Microsoft Sans Serif"/>
              <a:cs typeface="Microsoft Sans Serif"/>
            </a:endParaRPr>
          </a:p>
          <a:p>
            <a:pPr marL="393700" marR="802640" indent="-381000">
              <a:lnSpc>
                <a:spcPts val="4920"/>
              </a:lnSpc>
            </a:pPr>
            <a:r>
              <a:rPr dirty="0" sz="3600">
                <a:solidFill>
                  <a:srgbClr val="0431FF"/>
                </a:solidFill>
                <a:latin typeface="Cambria Math"/>
                <a:cs typeface="Cambria Math"/>
              </a:rPr>
              <a:t>⋇</a:t>
            </a:r>
            <a:r>
              <a:rPr dirty="0" sz="3600" spc="140">
                <a:solidFill>
                  <a:srgbClr val="0431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trend</a:t>
            </a:r>
            <a:r>
              <a:rPr dirty="0" sz="3600" spc="2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makes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0431FF"/>
                </a:solidFill>
                <a:latin typeface="Microsoft Sans Serif"/>
                <a:cs typeface="Microsoft Sans Serif"/>
              </a:rPr>
              <a:t>it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20">
                <a:solidFill>
                  <a:srgbClr val="0431FF"/>
                </a:solidFill>
                <a:latin typeface="Microsoft Sans Serif"/>
                <a:cs typeface="Microsoft Sans Serif"/>
              </a:rPr>
              <a:t>difficult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for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forecast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to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‘keep</a:t>
            </a:r>
            <a:r>
              <a:rPr dirty="0" sz="3600" spc="2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up’</a:t>
            </a:r>
            <a:r>
              <a:rPr dirty="0" sz="3600" spc="-8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since </a:t>
            </a:r>
            <a:r>
              <a:rPr dirty="0" sz="3600" spc="-9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there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is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no</a:t>
            </a:r>
            <a:r>
              <a:rPr dirty="0" sz="3600" spc="2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account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of</a:t>
            </a:r>
            <a:r>
              <a:rPr dirty="0" sz="3600" spc="3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changes</a:t>
            </a:r>
            <a:r>
              <a:rPr dirty="0" sz="3600" spc="2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0431FF"/>
                </a:solidFill>
                <a:latin typeface="Microsoft Sans Serif"/>
                <a:cs typeface="Microsoft Sans Serif"/>
              </a:rPr>
              <a:t>in</a:t>
            </a:r>
            <a:r>
              <a:rPr dirty="0" sz="3600" spc="2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level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from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period</a:t>
            </a:r>
            <a:r>
              <a:rPr dirty="0" sz="3600" spc="1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to</a:t>
            </a:r>
            <a:endParaRPr sz="36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  <a:spcBef>
                <a:spcPts val="340"/>
              </a:spcBef>
            </a:pP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period.</a:t>
            </a:r>
            <a:endParaRPr sz="3600">
              <a:latin typeface="Microsoft Sans Serif"/>
              <a:cs typeface="Microsoft Sans Serif"/>
            </a:endParaRPr>
          </a:p>
          <a:p>
            <a:pPr marL="393700" marR="221615" indent="-381000">
              <a:lnSpc>
                <a:spcPct val="113900"/>
              </a:lnSpc>
            </a:pP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⋇</a:t>
            </a:r>
            <a:r>
              <a:rPr dirty="0" sz="3600" spc="13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Holt</a:t>
            </a:r>
            <a:r>
              <a:rPr dirty="0" sz="3600" spc="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double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exponential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smoothing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method</a:t>
            </a:r>
            <a:r>
              <a:rPr dirty="0" sz="3600" spc="2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adds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 </a:t>
            </a:r>
            <a:r>
              <a:rPr dirty="0" sz="3600" spc="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ability</a:t>
            </a:r>
            <a:r>
              <a:rPr dirty="0" sz="3600" spc="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to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account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for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trend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component</a:t>
            </a:r>
            <a:r>
              <a:rPr dirty="0" sz="3600" spc="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time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series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FF0000"/>
                </a:solidFill>
                <a:latin typeface="Microsoft Sans Serif"/>
                <a:cs typeface="Microsoft Sans Serif"/>
              </a:rPr>
              <a:t>in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511" y="605789"/>
            <a:ext cx="90722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2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2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200" spc="-25" b="1">
                <a:solidFill>
                  <a:srgbClr val="0000FF"/>
                </a:solidFill>
                <a:latin typeface="Arial"/>
                <a:cs typeface="Arial"/>
              </a:rPr>
              <a:t> Technique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828" y="1346454"/>
            <a:ext cx="12607925" cy="6275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217170" indent="-381000">
              <a:lnSpc>
                <a:spcPct val="113900"/>
              </a:lnSpc>
              <a:spcBef>
                <a:spcPts val="100"/>
              </a:spcBef>
            </a:pP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⋇</a:t>
            </a:r>
            <a:r>
              <a:rPr dirty="0" sz="3200" spc="17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Holt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double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exponential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simple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exponential</a:t>
            </a:r>
            <a:r>
              <a:rPr dirty="0" sz="3600" spc="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smoothing 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with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added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trend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components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that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helps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fix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lag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issues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200">
                <a:solidFill>
                  <a:srgbClr val="FF0000"/>
                </a:solidFill>
                <a:latin typeface="Cambria Math"/>
                <a:cs typeface="Cambria Math"/>
              </a:rPr>
              <a:t>⋇</a:t>
            </a:r>
            <a:r>
              <a:rPr dirty="0" sz="3200" spc="17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 spc="-15">
                <a:solidFill>
                  <a:srgbClr val="FF0000"/>
                </a:solidFill>
                <a:latin typeface="Microsoft Sans Serif"/>
                <a:cs typeface="Microsoft Sans Serif"/>
              </a:rPr>
              <a:t>Weights</a:t>
            </a:r>
            <a:r>
              <a:rPr dirty="0" sz="3600" spc="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are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used</a:t>
            </a:r>
            <a:r>
              <a:rPr dirty="0" sz="36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to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smooth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level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and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trend.</a:t>
            </a:r>
            <a:endParaRPr sz="3600">
              <a:latin typeface="Microsoft Sans Serif"/>
              <a:cs typeface="Microsoft Sans Serif"/>
            </a:endParaRPr>
          </a:p>
          <a:p>
            <a:pPr marL="520065" marR="5080" indent="-508000">
              <a:lnSpc>
                <a:spcPts val="4920"/>
              </a:lnSpc>
              <a:spcBef>
                <a:spcPts val="265"/>
              </a:spcBef>
            </a:pPr>
            <a:r>
              <a:rPr dirty="0" sz="3600">
                <a:solidFill>
                  <a:srgbClr val="0431FF"/>
                </a:solidFill>
                <a:latin typeface="Cambria Math"/>
                <a:cs typeface="Cambria Math"/>
              </a:rPr>
              <a:t>⋇</a:t>
            </a:r>
            <a:r>
              <a:rPr dirty="0" sz="3600" spc="200">
                <a:solidFill>
                  <a:srgbClr val="0431FF"/>
                </a:solidFill>
                <a:latin typeface="Cambria Math"/>
                <a:cs typeface="Cambria Math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Holt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smoothed</a:t>
            </a:r>
            <a:r>
              <a:rPr dirty="0" sz="3600" spc="2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value</a:t>
            </a:r>
            <a:r>
              <a:rPr dirty="0" sz="3600" spc="3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calculation</a:t>
            </a:r>
            <a:r>
              <a:rPr dirty="0" sz="3600" spc="2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0431FF"/>
                </a:solidFill>
                <a:latin typeface="Microsoft Sans Serif"/>
                <a:cs typeface="Microsoft Sans Serif"/>
              </a:rPr>
              <a:t>for</a:t>
            </a:r>
            <a:r>
              <a:rPr dirty="0" sz="3600" spc="5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level</a:t>
            </a:r>
            <a:r>
              <a:rPr dirty="0" sz="3600" spc="3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is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exactly</a:t>
            </a:r>
            <a:r>
              <a:rPr dirty="0" sz="3600" spc="45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same </a:t>
            </a:r>
            <a:r>
              <a:rPr dirty="0" sz="3600" spc="-9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calculation</a:t>
            </a:r>
            <a:r>
              <a:rPr dirty="0" sz="3600" spc="2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as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0431FF"/>
                </a:solidFill>
                <a:latin typeface="Microsoft Sans Serif"/>
                <a:cs typeface="Microsoft Sans Serif"/>
              </a:rPr>
              <a:t>in</a:t>
            </a:r>
            <a:r>
              <a:rPr dirty="0" sz="3600" spc="4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431FF"/>
                </a:solidFill>
                <a:latin typeface="Microsoft Sans Serif"/>
                <a:cs typeface="Microsoft Sans Serif"/>
              </a:rPr>
              <a:t>simple</a:t>
            </a:r>
            <a:r>
              <a:rPr dirty="0" sz="3600" spc="3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exponential</a:t>
            </a:r>
            <a:r>
              <a:rPr dirty="0" sz="3600" spc="30">
                <a:solidFill>
                  <a:srgbClr val="0431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0431FF"/>
                </a:solidFill>
                <a:latin typeface="Microsoft Sans Serif"/>
                <a:cs typeface="Microsoft Sans Serif"/>
              </a:rPr>
              <a:t>smoothing</a:t>
            </a:r>
            <a:endParaRPr sz="3600">
              <a:latin typeface="Microsoft Sans Serif"/>
              <a:cs typeface="Microsoft Sans Serif"/>
            </a:endParaRPr>
          </a:p>
          <a:p>
            <a:pPr marL="520065" marR="166370" indent="-508000">
              <a:lnSpc>
                <a:spcPts val="4920"/>
              </a:lnSpc>
            </a:pPr>
            <a:r>
              <a:rPr dirty="0" sz="3600">
                <a:solidFill>
                  <a:srgbClr val="FF0000"/>
                </a:solidFill>
                <a:latin typeface="Cambria Math"/>
                <a:cs typeface="Cambria Math"/>
              </a:rPr>
              <a:t>⋇</a:t>
            </a:r>
            <a:r>
              <a:rPr dirty="0" sz="3600" spc="14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trend</a:t>
            </a:r>
            <a:r>
              <a:rPr dirty="0" sz="3600" spc="2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component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FF0000"/>
                </a:solidFill>
                <a:latin typeface="Microsoft Sans Serif"/>
                <a:cs typeface="Microsoft Sans Serif"/>
              </a:rPr>
              <a:t>is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weighted</a:t>
            </a:r>
            <a:r>
              <a:rPr dirty="0" sz="3600" spc="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difference</a:t>
            </a:r>
            <a:r>
              <a:rPr dirty="0" sz="3600" spc="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between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 </a:t>
            </a:r>
            <a:r>
              <a:rPr dirty="0" sz="3600" spc="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current</a:t>
            </a:r>
            <a:r>
              <a:rPr dirty="0" sz="3600" spc="4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smoothed</a:t>
            </a:r>
            <a:r>
              <a:rPr dirty="0" sz="3600" spc="3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level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and</a:t>
            </a:r>
            <a:r>
              <a:rPr dirty="0" sz="3600" spc="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prior</a:t>
            </a:r>
            <a:r>
              <a:rPr dirty="0" sz="3600" spc="4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period</a:t>
            </a:r>
            <a:r>
              <a:rPr dirty="0" sz="3600" spc="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smoothed</a:t>
            </a:r>
            <a:r>
              <a:rPr dirty="0" sz="3600" spc="2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level</a:t>
            </a:r>
            <a:endParaRPr sz="3600">
              <a:latin typeface="Microsoft Sans Serif"/>
              <a:cs typeface="Microsoft Sans Serif"/>
            </a:endParaRPr>
          </a:p>
          <a:p>
            <a:pPr marL="520065">
              <a:lnSpc>
                <a:spcPct val="100000"/>
              </a:lnSpc>
              <a:spcBef>
                <a:spcPts val="340"/>
              </a:spcBef>
            </a:pP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plus</a:t>
            </a:r>
            <a:r>
              <a:rPr dirty="0" sz="3600" spc="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prior</a:t>
            </a:r>
            <a:r>
              <a:rPr dirty="0" sz="3600" spc="1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trend.</a:t>
            </a:r>
            <a:endParaRPr sz="3600">
              <a:latin typeface="Microsoft Sans Serif"/>
              <a:cs typeface="Microsoft Sans Serif"/>
            </a:endParaRPr>
          </a:p>
          <a:p>
            <a:pPr marL="393700" marR="471170" indent="-381000">
              <a:lnSpc>
                <a:spcPct val="113900"/>
              </a:lnSpc>
            </a:pPr>
            <a:r>
              <a:rPr dirty="0" sz="3600">
                <a:latin typeface="Cambria Math"/>
                <a:cs typeface="Cambria Math"/>
              </a:rPr>
              <a:t>⋇</a:t>
            </a:r>
            <a:r>
              <a:rPr dirty="0" sz="3600" spc="195">
                <a:latin typeface="Cambria Math"/>
                <a:cs typeface="Cambria Math"/>
              </a:rPr>
              <a:t> </a:t>
            </a:r>
            <a:r>
              <a:rPr dirty="0" sz="3600" spc="-40">
                <a:latin typeface="Microsoft Sans Serif"/>
                <a:cs typeface="Microsoft Sans Serif"/>
              </a:rPr>
              <a:t>Finally,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Holt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double</a:t>
            </a:r>
            <a:r>
              <a:rPr dirty="0" sz="3600" spc="2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exponential</a:t>
            </a:r>
            <a:r>
              <a:rPr dirty="0" sz="3600" spc="1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smoothing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forecast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for </a:t>
            </a:r>
            <a:r>
              <a:rPr dirty="0" sz="3600" spc="-944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the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next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period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is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sum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of</a:t>
            </a:r>
            <a:r>
              <a:rPr dirty="0" sz="3600" spc="4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smoothed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level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and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smoothed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511" y="605789"/>
            <a:ext cx="90722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2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2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200" spc="-25" b="1">
                <a:solidFill>
                  <a:srgbClr val="0000FF"/>
                </a:solidFill>
                <a:latin typeface="Arial"/>
                <a:cs typeface="Arial"/>
              </a:rPr>
              <a:t> Technique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6522" y="1628394"/>
            <a:ext cx="2143125" cy="1769745"/>
          </a:xfrm>
          <a:custGeom>
            <a:avLst/>
            <a:gdLst/>
            <a:ahLst/>
            <a:cxnLst/>
            <a:rect l="l" t="t" r="r" b="b"/>
            <a:pathLst>
              <a:path w="2143125" h="1769745">
                <a:moveTo>
                  <a:pt x="0" y="294894"/>
                </a:moveTo>
                <a:lnTo>
                  <a:pt x="3859" y="247073"/>
                </a:lnTo>
                <a:lnTo>
                  <a:pt x="15033" y="201704"/>
                </a:lnTo>
                <a:lnTo>
                  <a:pt x="32915" y="159395"/>
                </a:lnTo>
                <a:lnTo>
                  <a:pt x="56897" y="120755"/>
                </a:lnTo>
                <a:lnTo>
                  <a:pt x="86372" y="86391"/>
                </a:lnTo>
                <a:lnTo>
                  <a:pt x="120733" y="56912"/>
                </a:lnTo>
                <a:lnTo>
                  <a:pt x="159373" y="32925"/>
                </a:lnTo>
                <a:lnTo>
                  <a:pt x="201684" y="15038"/>
                </a:lnTo>
                <a:lnTo>
                  <a:pt x="247060" y="3861"/>
                </a:lnTo>
                <a:lnTo>
                  <a:pt x="294894" y="0"/>
                </a:lnTo>
                <a:lnTo>
                  <a:pt x="1847850" y="0"/>
                </a:lnTo>
                <a:lnTo>
                  <a:pt x="1895670" y="3861"/>
                </a:lnTo>
                <a:lnTo>
                  <a:pt x="1941039" y="15038"/>
                </a:lnTo>
                <a:lnTo>
                  <a:pt x="1983348" y="32925"/>
                </a:lnTo>
                <a:lnTo>
                  <a:pt x="2021988" y="56912"/>
                </a:lnTo>
                <a:lnTo>
                  <a:pt x="2056352" y="86391"/>
                </a:lnTo>
                <a:lnTo>
                  <a:pt x="2085831" y="120755"/>
                </a:lnTo>
                <a:lnTo>
                  <a:pt x="2109818" y="159395"/>
                </a:lnTo>
                <a:lnTo>
                  <a:pt x="2127705" y="201704"/>
                </a:lnTo>
                <a:lnTo>
                  <a:pt x="2138882" y="247073"/>
                </a:lnTo>
                <a:lnTo>
                  <a:pt x="2142744" y="294894"/>
                </a:lnTo>
                <a:lnTo>
                  <a:pt x="2142744" y="1474470"/>
                </a:lnTo>
                <a:lnTo>
                  <a:pt x="2138882" y="1522290"/>
                </a:lnTo>
                <a:lnTo>
                  <a:pt x="2127705" y="1567659"/>
                </a:lnTo>
                <a:lnTo>
                  <a:pt x="2109818" y="1609968"/>
                </a:lnTo>
                <a:lnTo>
                  <a:pt x="2085831" y="1648608"/>
                </a:lnTo>
                <a:lnTo>
                  <a:pt x="2056352" y="1682972"/>
                </a:lnTo>
                <a:lnTo>
                  <a:pt x="2021988" y="1712451"/>
                </a:lnTo>
                <a:lnTo>
                  <a:pt x="1983348" y="1736438"/>
                </a:lnTo>
                <a:lnTo>
                  <a:pt x="1941039" y="1754325"/>
                </a:lnTo>
                <a:lnTo>
                  <a:pt x="1895670" y="1765502"/>
                </a:lnTo>
                <a:lnTo>
                  <a:pt x="1847850" y="1769364"/>
                </a:lnTo>
                <a:lnTo>
                  <a:pt x="294894" y="1769364"/>
                </a:lnTo>
                <a:lnTo>
                  <a:pt x="247060" y="1765502"/>
                </a:lnTo>
                <a:lnTo>
                  <a:pt x="201684" y="1754325"/>
                </a:lnTo>
                <a:lnTo>
                  <a:pt x="159373" y="1736438"/>
                </a:lnTo>
                <a:lnTo>
                  <a:pt x="120733" y="1712451"/>
                </a:lnTo>
                <a:lnTo>
                  <a:pt x="86372" y="1682972"/>
                </a:lnTo>
                <a:lnTo>
                  <a:pt x="56897" y="1648608"/>
                </a:lnTo>
                <a:lnTo>
                  <a:pt x="32915" y="1609968"/>
                </a:lnTo>
                <a:lnTo>
                  <a:pt x="15033" y="1567659"/>
                </a:lnTo>
                <a:lnTo>
                  <a:pt x="3859" y="1522290"/>
                </a:lnTo>
                <a:lnTo>
                  <a:pt x="0" y="1474470"/>
                </a:lnTo>
                <a:lnTo>
                  <a:pt x="0" y="29489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51229" y="1654505"/>
            <a:ext cx="4660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Microsoft Sans Serif"/>
                <a:cs typeface="Microsoft Sans Serif"/>
              </a:rPr>
              <a:t>Y</a:t>
            </a:r>
            <a:r>
              <a:rPr dirty="0" baseline="-20833" sz="3600" spc="-7">
                <a:latin typeface="Microsoft Sans Serif"/>
                <a:cs typeface="Microsoft Sans Serif"/>
              </a:rPr>
              <a:t>t</a:t>
            </a:r>
            <a:endParaRPr baseline="-20833" sz="3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144" y="2152904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Current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144" y="2518359"/>
            <a:ext cx="1550670" cy="781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5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actual</a:t>
            </a:r>
            <a:r>
              <a:rPr dirty="0" sz="2400" spc="-3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level</a:t>
            </a:r>
            <a:endParaRPr sz="2400">
              <a:latin typeface="Microsoft Sans Serif"/>
              <a:cs typeface="Microsoft Sans Serif"/>
            </a:endParaRPr>
          </a:p>
          <a:p>
            <a:pPr algn="ctr" marL="173355">
              <a:lnSpc>
                <a:spcPts val="3695"/>
              </a:lnSpc>
            </a:pPr>
            <a:r>
              <a:rPr dirty="0" sz="3600" spc="300">
                <a:solidFill>
                  <a:srgbClr val="FF0000"/>
                </a:solidFill>
                <a:latin typeface="Cambria Math"/>
                <a:cs typeface="Cambria Math"/>
              </a:rPr>
              <a:t>𝛼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91534" y="1637538"/>
            <a:ext cx="2143125" cy="1767839"/>
          </a:xfrm>
          <a:custGeom>
            <a:avLst/>
            <a:gdLst/>
            <a:ahLst/>
            <a:cxnLst/>
            <a:rect l="l" t="t" r="r" b="b"/>
            <a:pathLst>
              <a:path w="2143125" h="1767839">
                <a:moveTo>
                  <a:pt x="0" y="294639"/>
                </a:moveTo>
                <a:lnTo>
                  <a:pt x="3857" y="246857"/>
                </a:lnTo>
                <a:lnTo>
                  <a:pt x="15024" y="201525"/>
                </a:lnTo>
                <a:lnTo>
                  <a:pt x="32894" y="159252"/>
                </a:lnTo>
                <a:lnTo>
                  <a:pt x="56859" y="120645"/>
                </a:lnTo>
                <a:lnTo>
                  <a:pt x="86312" y="86312"/>
                </a:lnTo>
                <a:lnTo>
                  <a:pt x="120645" y="56859"/>
                </a:lnTo>
                <a:lnTo>
                  <a:pt x="159252" y="32894"/>
                </a:lnTo>
                <a:lnTo>
                  <a:pt x="201525" y="15024"/>
                </a:lnTo>
                <a:lnTo>
                  <a:pt x="246857" y="3857"/>
                </a:lnTo>
                <a:lnTo>
                  <a:pt x="294639" y="0"/>
                </a:lnTo>
                <a:lnTo>
                  <a:pt x="1848103" y="0"/>
                </a:lnTo>
                <a:lnTo>
                  <a:pt x="1895886" y="3857"/>
                </a:lnTo>
                <a:lnTo>
                  <a:pt x="1941218" y="15024"/>
                </a:lnTo>
                <a:lnTo>
                  <a:pt x="1983491" y="32894"/>
                </a:lnTo>
                <a:lnTo>
                  <a:pt x="2022098" y="56859"/>
                </a:lnTo>
                <a:lnTo>
                  <a:pt x="2056431" y="86312"/>
                </a:lnTo>
                <a:lnTo>
                  <a:pt x="2085884" y="120645"/>
                </a:lnTo>
                <a:lnTo>
                  <a:pt x="2109849" y="159252"/>
                </a:lnTo>
                <a:lnTo>
                  <a:pt x="2127719" y="201525"/>
                </a:lnTo>
                <a:lnTo>
                  <a:pt x="2138886" y="246857"/>
                </a:lnTo>
                <a:lnTo>
                  <a:pt x="2142743" y="294639"/>
                </a:lnTo>
                <a:lnTo>
                  <a:pt x="2142743" y="1473200"/>
                </a:lnTo>
                <a:lnTo>
                  <a:pt x="2138886" y="1520982"/>
                </a:lnTo>
                <a:lnTo>
                  <a:pt x="2127719" y="1566314"/>
                </a:lnTo>
                <a:lnTo>
                  <a:pt x="2109849" y="1608587"/>
                </a:lnTo>
                <a:lnTo>
                  <a:pt x="2085884" y="1647194"/>
                </a:lnTo>
                <a:lnTo>
                  <a:pt x="2056431" y="1681527"/>
                </a:lnTo>
                <a:lnTo>
                  <a:pt x="2022098" y="1710980"/>
                </a:lnTo>
                <a:lnTo>
                  <a:pt x="1983491" y="1734945"/>
                </a:lnTo>
                <a:lnTo>
                  <a:pt x="1941218" y="1752815"/>
                </a:lnTo>
                <a:lnTo>
                  <a:pt x="1895886" y="1763982"/>
                </a:lnTo>
                <a:lnTo>
                  <a:pt x="1848103" y="1767839"/>
                </a:lnTo>
                <a:lnTo>
                  <a:pt x="294639" y="1767839"/>
                </a:lnTo>
                <a:lnTo>
                  <a:pt x="246857" y="1763982"/>
                </a:lnTo>
                <a:lnTo>
                  <a:pt x="201525" y="1752815"/>
                </a:lnTo>
                <a:lnTo>
                  <a:pt x="159252" y="1734945"/>
                </a:lnTo>
                <a:lnTo>
                  <a:pt x="120645" y="1710980"/>
                </a:lnTo>
                <a:lnTo>
                  <a:pt x="86312" y="1681527"/>
                </a:lnTo>
                <a:lnTo>
                  <a:pt x="56859" y="1647194"/>
                </a:lnTo>
                <a:lnTo>
                  <a:pt x="32894" y="1608587"/>
                </a:lnTo>
                <a:lnTo>
                  <a:pt x="15024" y="1566314"/>
                </a:lnTo>
                <a:lnTo>
                  <a:pt x="3857" y="1520982"/>
                </a:lnTo>
                <a:lnTo>
                  <a:pt x="0" y="1473200"/>
                </a:lnTo>
                <a:lnTo>
                  <a:pt x="0" y="2946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98086" y="1752676"/>
            <a:ext cx="1889760" cy="1621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010">
              <a:lnSpc>
                <a:spcPts val="3290"/>
              </a:lnSpc>
              <a:spcBef>
                <a:spcPts val="95"/>
              </a:spcBef>
            </a:pPr>
            <a:r>
              <a:rPr dirty="0" baseline="13888" sz="4200">
                <a:latin typeface="Microsoft Sans Serif"/>
                <a:cs typeface="Microsoft Sans Serif"/>
              </a:rPr>
              <a:t>L</a:t>
            </a:r>
            <a:r>
              <a:rPr dirty="0" sz="1850">
                <a:latin typeface="Microsoft Sans Serif"/>
                <a:cs typeface="Microsoft Sans Serif"/>
              </a:rPr>
              <a:t>t-1</a:t>
            </a:r>
            <a:r>
              <a:rPr dirty="0" sz="1850" spc="250">
                <a:latin typeface="Microsoft Sans Serif"/>
                <a:cs typeface="Microsoft Sans Serif"/>
              </a:rPr>
              <a:t> </a:t>
            </a:r>
            <a:r>
              <a:rPr dirty="0" baseline="13888" sz="4200" spc="-7">
                <a:latin typeface="Microsoft Sans Serif"/>
                <a:cs typeface="Microsoft Sans Serif"/>
              </a:rPr>
              <a:t>+</a:t>
            </a:r>
            <a:r>
              <a:rPr dirty="0" baseline="13888" sz="4200" spc="-60">
                <a:latin typeface="Microsoft Sans Serif"/>
                <a:cs typeface="Microsoft Sans Serif"/>
              </a:rPr>
              <a:t> </a:t>
            </a:r>
            <a:r>
              <a:rPr dirty="0" baseline="13888" sz="4200">
                <a:latin typeface="Microsoft Sans Serif"/>
                <a:cs typeface="Microsoft Sans Serif"/>
              </a:rPr>
              <a:t>T</a:t>
            </a:r>
            <a:r>
              <a:rPr dirty="0" sz="1850">
                <a:latin typeface="Microsoft Sans Serif"/>
                <a:cs typeface="Microsoft Sans Serif"/>
              </a:rPr>
              <a:t>t-1</a:t>
            </a:r>
            <a:endParaRPr sz="1850">
              <a:latin typeface="Microsoft Sans Serif"/>
              <a:cs typeface="Microsoft Sans Serif"/>
            </a:endParaRPr>
          </a:p>
          <a:p>
            <a:pPr marL="38100" marR="30480">
              <a:lnSpc>
                <a:spcPts val="2880"/>
              </a:lnSpc>
              <a:spcBef>
                <a:spcPts val="25"/>
              </a:spcBef>
            </a:pPr>
            <a:r>
              <a:rPr dirty="0" sz="2400" spc="-5">
                <a:latin typeface="Microsoft Sans Serif"/>
                <a:cs typeface="Microsoft Sans Serif"/>
              </a:rPr>
              <a:t>Prior</a:t>
            </a:r>
            <a:r>
              <a:rPr dirty="0" sz="2400" spc="-6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forecast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level</a:t>
            </a:r>
            <a:endParaRPr sz="2400">
              <a:latin typeface="Microsoft Sans Serif"/>
              <a:cs typeface="Microsoft Sans Serif"/>
            </a:endParaRPr>
          </a:p>
          <a:p>
            <a:pPr marL="558800">
              <a:lnSpc>
                <a:spcPts val="3495"/>
              </a:lnSpc>
            </a:pPr>
            <a:r>
              <a:rPr dirty="0" sz="3600" spc="100">
                <a:solidFill>
                  <a:srgbClr val="FF0000"/>
                </a:solidFill>
                <a:latin typeface="Microsoft Sans Serif"/>
                <a:cs typeface="Microsoft Sans Serif"/>
              </a:rPr>
              <a:t>1-</a:t>
            </a:r>
            <a:r>
              <a:rPr dirty="0" sz="3600" spc="100">
                <a:solidFill>
                  <a:srgbClr val="FF0000"/>
                </a:solidFill>
                <a:latin typeface="Cambria Math"/>
                <a:cs typeface="Cambria Math"/>
              </a:rPr>
              <a:t>𝛼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2954" y="1628394"/>
            <a:ext cx="2143125" cy="1769745"/>
          </a:xfrm>
          <a:custGeom>
            <a:avLst/>
            <a:gdLst/>
            <a:ahLst/>
            <a:cxnLst/>
            <a:rect l="l" t="t" r="r" b="b"/>
            <a:pathLst>
              <a:path w="2143125" h="1769745">
                <a:moveTo>
                  <a:pt x="0" y="294894"/>
                </a:moveTo>
                <a:lnTo>
                  <a:pt x="3861" y="247073"/>
                </a:lnTo>
                <a:lnTo>
                  <a:pt x="15038" y="201704"/>
                </a:lnTo>
                <a:lnTo>
                  <a:pt x="32925" y="159395"/>
                </a:lnTo>
                <a:lnTo>
                  <a:pt x="56912" y="120755"/>
                </a:lnTo>
                <a:lnTo>
                  <a:pt x="86391" y="86391"/>
                </a:lnTo>
                <a:lnTo>
                  <a:pt x="120755" y="56912"/>
                </a:lnTo>
                <a:lnTo>
                  <a:pt x="159395" y="32925"/>
                </a:lnTo>
                <a:lnTo>
                  <a:pt x="201704" y="15038"/>
                </a:lnTo>
                <a:lnTo>
                  <a:pt x="247073" y="3861"/>
                </a:lnTo>
                <a:lnTo>
                  <a:pt x="294894" y="0"/>
                </a:lnTo>
                <a:lnTo>
                  <a:pt x="1847850" y="0"/>
                </a:lnTo>
                <a:lnTo>
                  <a:pt x="1895670" y="3861"/>
                </a:lnTo>
                <a:lnTo>
                  <a:pt x="1941039" y="15038"/>
                </a:lnTo>
                <a:lnTo>
                  <a:pt x="1983348" y="32925"/>
                </a:lnTo>
                <a:lnTo>
                  <a:pt x="2021988" y="56912"/>
                </a:lnTo>
                <a:lnTo>
                  <a:pt x="2056352" y="86391"/>
                </a:lnTo>
                <a:lnTo>
                  <a:pt x="2085831" y="120755"/>
                </a:lnTo>
                <a:lnTo>
                  <a:pt x="2109818" y="159395"/>
                </a:lnTo>
                <a:lnTo>
                  <a:pt x="2127705" y="201704"/>
                </a:lnTo>
                <a:lnTo>
                  <a:pt x="2138882" y="247073"/>
                </a:lnTo>
                <a:lnTo>
                  <a:pt x="2142744" y="294894"/>
                </a:lnTo>
                <a:lnTo>
                  <a:pt x="2142744" y="1474470"/>
                </a:lnTo>
                <a:lnTo>
                  <a:pt x="2138882" y="1522290"/>
                </a:lnTo>
                <a:lnTo>
                  <a:pt x="2127705" y="1567659"/>
                </a:lnTo>
                <a:lnTo>
                  <a:pt x="2109818" y="1609968"/>
                </a:lnTo>
                <a:lnTo>
                  <a:pt x="2085831" y="1648608"/>
                </a:lnTo>
                <a:lnTo>
                  <a:pt x="2056352" y="1682972"/>
                </a:lnTo>
                <a:lnTo>
                  <a:pt x="2021988" y="1712451"/>
                </a:lnTo>
                <a:lnTo>
                  <a:pt x="1983348" y="1736438"/>
                </a:lnTo>
                <a:lnTo>
                  <a:pt x="1941039" y="1754325"/>
                </a:lnTo>
                <a:lnTo>
                  <a:pt x="1895670" y="1765502"/>
                </a:lnTo>
                <a:lnTo>
                  <a:pt x="1847850" y="1769364"/>
                </a:lnTo>
                <a:lnTo>
                  <a:pt x="294894" y="1769364"/>
                </a:lnTo>
                <a:lnTo>
                  <a:pt x="247073" y="1765502"/>
                </a:lnTo>
                <a:lnTo>
                  <a:pt x="201704" y="1754325"/>
                </a:lnTo>
                <a:lnTo>
                  <a:pt x="159395" y="1736438"/>
                </a:lnTo>
                <a:lnTo>
                  <a:pt x="120755" y="1712451"/>
                </a:lnTo>
                <a:lnTo>
                  <a:pt x="86391" y="1682972"/>
                </a:lnTo>
                <a:lnTo>
                  <a:pt x="56912" y="1648608"/>
                </a:lnTo>
                <a:lnTo>
                  <a:pt x="32925" y="1609968"/>
                </a:lnTo>
                <a:lnTo>
                  <a:pt x="15038" y="1567659"/>
                </a:lnTo>
                <a:lnTo>
                  <a:pt x="3861" y="1522290"/>
                </a:lnTo>
                <a:lnTo>
                  <a:pt x="0" y="1474470"/>
                </a:lnTo>
                <a:lnTo>
                  <a:pt x="0" y="29489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91805" y="1672209"/>
            <a:ext cx="1092835" cy="2696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C</a:t>
            </a:r>
            <a:r>
              <a:rPr dirty="0" sz="2400" spc="-15">
                <a:latin typeface="Microsoft Sans Serif"/>
                <a:cs typeface="Microsoft Sans Serif"/>
              </a:rPr>
              <a:t>u</a:t>
            </a:r>
            <a:r>
              <a:rPr dirty="0" sz="2400">
                <a:latin typeface="Microsoft Sans Serif"/>
                <a:cs typeface="Microsoft Sans Serif"/>
              </a:rPr>
              <a:t>r</a:t>
            </a:r>
            <a:r>
              <a:rPr dirty="0" sz="2400" spc="5">
                <a:latin typeface="Microsoft Sans Serif"/>
                <a:cs typeface="Microsoft Sans Serif"/>
              </a:rPr>
              <a:t>r</a:t>
            </a:r>
            <a:r>
              <a:rPr dirty="0" sz="2400">
                <a:latin typeface="Microsoft Sans Serif"/>
                <a:cs typeface="Microsoft Sans Serif"/>
              </a:rPr>
              <a:t>ent  smooth  </a:t>
            </a:r>
            <a:r>
              <a:rPr dirty="0" sz="2400" spc="-10">
                <a:latin typeface="Microsoft Sans Serif"/>
                <a:cs typeface="Microsoft Sans Serif"/>
              </a:rPr>
              <a:t>level</a:t>
            </a:r>
            <a:endParaRPr sz="2400">
              <a:latin typeface="Microsoft Sans Serif"/>
              <a:cs typeface="Microsoft Sans Serif"/>
            </a:endParaRPr>
          </a:p>
          <a:p>
            <a:pPr marL="462915">
              <a:lnSpc>
                <a:spcPts val="4285"/>
              </a:lnSpc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baseline="-20833" sz="3600" spc="-7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baseline="-20833" sz="36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  <a:spcBef>
                <a:spcPts val="3784"/>
              </a:spcBef>
            </a:pPr>
            <a:r>
              <a:rPr dirty="0" sz="3600">
                <a:latin typeface="Microsoft Sans Serif"/>
                <a:cs typeface="Microsoft Sans Serif"/>
              </a:rPr>
              <a:t>+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86836" y="2156282"/>
            <a:ext cx="2927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icrosoft Sans Serif"/>
                <a:cs typeface="Microsoft Sans Serif"/>
              </a:rPr>
              <a:t>+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07835" y="2180844"/>
            <a:ext cx="990600" cy="497205"/>
            <a:chOff x="6307835" y="2180844"/>
            <a:chExt cx="990600" cy="497205"/>
          </a:xfrm>
        </p:grpSpPr>
        <p:sp>
          <p:nvSpPr>
            <p:cNvPr id="19" name="object 19"/>
            <p:cNvSpPr/>
            <p:nvPr/>
          </p:nvSpPr>
          <p:spPr>
            <a:xfrm>
              <a:off x="6313931" y="2186940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1" y="0"/>
                  </a:moveTo>
                  <a:lnTo>
                    <a:pt x="736091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1" y="363474"/>
                  </a:lnTo>
                  <a:lnTo>
                    <a:pt x="736091" y="484632"/>
                  </a:lnTo>
                  <a:lnTo>
                    <a:pt x="978408" y="242315"/>
                  </a:lnTo>
                  <a:lnTo>
                    <a:pt x="7360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13931" y="2186940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0" y="121158"/>
                  </a:moveTo>
                  <a:lnTo>
                    <a:pt x="736091" y="121158"/>
                  </a:lnTo>
                  <a:lnTo>
                    <a:pt x="736091" y="0"/>
                  </a:lnTo>
                  <a:lnTo>
                    <a:pt x="978408" y="242315"/>
                  </a:lnTo>
                  <a:lnTo>
                    <a:pt x="736091" y="484632"/>
                  </a:lnTo>
                  <a:lnTo>
                    <a:pt x="736091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366522" y="4743450"/>
            <a:ext cx="2143125" cy="2788920"/>
          </a:xfrm>
          <a:custGeom>
            <a:avLst/>
            <a:gdLst/>
            <a:ahLst/>
            <a:cxnLst/>
            <a:rect l="l" t="t" r="r" b="b"/>
            <a:pathLst>
              <a:path w="2143125" h="2788920">
                <a:moveTo>
                  <a:pt x="0" y="357123"/>
                </a:moveTo>
                <a:lnTo>
                  <a:pt x="3260" y="308665"/>
                </a:lnTo>
                <a:lnTo>
                  <a:pt x="12757" y="262187"/>
                </a:lnTo>
                <a:lnTo>
                  <a:pt x="28065" y="218116"/>
                </a:lnTo>
                <a:lnTo>
                  <a:pt x="48759" y="176878"/>
                </a:lnTo>
                <a:lnTo>
                  <a:pt x="74413" y="138897"/>
                </a:lnTo>
                <a:lnTo>
                  <a:pt x="104601" y="104600"/>
                </a:lnTo>
                <a:lnTo>
                  <a:pt x="138900" y="74412"/>
                </a:lnTo>
                <a:lnTo>
                  <a:pt x="176881" y="48758"/>
                </a:lnTo>
                <a:lnTo>
                  <a:pt x="218121" y="28065"/>
                </a:lnTo>
                <a:lnTo>
                  <a:pt x="262194" y="12757"/>
                </a:lnTo>
                <a:lnTo>
                  <a:pt x="308674" y="3260"/>
                </a:lnTo>
                <a:lnTo>
                  <a:pt x="357136" y="0"/>
                </a:lnTo>
                <a:lnTo>
                  <a:pt x="1785620" y="0"/>
                </a:lnTo>
                <a:lnTo>
                  <a:pt x="1834078" y="3260"/>
                </a:lnTo>
                <a:lnTo>
                  <a:pt x="1880556" y="12757"/>
                </a:lnTo>
                <a:lnTo>
                  <a:pt x="1924627" y="28065"/>
                </a:lnTo>
                <a:lnTo>
                  <a:pt x="1965865" y="48758"/>
                </a:lnTo>
                <a:lnTo>
                  <a:pt x="2003846" y="74412"/>
                </a:lnTo>
                <a:lnTo>
                  <a:pt x="2038143" y="104600"/>
                </a:lnTo>
                <a:lnTo>
                  <a:pt x="2068331" y="138897"/>
                </a:lnTo>
                <a:lnTo>
                  <a:pt x="2093985" y="176878"/>
                </a:lnTo>
                <a:lnTo>
                  <a:pt x="2114678" y="218116"/>
                </a:lnTo>
                <a:lnTo>
                  <a:pt x="2129986" y="262187"/>
                </a:lnTo>
                <a:lnTo>
                  <a:pt x="2139483" y="308665"/>
                </a:lnTo>
                <a:lnTo>
                  <a:pt x="2142744" y="357123"/>
                </a:lnTo>
                <a:lnTo>
                  <a:pt x="2142744" y="2431783"/>
                </a:lnTo>
                <a:lnTo>
                  <a:pt x="2139483" y="2480245"/>
                </a:lnTo>
                <a:lnTo>
                  <a:pt x="2129986" y="2526725"/>
                </a:lnTo>
                <a:lnTo>
                  <a:pt x="2114678" y="2570798"/>
                </a:lnTo>
                <a:lnTo>
                  <a:pt x="2093985" y="2612038"/>
                </a:lnTo>
                <a:lnTo>
                  <a:pt x="2068331" y="2650019"/>
                </a:lnTo>
                <a:lnTo>
                  <a:pt x="2038143" y="2684318"/>
                </a:lnTo>
                <a:lnTo>
                  <a:pt x="2003846" y="2714506"/>
                </a:lnTo>
                <a:lnTo>
                  <a:pt x="1965865" y="2740160"/>
                </a:lnTo>
                <a:lnTo>
                  <a:pt x="1924627" y="2760854"/>
                </a:lnTo>
                <a:lnTo>
                  <a:pt x="1880556" y="2776162"/>
                </a:lnTo>
                <a:lnTo>
                  <a:pt x="1834078" y="2785659"/>
                </a:lnTo>
                <a:lnTo>
                  <a:pt x="1785620" y="2788920"/>
                </a:lnTo>
                <a:lnTo>
                  <a:pt x="357136" y="2788920"/>
                </a:lnTo>
                <a:lnTo>
                  <a:pt x="308674" y="2785659"/>
                </a:lnTo>
                <a:lnTo>
                  <a:pt x="262194" y="2776162"/>
                </a:lnTo>
                <a:lnTo>
                  <a:pt x="218121" y="2760854"/>
                </a:lnTo>
                <a:lnTo>
                  <a:pt x="176881" y="2740160"/>
                </a:lnTo>
                <a:lnTo>
                  <a:pt x="138900" y="2714506"/>
                </a:lnTo>
                <a:lnTo>
                  <a:pt x="104601" y="2684318"/>
                </a:lnTo>
                <a:lnTo>
                  <a:pt x="74413" y="2650019"/>
                </a:lnTo>
                <a:lnTo>
                  <a:pt x="48759" y="2612038"/>
                </a:lnTo>
                <a:lnTo>
                  <a:pt x="28065" y="2570798"/>
                </a:lnTo>
                <a:lnTo>
                  <a:pt x="12757" y="2526725"/>
                </a:lnTo>
                <a:lnTo>
                  <a:pt x="3260" y="2480245"/>
                </a:lnTo>
                <a:lnTo>
                  <a:pt x="0" y="2431783"/>
                </a:lnTo>
                <a:lnTo>
                  <a:pt x="0" y="3571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2744" y="4864430"/>
            <a:ext cx="1686560" cy="2590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1465">
              <a:lnSpc>
                <a:spcPts val="3270"/>
              </a:lnSpc>
              <a:spcBef>
                <a:spcPts val="95"/>
              </a:spcBef>
            </a:pPr>
            <a:r>
              <a:rPr dirty="0" baseline="13888" sz="4200">
                <a:latin typeface="Microsoft Sans Serif"/>
                <a:cs typeface="Microsoft Sans Serif"/>
              </a:rPr>
              <a:t>L</a:t>
            </a:r>
            <a:r>
              <a:rPr dirty="0" sz="1850">
                <a:latin typeface="Microsoft Sans Serif"/>
                <a:cs typeface="Microsoft Sans Serif"/>
              </a:rPr>
              <a:t>t</a:t>
            </a:r>
            <a:r>
              <a:rPr dirty="0" sz="1850" spc="245">
                <a:latin typeface="Microsoft Sans Serif"/>
                <a:cs typeface="Microsoft Sans Serif"/>
              </a:rPr>
              <a:t> </a:t>
            </a:r>
            <a:r>
              <a:rPr dirty="0" baseline="13888" sz="4200" spc="-7">
                <a:latin typeface="Microsoft Sans Serif"/>
                <a:cs typeface="Microsoft Sans Serif"/>
              </a:rPr>
              <a:t>-</a:t>
            </a:r>
            <a:r>
              <a:rPr dirty="0" baseline="13888" sz="4200" spc="22">
                <a:latin typeface="Microsoft Sans Serif"/>
                <a:cs typeface="Microsoft Sans Serif"/>
              </a:rPr>
              <a:t> </a:t>
            </a:r>
            <a:r>
              <a:rPr dirty="0" baseline="13888" sz="4200">
                <a:latin typeface="Microsoft Sans Serif"/>
                <a:cs typeface="Microsoft Sans Serif"/>
              </a:rPr>
              <a:t>L</a:t>
            </a:r>
            <a:r>
              <a:rPr dirty="0" sz="1850">
                <a:latin typeface="Microsoft Sans Serif"/>
                <a:cs typeface="Microsoft Sans Serif"/>
              </a:rPr>
              <a:t>t-1</a:t>
            </a:r>
            <a:endParaRPr sz="1850">
              <a:latin typeface="Microsoft Sans Serif"/>
              <a:cs typeface="Microsoft Sans Serif"/>
            </a:endParaRPr>
          </a:p>
          <a:p>
            <a:pPr marL="38100">
              <a:lnSpc>
                <a:spcPts val="2790"/>
              </a:lnSpc>
            </a:pPr>
            <a:r>
              <a:rPr dirty="0" sz="2400" spc="-5">
                <a:latin typeface="Microsoft Sans Serif"/>
                <a:cs typeface="Microsoft Sans Serif"/>
              </a:rPr>
              <a:t>Current</a:t>
            </a:r>
            <a:endParaRPr sz="2400">
              <a:latin typeface="Microsoft Sans Serif"/>
              <a:cs typeface="Microsoft Sans Serif"/>
            </a:endParaRPr>
          </a:p>
          <a:p>
            <a:pPr marL="38100" marR="3048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Microsoft Sans Serif"/>
                <a:cs typeface="Microsoft Sans Serif"/>
              </a:rPr>
              <a:t>smoothed 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level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 spc="630">
                <a:latin typeface="Microsoft Sans Serif"/>
                <a:cs typeface="Microsoft Sans Serif"/>
              </a:rPr>
              <a:t>–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Prior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smoothed 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level</a:t>
            </a:r>
            <a:endParaRPr sz="2400">
              <a:latin typeface="Microsoft Sans Serif"/>
              <a:cs typeface="Microsoft Sans Serif"/>
            </a:endParaRPr>
          </a:p>
          <a:p>
            <a:pPr algn="ctr" marL="245110">
              <a:lnSpc>
                <a:spcPts val="2610"/>
              </a:lnSpc>
            </a:pPr>
            <a:r>
              <a:rPr dirty="0" sz="3600" spc="229">
                <a:solidFill>
                  <a:srgbClr val="FF0000"/>
                </a:solidFill>
                <a:latin typeface="Cambria Math"/>
                <a:cs typeface="Cambria Math"/>
              </a:rPr>
              <a:t>𝛽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91534" y="4752594"/>
            <a:ext cx="2143125" cy="2752725"/>
          </a:xfrm>
          <a:custGeom>
            <a:avLst/>
            <a:gdLst/>
            <a:ahLst/>
            <a:cxnLst/>
            <a:rect l="l" t="t" r="r" b="b"/>
            <a:pathLst>
              <a:path w="2143125" h="2752725">
                <a:moveTo>
                  <a:pt x="0" y="357123"/>
                </a:moveTo>
                <a:lnTo>
                  <a:pt x="3260" y="308665"/>
                </a:lnTo>
                <a:lnTo>
                  <a:pt x="12757" y="262187"/>
                </a:lnTo>
                <a:lnTo>
                  <a:pt x="28065" y="218116"/>
                </a:lnTo>
                <a:lnTo>
                  <a:pt x="48758" y="176878"/>
                </a:lnTo>
                <a:lnTo>
                  <a:pt x="74412" y="138897"/>
                </a:lnTo>
                <a:lnTo>
                  <a:pt x="104600" y="104600"/>
                </a:lnTo>
                <a:lnTo>
                  <a:pt x="138897" y="74412"/>
                </a:lnTo>
                <a:lnTo>
                  <a:pt x="176878" y="48758"/>
                </a:lnTo>
                <a:lnTo>
                  <a:pt x="218116" y="28065"/>
                </a:lnTo>
                <a:lnTo>
                  <a:pt x="262187" y="12757"/>
                </a:lnTo>
                <a:lnTo>
                  <a:pt x="308665" y="3260"/>
                </a:lnTo>
                <a:lnTo>
                  <a:pt x="357124" y="0"/>
                </a:lnTo>
                <a:lnTo>
                  <a:pt x="1785619" y="0"/>
                </a:lnTo>
                <a:lnTo>
                  <a:pt x="1834078" y="3260"/>
                </a:lnTo>
                <a:lnTo>
                  <a:pt x="1880556" y="12757"/>
                </a:lnTo>
                <a:lnTo>
                  <a:pt x="1924627" y="28065"/>
                </a:lnTo>
                <a:lnTo>
                  <a:pt x="1965865" y="48758"/>
                </a:lnTo>
                <a:lnTo>
                  <a:pt x="2003846" y="74412"/>
                </a:lnTo>
                <a:lnTo>
                  <a:pt x="2038143" y="104600"/>
                </a:lnTo>
                <a:lnTo>
                  <a:pt x="2068331" y="138897"/>
                </a:lnTo>
                <a:lnTo>
                  <a:pt x="2093985" y="176878"/>
                </a:lnTo>
                <a:lnTo>
                  <a:pt x="2114678" y="218116"/>
                </a:lnTo>
                <a:lnTo>
                  <a:pt x="2129986" y="262187"/>
                </a:lnTo>
                <a:lnTo>
                  <a:pt x="2139483" y="308665"/>
                </a:lnTo>
                <a:lnTo>
                  <a:pt x="2142743" y="357123"/>
                </a:lnTo>
                <a:lnTo>
                  <a:pt x="2142743" y="2395207"/>
                </a:lnTo>
                <a:lnTo>
                  <a:pt x="2139483" y="2443669"/>
                </a:lnTo>
                <a:lnTo>
                  <a:pt x="2129986" y="2490149"/>
                </a:lnTo>
                <a:lnTo>
                  <a:pt x="2114678" y="2534222"/>
                </a:lnTo>
                <a:lnTo>
                  <a:pt x="2093985" y="2575462"/>
                </a:lnTo>
                <a:lnTo>
                  <a:pt x="2068331" y="2613443"/>
                </a:lnTo>
                <a:lnTo>
                  <a:pt x="2038143" y="2647742"/>
                </a:lnTo>
                <a:lnTo>
                  <a:pt x="2003846" y="2677930"/>
                </a:lnTo>
                <a:lnTo>
                  <a:pt x="1965865" y="2703584"/>
                </a:lnTo>
                <a:lnTo>
                  <a:pt x="1924627" y="2724278"/>
                </a:lnTo>
                <a:lnTo>
                  <a:pt x="1880556" y="2739586"/>
                </a:lnTo>
                <a:lnTo>
                  <a:pt x="1834078" y="2749083"/>
                </a:lnTo>
                <a:lnTo>
                  <a:pt x="1785619" y="2752343"/>
                </a:lnTo>
                <a:lnTo>
                  <a:pt x="357124" y="2752343"/>
                </a:lnTo>
                <a:lnTo>
                  <a:pt x="308665" y="2749083"/>
                </a:lnTo>
                <a:lnTo>
                  <a:pt x="262187" y="2739586"/>
                </a:lnTo>
                <a:lnTo>
                  <a:pt x="218116" y="2724278"/>
                </a:lnTo>
                <a:lnTo>
                  <a:pt x="176878" y="2703584"/>
                </a:lnTo>
                <a:lnTo>
                  <a:pt x="138897" y="2677930"/>
                </a:lnTo>
                <a:lnTo>
                  <a:pt x="104600" y="2647742"/>
                </a:lnTo>
                <a:lnTo>
                  <a:pt x="74412" y="2613443"/>
                </a:lnTo>
                <a:lnTo>
                  <a:pt x="48758" y="2575462"/>
                </a:lnTo>
                <a:lnTo>
                  <a:pt x="28065" y="2534222"/>
                </a:lnTo>
                <a:lnTo>
                  <a:pt x="12757" y="2490149"/>
                </a:lnTo>
                <a:lnTo>
                  <a:pt x="3260" y="2443669"/>
                </a:lnTo>
                <a:lnTo>
                  <a:pt x="0" y="2395207"/>
                </a:lnTo>
                <a:lnTo>
                  <a:pt x="0" y="3571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729860" y="4868926"/>
            <a:ext cx="5695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3888" sz="4200">
                <a:latin typeface="Microsoft Sans Serif"/>
                <a:cs typeface="Microsoft Sans Serif"/>
              </a:rPr>
              <a:t>T</a:t>
            </a:r>
            <a:r>
              <a:rPr dirty="0" sz="1850">
                <a:latin typeface="Microsoft Sans Serif"/>
                <a:cs typeface="Microsoft Sans Serif"/>
              </a:rPr>
              <a:t>t-1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3486" y="5277104"/>
            <a:ext cx="136398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Prior 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smoothed  </a:t>
            </a:r>
            <a:r>
              <a:rPr dirty="0" sz="2400">
                <a:latin typeface="Microsoft Sans Serif"/>
                <a:cs typeface="Microsoft Sans Serif"/>
              </a:rPr>
              <a:t>trend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98530" y="2910078"/>
            <a:ext cx="2760345" cy="2609215"/>
          </a:xfrm>
          <a:custGeom>
            <a:avLst/>
            <a:gdLst/>
            <a:ahLst/>
            <a:cxnLst/>
            <a:rect l="l" t="t" r="r" b="b"/>
            <a:pathLst>
              <a:path w="2760344" h="2609215">
                <a:moveTo>
                  <a:pt x="0" y="434848"/>
                </a:moveTo>
                <a:lnTo>
                  <a:pt x="2551" y="387467"/>
                </a:lnTo>
                <a:lnTo>
                  <a:pt x="10029" y="341563"/>
                </a:lnTo>
                <a:lnTo>
                  <a:pt x="22169" y="297403"/>
                </a:lnTo>
                <a:lnTo>
                  <a:pt x="38704" y="255251"/>
                </a:lnTo>
                <a:lnTo>
                  <a:pt x="59370" y="215373"/>
                </a:lnTo>
                <a:lnTo>
                  <a:pt x="83901" y="178033"/>
                </a:lnTo>
                <a:lnTo>
                  <a:pt x="112032" y="143498"/>
                </a:lnTo>
                <a:lnTo>
                  <a:pt x="143498" y="112032"/>
                </a:lnTo>
                <a:lnTo>
                  <a:pt x="178033" y="83901"/>
                </a:lnTo>
                <a:lnTo>
                  <a:pt x="215373" y="59370"/>
                </a:lnTo>
                <a:lnTo>
                  <a:pt x="255251" y="38704"/>
                </a:lnTo>
                <a:lnTo>
                  <a:pt x="297403" y="22169"/>
                </a:lnTo>
                <a:lnTo>
                  <a:pt x="341563" y="10029"/>
                </a:lnTo>
                <a:lnTo>
                  <a:pt x="387467" y="2551"/>
                </a:lnTo>
                <a:lnTo>
                  <a:pt x="434848" y="0"/>
                </a:lnTo>
                <a:lnTo>
                  <a:pt x="2325116" y="0"/>
                </a:lnTo>
                <a:lnTo>
                  <a:pt x="2372496" y="2551"/>
                </a:lnTo>
                <a:lnTo>
                  <a:pt x="2418400" y="10029"/>
                </a:lnTo>
                <a:lnTo>
                  <a:pt x="2462560" y="22169"/>
                </a:lnTo>
                <a:lnTo>
                  <a:pt x="2504712" y="38704"/>
                </a:lnTo>
                <a:lnTo>
                  <a:pt x="2544590" y="59370"/>
                </a:lnTo>
                <a:lnTo>
                  <a:pt x="2581930" y="83901"/>
                </a:lnTo>
                <a:lnTo>
                  <a:pt x="2616465" y="112032"/>
                </a:lnTo>
                <a:lnTo>
                  <a:pt x="2647931" y="143498"/>
                </a:lnTo>
                <a:lnTo>
                  <a:pt x="2676062" y="178033"/>
                </a:lnTo>
                <a:lnTo>
                  <a:pt x="2700593" y="215373"/>
                </a:lnTo>
                <a:lnTo>
                  <a:pt x="2721259" y="255251"/>
                </a:lnTo>
                <a:lnTo>
                  <a:pt x="2737794" y="297403"/>
                </a:lnTo>
                <a:lnTo>
                  <a:pt x="2749934" y="341563"/>
                </a:lnTo>
                <a:lnTo>
                  <a:pt x="2757412" y="387467"/>
                </a:lnTo>
                <a:lnTo>
                  <a:pt x="2759964" y="434848"/>
                </a:lnTo>
                <a:lnTo>
                  <a:pt x="2759964" y="2174240"/>
                </a:lnTo>
                <a:lnTo>
                  <a:pt x="2757412" y="2221620"/>
                </a:lnTo>
                <a:lnTo>
                  <a:pt x="2749934" y="2267524"/>
                </a:lnTo>
                <a:lnTo>
                  <a:pt x="2737794" y="2311684"/>
                </a:lnTo>
                <a:lnTo>
                  <a:pt x="2721259" y="2353836"/>
                </a:lnTo>
                <a:lnTo>
                  <a:pt x="2700593" y="2393714"/>
                </a:lnTo>
                <a:lnTo>
                  <a:pt x="2676062" y="2431054"/>
                </a:lnTo>
                <a:lnTo>
                  <a:pt x="2647931" y="2465589"/>
                </a:lnTo>
                <a:lnTo>
                  <a:pt x="2616465" y="2497055"/>
                </a:lnTo>
                <a:lnTo>
                  <a:pt x="2581930" y="2525186"/>
                </a:lnTo>
                <a:lnTo>
                  <a:pt x="2544590" y="2549717"/>
                </a:lnTo>
                <a:lnTo>
                  <a:pt x="2504712" y="2570383"/>
                </a:lnTo>
                <a:lnTo>
                  <a:pt x="2462560" y="2586918"/>
                </a:lnTo>
                <a:lnTo>
                  <a:pt x="2418400" y="2599058"/>
                </a:lnTo>
                <a:lnTo>
                  <a:pt x="2372496" y="2606536"/>
                </a:lnTo>
                <a:lnTo>
                  <a:pt x="2325116" y="2609088"/>
                </a:lnTo>
                <a:lnTo>
                  <a:pt x="434848" y="2609088"/>
                </a:lnTo>
                <a:lnTo>
                  <a:pt x="387467" y="2606536"/>
                </a:lnTo>
                <a:lnTo>
                  <a:pt x="341563" y="2599058"/>
                </a:lnTo>
                <a:lnTo>
                  <a:pt x="297403" y="2586918"/>
                </a:lnTo>
                <a:lnTo>
                  <a:pt x="255251" y="2570383"/>
                </a:lnTo>
                <a:lnTo>
                  <a:pt x="215373" y="2549717"/>
                </a:lnTo>
                <a:lnTo>
                  <a:pt x="178033" y="2525186"/>
                </a:lnTo>
                <a:lnTo>
                  <a:pt x="143498" y="2497055"/>
                </a:lnTo>
                <a:lnTo>
                  <a:pt x="112032" y="2465589"/>
                </a:lnTo>
                <a:lnTo>
                  <a:pt x="83901" y="2431054"/>
                </a:lnTo>
                <a:lnTo>
                  <a:pt x="59370" y="2393714"/>
                </a:lnTo>
                <a:lnTo>
                  <a:pt x="38704" y="2353836"/>
                </a:lnTo>
                <a:lnTo>
                  <a:pt x="22169" y="2311684"/>
                </a:lnTo>
                <a:lnTo>
                  <a:pt x="10029" y="2267524"/>
                </a:lnTo>
                <a:lnTo>
                  <a:pt x="2551" y="2221620"/>
                </a:lnTo>
                <a:lnTo>
                  <a:pt x="0" y="2174240"/>
                </a:lnTo>
                <a:lnTo>
                  <a:pt x="0" y="434848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117205" y="5423154"/>
            <a:ext cx="104203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C</a:t>
            </a:r>
            <a:r>
              <a:rPr dirty="0" sz="2400" spc="-15">
                <a:latin typeface="Microsoft Sans Serif"/>
                <a:cs typeface="Microsoft Sans Serif"/>
              </a:rPr>
              <a:t>u</a:t>
            </a:r>
            <a:r>
              <a:rPr dirty="0" sz="2400">
                <a:latin typeface="Microsoft Sans Serif"/>
                <a:cs typeface="Microsoft Sans Serif"/>
              </a:rPr>
              <a:t>r</a:t>
            </a:r>
            <a:r>
              <a:rPr dirty="0" sz="2400" spc="5">
                <a:latin typeface="Microsoft Sans Serif"/>
                <a:cs typeface="Microsoft Sans Serif"/>
              </a:rPr>
              <a:t>r</a:t>
            </a:r>
            <a:r>
              <a:rPr dirty="0" sz="2400">
                <a:latin typeface="Microsoft Sans Serif"/>
                <a:cs typeface="Microsoft Sans Serif"/>
              </a:rPr>
              <a:t>ent  smooth  </a:t>
            </a:r>
            <a:r>
              <a:rPr dirty="0" sz="2400">
                <a:latin typeface="Microsoft Sans Serif"/>
                <a:cs typeface="Microsoft Sans Serif"/>
              </a:rPr>
              <a:t>trend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42401" y="6515506"/>
            <a:ext cx="3054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3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21293" y="6781292"/>
            <a:ext cx="127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86836" y="5272532"/>
            <a:ext cx="2927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icrosoft Sans Serif"/>
                <a:cs typeface="Microsoft Sans Serif"/>
              </a:rPr>
              <a:t>+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07835" y="5295900"/>
            <a:ext cx="990600" cy="497205"/>
            <a:chOff x="6307835" y="5295900"/>
            <a:chExt cx="990600" cy="497205"/>
          </a:xfrm>
        </p:grpSpPr>
        <p:sp>
          <p:nvSpPr>
            <p:cNvPr id="32" name="object 32"/>
            <p:cNvSpPr/>
            <p:nvPr/>
          </p:nvSpPr>
          <p:spPr>
            <a:xfrm>
              <a:off x="6313931" y="5301995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1" y="0"/>
                  </a:moveTo>
                  <a:lnTo>
                    <a:pt x="736091" y="121157"/>
                  </a:lnTo>
                  <a:lnTo>
                    <a:pt x="0" y="121157"/>
                  </a:lnTo>
                  <a:lnTo>
                    <a:pt x="0" y="363473"/>
                  </a:lnTo>
                  <a:lnTo>
                    <a:pt x="736091" y="363473"/>
                  </a:lnTo>
                  <a:lnTo>
                    <a:pt x="736091" y="484631"/>
                  </a:lnTo>
                  <a:lnTo>
                    <a:pt x="978408" y="242315"/>
                  </a:lnTo>
                  <a:lnTo>
                    <a:pt x="7360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13931" y="5301995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0" y="121157"/>
                  </a:moveTo>
                  <a:lnTo>
                    <a:pt x="736091" y="121157"/>
                  </a:lnTo>
                  <a:lnTo>
                    <a:pt x="736091" y="0"/>
                  </a:lnTo>
                  <a:lnTo>
                    <a:pt x="978408" y="242315"/>
                  </a:lnTo>
                  <a:lnTo>
                    <a:pt x="736091" y="484631"/>
                  </a:lnTo>
                  <a:lnTo>
                    <a:pt x="736091" y="363473"/>
                  </a:lnTo>
                  <a:lnTo>
                    <a:pt x="0" y="363473"/>
                  </a:lnTo>
                  <a:lnTo>
                    <a:pt x="0" y="121157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544314" y="6676745"/>
            <a:ext cx="7391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1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-</a:t>
            </a:r>
            <a:r>
              <a:rPr dirty="0" sz="3600" spc="380">
                <a:solidFill>
                  <a:srgbClr val="FF0000"/>
                </a:solidFill>
                <a:latin typeface="Cambria Math"/>
                <a:cs typeface="Cambria Math"/>
              </a:rPr>
              <a:t>𝛽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85354" y="4895850"/>
            <a:ext cx="2143125" cy="2788920"/>
          </a:xfrm>
          <a:custGeom>
            <a:avLst/>
            <a:gdLst/>
            <a:ahLst/>
            <a:cxnLst/>
            <a:rect l="l" t="t" r="r" b="b"/>
            <a:pathLst>
              <a:path w="2143125" h="2788920">
                <a:moveTo>
                  <a:pt x="0" y="357123"/>
                </a:moveTo>
                <a:lnTo>
                  <a:pt x="3260" y="308665"/>
                </a:lnTo>
                <a:lnTo>
                  <a:pt x="12757" y="262187"/>
                </a:lnTo>
                <a:lnTo>
                  <a:pt x="28065" y="218116"/>
                </a:lnTo>
                <a:lnTo>
                  <a:pt x="48758" y="176878"/>
                </a:lnTo>
                <a:lnTo>
                  <a:pt x="74412" y="138897"/>
                </a:lnTo>
                <a:lnTo>
                  <a:pt x="104600" y="104600"/>
                </a:lnTo>
                <a:lnTo>
                  <a:pt x="138897" y="74412"/>
                </a:lnTo>
                <a:lnTo>
                  <a:pt x="176878" y="48758"/>
                </a:lnTo>
                <a:lnTo>
                  <a:pt x="218116" y="28065"/>
                </a:lnTo>
                <a:lnTo>
                  <a:pt x="262187" y="12757"/>
                </a:lnTo>
                <a:lnTo>
                  <a:pt x="308665" y="3260"/>
                </a:lnTo>
                <a:lnTo>
                  <a:pt x="357124" y="0"/>
                </a:lnTo>
                <a:lnTo>
                  <a:pt x="1785620" y="0"/>
                </a:lnTo>
                <a:lnTo>
                  <a:pt x="1834078" y="3260"/>
                </a:lnTo>
                <a:lnTo>
                  <a:pt x="1880556" y="12757"/>
                </a:lnTo>
                <a:lnTo>
                  <a:pt x="1924627" y="28065"/>
                </a:lnTo>
                <a:lnTo>
                  <a:pt x="1965865" y="48758"/>
                </a:lnTo>
                <a:lnTo>
                  <a:pt x="2003846" y="74412"/>
                </a:lnTo>
                <a:lnTo>
                  <a:pt x="2038143" y="104600"/>
                </a:lnTo>
                <a:lnTo>
                  <a:pt x="2068331" y="138897"/>
                </a:lnTo>
                <a:lnTo>
                  <a:pt x="2093985" y="176878"/>
                </a:lnTo>
                <a:lnTo>
                  <a:pt x="2114678" y="218116"/>
                </a:lnTo>
                <a:lnTo>
                  <a:pt x="2129986" y="262187"/>
                </a:lnTo>
                <a:lnTo>
                  <a:pt x="2139483" y="308665"/>
                </a:lnTo>
                <a:lnTo>
                  <a:pt x="2142744" y="357123"/>
                </a:lnTo>
                <a:lnTo>
                  <a:pt x="2142744" y="2431783"/>
                </a:lnTo>
                <a:lnTo>
                  <a:pt x="2139483" y="2480245"/>
                </a:lnTo>
                <a:lnTo>
                  <a:pt x="2129986" y="2526725"/>
                </a:lnTo>
                <a:lnTo>
                  <a:pt x="2114678" y="2570798"/>
                </a:lnTo>
                <a:lnTo>
                  <a:pt x="2093985" y="2612038"/>
                </a:lnTo>
                <a:lnTo>
                  <a:pt x="2068331" y="2650019"/>
                </a:lnTo>
                <a:lnTo>
                  <a:pt x="2038143" y="2684318"/>
                </a:lnTo>
                <a:lnTo>
                  <a:pt x="2003846" y="2714506"/>
                </a:lnTo>
                <a:lnTo>
                  <a:pt x="1965865" y="2740160"/>
                </a:lnTo>
                <a:lnTo>
                  <a:pt x="1924627" y="2760854"/>
                </a:lnTo>
                <a:lnTo>
                  <a:pt x="1880556" y="2776162"/>
                </a:lnTo>
                <a:lnTo>
                  <a:pt x="1834078" y="2785659"/>
                </a:lnTo>
                <a:lnTo>
                  <a:pt x="1785620" y="2788920"/>
                </a:lnTo>
                <a:lnTo>
                  <a:pt x="357124" y="2788920"/>
                </a:lnTo>
                <a:lnTo>
                  <a:pt x="308665" y="2785659"/>
                </a:lnTo>
                <a:lnTo>
                  <a:pt x="262187" y="2776162"/>
                </a:lnTo>
                <a:lnTo>
                  <a:pt x="218116" y="2760854"/>
                </a:lnTo>
                <a:lnTo>
                  <a:pt x="176878" y="2740160"/>
                </a:lnTo>
                <a:lnTo>
                  <a:pt x="138897" y="2714506"/>
                </a:lnTo>
                <a:lnTo>
                  <a:pt x="104600" y="2684318"/>
                </a:lnTo>
                <a:lnTo>
                  <a:pt x="74412" y="2650019"/>
                </a:lnTo>
                <a:lnTo>
                  <a:pt x="48758" y="2612038"/>
                </a:lnTo>
                <a:lnTo>
                  <a:pt x="28065" y="2570798"/>
                </a:lnTo>
                <a:lnTo>
                  <a:pt x="12757" y="2526725"/>
                </a:lnTo>
                <a:lnTo>
                  <a:pt x="3260" y="2480245"/>
                </a:lnTo>
                <a:lnTo>
                  <a:pt x="0" y="2431783"/>
                </a:lnTo>
                <a:lnTo>
                  <a:pt x="0" y="3571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310873" y="3536391"/>
            <a:ext cx="20231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Forecast</a:t>
            </a:r>
            <a:r>
              <a:rPr dirty="0" sz="2400" spc="-3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value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51590" y="4263898"/>
            <a:ext cx="20999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dirty="0" baseline="-20833" sz="3600" spc="-7" b="1">
                <a:solidFill>
                  <a:srgbClr val="FF0000"/>
                </a:solidFill>
                <a:latin typeface="Arial"/>
                <a:cs typeface="Arial"/>
              </a:rPr>
              <a:t>t+1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=L</a:t>
            </a:r>
            <a:r>
              <a:rPr dirty="0" baseline="-20833" sz="3600" spc="-7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+T</a:t>
            </a:r>
            <a:r>
              <a:rPr dirty="0" baseline="-20833" sz="3600" spc="-7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baseline="-20833" sz="3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764268" y="3904488"/>
            <a:ext cx="990600" cy="497205"/>
            <a:chOff x="9764268" y="3904488"/>
            <a:chExt cx="990600" cy="497205"/>
          </a:xfrm>
        </p:grpSpPr>
        <p:sp>
          <p:nvSpPr>
            <p:cNvPr id="39" name="object 39"/>
            <p:cNvSpPr/>
            <p:nvPr/>
          </p:nvSpPr>
          <p:spPr>
            <a:xfrm>
              <a:off x="9770364" y="39105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1" y="0"/>
                  </a:moveTo>
                  <a:lnTo>
                    <a:pt x="736091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1" y="363474"/>
                  </a:lnTo>
                  <a:lnTo>
                    <a:pt x="736091" y="484632"/>
                  </a:lnTo>
                  <a:lnTo>
                    <a:pt x="978407" y="242316"/>
                  </a:lnTo>
                  <a:lnTo>
                    <a:pt x="7360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770364" y="39105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0" y="121158"/>
                  </a:moveTo>
                  <a:lnTo>
                    <a:pt x="736091" y="121158"/>
                  </a:lnTo>
                  <a:lnTo>
                    <a:pt x="736091" y="0"/>
                  </a:lnTo>
                  <a:lnTo>
                    <a:pt x="978407" y="242316"/>
                  </a:lnTo>
                  <a:lnTo>
                    <a:pt x="736091" y="484632"/>
                  </a:lnTo>
                  <a:lnTo>
                    <a:pt x="736091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0331" y="1314704"/>
            <a:ext cx="842454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771515" algn="l"/>
                <a:tab pos="6436995" algn="l"/>
                <a:tab pos="7967980" algn="l"/>
              </a:tabLst>
            </a:pPr>
            <a:r>
              <a:rPr dirty="0" sz="4000" spc="-5">
                <a:latin typeface="Microsoft Sans Serif"/>
                <a:cs typeface="Microsoft Sans Serif"/>
              </a:rPr>
              <a:t>Current</a:t>
            </a:r>
            <a:r>
              <a:rPr dirty="0" sz="4000" spc="9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smoothed</a:t>
            </a:r>
            <a:r>
              <a:rPr dirty="0" sz="4000" spc="10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level:	</a:t>
            </a:r>
            <a:r>
              <a:rPr dirty="0" baseline="-3156" sz="6600" spc="112">
                <a:latin typeface="Cambria Math"/>
                <a:cs typeface="Cambria Math"/>
              </a:rPr>
              <a:t>𝐿</a:t>
            </a:r>
            <a:r>
              <a:rPr dirty="0" baseline="-19965" sz="4800" spc="112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mbria Math"/>
                <a:cs typeface="Cambria Math"/>
              </a:rPr>
              <a:t>=</a:t>
            </a:r>
            <a:r>
              <a:rPr dirty="0" baseline="-3156" sz="6600" spc="390">
                <a:latin typeface="Cambria Math"/>
                <a:cs typeface="Cambria Math"/>
              </a:rPr>
              <a:t> </a:t>
            </a:r>
            <a:r>
              <a:rPr dirty="0" baseline="-3156" sz="6600" spc="-37">
                <a:latin typeface="Cambria Math"/>
                <a:cs typeface="Cambria Math"/>
              </a:rPr>
              <a:t>𝑎𝑌</a:t>
            </a:r>
            <a:r>
              <a:rPr dirty="0" baseline="-19965" sz="4800" spc="-37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mbria Math"/>
                <a:cs typeface="Cambria Math"/>
              </a:rPr>
              <a:t>+</a:t>
            </a:r>
            <a:endParaRPr baseline="-3156" sz="6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27718" y="1497838"/>
            <a:ext cx="1715770" cy="518159"/>
          </a:xfrm>
          <a:custGeom>
            <a:avLst/>
            <a:gdLst/>
            <a:ahLst/>
            <a:cxnLst/>
            <a:rect l="l" t="t" r="r" b="b"/>
            <a:pathLst>
              <a:path w="1715770" h="518160">
                <a:moveTo>
                  <a:pt x="1550542" y="0"/>
                </a:moveTo>
                <a:lnTo>
                  <a:pt x="1543177" y="20954"/>
                </a:lnTo>
                <a:lnTo>
                  <a:pt x="1573160" y="34006"/>
                </a:lnTo>
                <a:lnTo>
                  <a:pt x="1598930" y="52022"/>
                </a:lnTo>
                <a:lnTo>
                  <a:pt x="1637919" y="102997"/>
                </a:lnTo>
                <a:lnTo>
                  <a:pt x="1660890" y="171894"/>
                </a:lnTo>
                <a:lnTo>
                  <a:pt x="1666619" y="212189"/>
                </a:lnTo>
                <a:lnTo>
                  <a:pt x="1668526" y="256412"/>
                </a:lnTo>
                <a:lnTo>
                  <a:pt x="1666599" y="302113"/>
                </a:lnTo>
                <a:lnTo>
                  <a:pt x="1660826" y="343598"/>
                </a:lnTo>
                <a:lnTo>
                  <a:pt x="1651220" y="380892"/>
                </a:lnTo>
                <a:lnTo>
                  <a:pt x="1620412" y="442426"/>
                </a:lnTo>
                <a:lnTo>
                  <a:pt x="1573462" y="483903"/>
                </a:lnTo>
                <a:lnTo>
                  <a:pt x="1543938" y="496950"/>
                </a:lnTo>
                <a:lnTo>
                  <a:pt x="1550542" y="518032"/>
                </a:lnTo>
                <a:lnTo>
                  <a:pt x="1588212" y="504509"/>
                </a:lnTo>
                <a:lnTo>
                  <a:pt x="1621202" y="484901"/>
                </a:lnTo>
                <a:lnTo>
                  <a:pt x="1649501" y="459222"/>
                </a:lnTo>
                <a:lnTo>
                  <a:pt x="1673098" y="427481"/>
                </a:lnTo>
                <a:lnTo>
                  <a:pt x="1691767" y="390882"/>
                </a:lnTo>
                <a:lnTo>
                  <a:pt x="1705102" y="350615"/>
                </a:lnTo>
                <a:lnTo>
                  <a:pt x="1713102" y="306681"/>
                </a:lnTo>
                <a:lnTo>
                  <a:pt x="1715770" y="259079"/>
                </a:lnTo>
                <a:lnTo>
                  <a:pt x="1713101" y="211623"/>
                </a:lnTo>
                <a:lnTo>
                  <a:pt x="1705086" y="167751"/>
                </a:lnTo>
                <a:lnTo>
                  <a:pt x="1691713" y="127474"/>
                </a:lnTo>
                <a:lnTo>
                  <a:pt x="1672971" y="90804"/>
                </a:lnTo>
                <a:lnTo>
                  <a:pt x="1649323" y="58918"/>
                </a:lnTo>
                <a:lnTo>
                  <a:pt x="1621043" y="33162"/>
                </a:lnTo>
                <a:lnTo>
                  <a:pt x="1588121" y="13527"/>
                </a:lnTo>
                <a:lnTo>
                  <a:pt x="1550542" y="0"/>
                </a:lnTo>
                <a:close/>
              </a:path>
              <a:path w="1715770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4"/>
                </a:lnTo>
                <a:lnTo>
                  <a:pt x="24056" y="127474"/>
                </a:lnTo>
                <a:lnTo>
                  <a:pt x="10683" y="167751"/>
                </a:lnTo>
                <a:lnTo>
                  <a:pt x="2668" y="211623"/>
                </a:lnTo>
                <a:lnTo>
                  <a:pt x="0" y="259079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1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2"/>
                </a:lnTo>
                <a:lnTo>
                  <a:pt x="171830" y="496950"/>
                </a:lnTo>
                <a:lnTo>
                  <a:pt x="142307" y="483903"/>
                </a:lnTo>
                <a:lnTo>
                  <a:pt x="116808" y="465724"/>
                </a:lnTo>
                <a:lnTo>
                  <a:pt x="77977" y="414019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4" y="256412"/>
                </a:lnTo>
                <a:lnTo>
                  <a:pt x="49170" y="212189"/>
                </a:lnTo>
                <a:lnTo>
                  <a:pt x="54943" y="171894"/>
                </a:lnTo>
                <a:lnTo>
                  <a:pt x="77977" y="102997"/>
                </a:lnTo>
                <a:lnTo>
                  <a:pt x="116998" y="52022"/>
                </a:lnTo>
                <a:lnTo>
                  <a:pt x="172592" y="20954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73006" y="1345184"/>
            <a:ext cx="465582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19885" algn="l"/>
                <a:tab pos="3021965" algn="l"/>
              </a:tabLst>
            </a:pPr>
            <a:r>
              <a:rPr dirty="0" sz="4400">
                <a:latin typeface="Cambria Math"/>
                <a:cs typeface="Cambria Math"/>
              </a:rPr>
              <a:t>1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 </a:t>
            </a:r>
            <a:r>
              <a:rPr dirty="0" sz="4400" spc="505">
                <a:latin typeface="Cambria Math"/>
                <a:cs typeface="Cambria Math"/>
              </a:rPr>
              <a:t>𝑎	</a:t>
            </a:r>
            <a:r>
              <a:rPr dirty="0" sz="4400" spc="50">
                <a:latin typeface="Cambria Math"/>
                <a:cs typeface="Cambria Math"/>
              </a:rPr>
              <a:t>(𝐿</a:t>
            </a:r>
            <a:r>
              <a:rPr dirty="0" baseline="-15625" sz="4800" spc="75">
                <a:latin typeface="Cambria Math"/>
                <a:cs typeface="Cambria Math"/>
              </a:rPr>
              <a:t>𝑡−1	</a:t>
            </a:r>
            <a:r>
              <a:rPr dirty="0" sz="4400">
                <a:latin typeface="Calibri"/>
                <a:cs typeface="Calibri"/>
              </a:rPr>
              <a:t>+</a:t>
            </a:r>
            <a:r>
              <a:rPr dirty="0" sz="4400" spc="-75">
                <a:latin typeface="Calibri"/>
                <a:cs typeface="Calibri"/>
              </a:rPr>
              <a:t> </a:t>
            </a:r>
            <a:r>
              <a:rPr dirty="0" sz="4400" spc="-5">
                <a:latin typeface="Cambria Math"/>
                <a:cs typeface="Cambria Math"/>
              </a:rPr>
              <a:t>𝑇</a:t>
            </a:r>
            <a:r>
              <a:rPr dirty="0" baseline="-15625" sz="4800" spc="-7">
                <a:latin typeface="Cambria Math"/>
                <a:cs typeface="Cambria Math"/>
              </a:rPr>
              <a:t>𝑡−1</a:t>
            </a:r>
            <a:r>
              <a:rPr dirty="0" sz="4400" spc="-5">
                <a:latin typeface="Calibri"/>
                <a:cs typeface="Calibri"/>
              </a:rPr>
              <a:t>)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91" y="2358644"/>
            <a:ext cx="1044765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430645" algn="l"/>
                <a:tab pos="8247380" algn="l"/>
              </a:tabLst>
            </a:pPr>
            <a:r>
              <a:rPr dirty="0" sz="4000" spc="-5">
                <a:latin typeface="Microsoft Sans Serif"/>
                <a:cs typeface="Microsoft Sans Serif"/>
              </a:rPr>
              <a:t>Current</a:t>
            </a:r>
            <a:r>
              <a:rPr dirty="0" sz="4000" spc="8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smoothed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spc="-30">
                <a:latin typeface="Microsoft Sans Serif"/>
                <a:cs typeface="Microsoft Sans Serif"/>
              </a:rPr>
              <a:t>Trend:</a:t>
            </a:r>
            <a:r>
              <a:rPr dirty="0" sz="4000" spc="-240">
                <a:latin typeface="Microsoft Sans Serif"/>
                <a:cs typeface="Microsoft Sans Serif"/>
              </a:rPr>
              <a:t> </a:t>
            </a:r>
            <a:r>
              <a:rPr dirty="0" baseline="-3156" sz="6600" spc="-240">
                <a:latin typeface="Cambria Math"/>
                <a:cs typeface="Cambria Math"/>
              </a:rPr>
              <a:t>𝑇</a:t>
            </a:r>
            <a:r>
              <a:rPr dirty="0" baseline="-19965" sz="4800" spc="-240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mbria Math"/>
                <a:cs typeface="Cambria Math"/>
              </a:rPr>
              <a:t>=</a:t>
            </a:r>
            <a:r>
              <a:rPr dirty="0" baseline="-3156" sz="6600" spc="390">
                <a:latin typeface="Cambria Math"/>
                <a:cs typeface="Cambria Math"/>
              </a:rPr>
              <a:t> </a:t>
            </a:r>
            <a:r>
              <a:rPr dirty="0" baseline="-3156" sz="6600" spc="157">
                <a:latin typeface="Cambria Math"/>
                <a:cs typeface="Cambria Math"/>
              </a:rPr>
              <a:t>𝛽(𝐿</a:t>
            </a:r>
            <a:r>
              <a:rPr dirty="0" baseline="-19965" sz="4800" spc="157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libri"/>
                <a:cs typeface="Calibri"/>
              </a:rPr>
              <a:t>−</a:t>
            </a:r>
            <a:r>
              <a:rPr dirty="0" baseline="-3156" sz="6600" spc="-52">
                <a:latin typeface="Calibri"/>
                <a:cs typeface="Calibri"/>
              </a:rPr>
              <a:t> </a:t>
            </a:r>
            <a:r>
              <a:rPr dirty="0" baseline="-3156" sz="6600" spc="127">
                <a:latin typeface="Cambria Math"/>
                <a:cs typeface="Cambria Math"/>
              </a:rPr>
              <a:t>𝐿</a:t>
            </a:r>
            <a:r>
              <a:rPr dirty="0" baseline="-19965" sz="4800" spc="127">
                <a:latin typeface="Cambria Math"/>
                <a:cs typeface="Cambria Math"/>
              </a:rPr>
              <a:t>𝑡−1</a:t>
            </a:r>
            <a:r>
              <a:rPr dirty="0" baseline="-3156" sz="6600" spc="127">
                <a:latin typeface="Calibri"/>
                <a:cs typeface="Calibri"/>
              </a:rPr>
              <a:t>)</a:t>
            </a:r>
            <a:r>
              <a:rPr dirty="0" baseline="-3156" sz="6600" spc="-67">
                <a:latin typeface="Calibri"/>
                <a:cs typeface="Calibri"/>
              </a:rPr>
              <a:t> </a:t>
            </a:r>
            <a:r>
              <a:rPr dirty="0" baseline="-3156" sz="6600">
                <a:latin typeface="Cambria Math"/>
                <a:cs typeface="Cambria Math"/>
              </a:rPr>
              <a:t>+</a:t>
            </a:r>
            <a:endParaRPr baseline="-3156" sz="6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973689" y="2542413"/>
            <a:ext cx="1715770" cy="518159"/>
          </a:xfrm>
          <a:custGeom>
            <a:avLst/>
            <a:gdLst/>
            <a:ahLst/>
            <a:cxnLst/>
            <a:rect l="l" t="t" r="r" b="b"/>
            <a:pathLst>
              <a:path w="1715770" h="518160">
                <a:moveTo>
                  <a:pt x="1550542" y="0"/>
                </a:moveTo>
                <a:lnTo>
                  <a:pt x="1543177" y="20954"/>
                </a:lnTo>
                <a:lnTo>
                  <a:pt x="1573160" y="34008"/>
                </a:lnTo>
                <a:lnTo>
                  <a:pt x="1598929" y="52038"/>
                </a:lnTo>
                <a:lnTo>
                  <a:pt x="1637918" y="103124"/>
                </a:lnTo>
                <a:lnTo>
                  <a:pt x="1660890" y="171910"/>
                </a:lnTo>
                <a:lnTo>
                  <a:pt x="1666619" y="212191"/>
                </a:lnTo>
                <a:lnTo>
                  <a:pt x="1668526" y="256412"/>
                </a:lnTo>
                <a:lnTo>
                  <a:pt x="1666599" y="302113"/>
                </a:lnTo>
                <a:lnTo>
                  <a:pt x="1660826" y="343598"/>
                </a:lnTo>
                <a:lnTo>
                  <a:pt x="1651220" y="380892"/>
                </a:lnTo>
                <a:lnTo>
                  <a:pt x="1620412" y="442426"/>
                </a:lnTo>
                <a:lnTo>
                  <a:pt x="1573462" y="483903"/>
                </a:lnTo>
                <a:lnTo>
                  <a:pt x="1543938" y="496950"/>
                </a:lnTo>
                <a:lnTo>
                  <a:pt x="1550542" y="518032"/>
                </a:lnTo>
                <a:lnTo>
                  <a:pt x="1588212" y="504509"/>
                </a:lnTo>
                <a:lnTo>
                  <a:pt x="1621202" y="484901"/>
                </a:lnTo>
                <a:lnTo>
                  <a:pt x="1649501" y="459222"/>
                </a:lnTo>
                <a:lnTo>
                  <a:pt x="1673097" y="427481"/>
                </a:lnTo>
                <a:lnTo>
                  <a:pt x="1691766" y="390884"/>
                </a:lnTo>
                <a:lnTo>
                  <a:pt x="1705101" y="350631"/>
                </a:lnTo>
                <a:lnTo>
                  <a:pt x="1713102" y="306734"/>
                </a:lnTo>
                <a:lnTo>
                  <a:pt x="1715769" y="259206"/>
                </a:lnTo>
                <a:lnTo>
                  <a:pt x="1713101" y="211677"/>
                </a:lnTo>
                <a:lnTo>
                  <a:pt x="1705086" y="167766"/>
                </a:lnTo>
                <a:lnTo>
                  <a:pt x="1691713" y="127476"/>
                </a:lnTo>
                <a:lnTo>
                  <a:pt x="1672970" y="90804"/>
                </a:lnTo>
                <a:lnTo>
                  <a:pt x="1649305" y="58971"/>
                </a:lnTo>
                <a:lnTo>
                  <a:pt x="1620996" y="33210"/>
                </a:lnTo>
                <a:lnTo>
                  <a:pt x="1588067" y="13545"/>
                </a:lnTo>
                <a:lnTo>
                  <a:pt x="1550542" y="0"/>
                </a:lnTo>
                <a:close/>
              </a:path>
              <a:path w="1715770" h="518160">
                <a:moveTo>
                  <a:pt x="165226" y="0"/>
                </a:moveTo>
                <a:lnTo>
                  <a:pt x="127702" y="13545"/>
                </a:lnTo>
                <a:lnTo>
                  <a:pt x="94773" y="33210"/>
                </a:lnTo>
                <a:lnTo>
                  <a:pt x="66464" y="58971"/>
                </a:lnTo>
                <a:lnTo>
                  <a:pt x="42799" y="90804"/>
                </a:lnTo>
                <a:lnTo>
                  <a:pt x="24056" y="127476"/>
                </a:lnTo>
                <a:lnTo>
                  <a:pt x="10683" y="167766"/>
                </a:lnTo>
                <a:lnTo>
                  <a:pt x="2668" y="211677"/>
                </a:lnTo>
                <a:lnTo>
                  <a:pt x="0" y="259206"/>
                </a:lnTo>
                <a:lnTo>
                  <a:pt x="2667" y="306734"/>
                </a:lnTo>
                <a:lnTo>
                  <a:pt x="10668" y="350631"/>
                </a:lnTo>
                <a:lnTo>
                  <a:pt x="24002" y="390884"/>
                </a:lnTo>
                <a:lnTo>
                  <a:pt x="42671" y="427481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2"/>
                </a:lnTo>
                <a:lnTo>
                  <a:pt x="171830" y="496950"/>
                </a:lnTo>
                <a:lnTo>
                  <a:pt x="142307" y="483903"/>
                </a:lnTo>
                <a:lnTo>
                  <a:pt x="116808" y="465724"/>
                </a:lnTo>
                <a:lnTo>
                  <a:pt x="77977" y="414019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3" y="256412"/>
                </a:lnTo>
                <a:lnTo>
                  <a:pt x="49170" y="212191"/>
                </a:lnTo>
                <a:lnTo>
                  <a:pt x="54943" y="171910"/>
                </a:lnTo>
                <a:lnTo>
                  <a:pt x="77977" y="103124"/>
                </a:lnTo>
                <a:lnTo>
                  <a:pt x="116998" y="52038"/>
                </a:lnTo>
                <a:lnTo>
                  <a:pt x="172592" y="20954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144504" y="2390013"/>
            <a:ext cx="137604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mbria Math"/>
                <a:cs typeface="Cambria Math"/>
              </a:rPr>
              <a:t>1</a:t>
            </a:r>
            <a:r>
              <a:rPr dirty="0" sz="4400" spc="-35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-45">
                <a:latin typeface="Cambria Math"/>
                <a:cs typeface="Cambria Math"/>
              </a:rPr>
              <a:t> </a:t>
            </a:r>
            <a:r>
              <a:rPr dirty="0" sz="4400" spc="280">
                <a:latin typeface="Cambria Math"/>
                <a:cs typeface="Cambria Math"/>
              </a:rPr>
              <a:t>𝛽</a:t>
            </a:r>
            <a:endParaRPr sz="4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27761" y="2504313"/>
            <a:ext cx="107315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1363" sz="6600" spc="-82">
                <a:latin typeface="Cambria Math"/>
                <a:cs typeface="Cambria Math"/>
              </a:rPr>
              <a:t>𝑇</a:t>
            </a:r>
            <a:r>
              <a:rPr dirty="0" sz="3200" spc="-55">
                <a:latin typeface="Cambria Math"/>
                <a:cs typeface="Cambria Math"/>
              </a:rPr>
              <a:t>𝑡−1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591" y="3487039"/>
            <a:ext cx="47961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Forecast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next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period: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8088" y="3476371"/>
            <a:ext cx="3782695" cy="1829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220470" algn="l"/>
                <a:tab pos="2427605" algn="l"/>
              </a:tabLst>
            </a:pPr>
            <a:r>
              <a:rPr dirty="0" sz="4400" spc="-55">
                <a:latin typeface="Cambria Math"/>
                <a:cs typeface="Cambria Math"/>
              </a:rPr>
              <a:t>𝐹</a:t>
            </a:r>
            <a:r>
              <a:rPr dirty="0" baseline="-15625" sz="4800" spc="-82">
                <a:latin typeface="Cambria Math"/>
                <a:cs typeface="Cambria Math"/>
              </a:rPr>
              <a:t>𝑡+1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50">
                <a:latin typeface="Cambria Math"/>
                <a:cs typeface="Cambria Math"/>
              </a:rPr>
              <a:t> </a:t>
            </a: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+</a:t>
            </a:r>
            <a:r>
              <a:rPr dirty="0" sz="4400" spc="-40">
                <a:latin typeface="Cambria Math"/>
                <a:cs typeface="Cambria Math"/>
              </a:rPr>
              <a:t> </a:t>
            </a:r>
            <a:r>
              <a:rPr dirty="0" sz="4400" spc="-160">
                <a:latin typeface="Cambria Math"/>
                <a:cs typeface="Cambria Math"/>
              </a:rPr>
              <a:t>𝑇</a:t>
            </a:r>
            <a:r>
              <a:rPr dirty="0" baseline="-15625" sz="4800" spc="-240">
                <a:latin typeface="Cambria Math"/>
                <a:cs typeface="Cambria Math"/>
              </a:rPr>
              <a:t>𝑡</a:t>
            </a:r>
            <a:endParaRPr baseline="-15625" sz="4800">
              <a:latin typeface="Cambria Math"/>
              <a:cs typeface="Cambria Math"/>
            </a:endParaRPr>
          </a:p>
          <a:p>
            <a:pPr marL="46355">
              <a:lnSpc>
                <a:spcPct val="100000"/>
              </a:lnSpc>
              <a:spcBef>
                <a:spcPts val="3634"/>
              </a:spcBef>
              <a:tabLst>
                <a:tab pos="1232535" algn="l"/>
                <a:tab pos="2439670" algn="l"/>
              </a:tabLst>
            </a:pPr>
            <a:r>
              <a:rPr dirty="0" sz="4400" spc="-25">
                <a:latin typeface="Cambria Math"/>
                <a:cs typeface="Cambria Math"/>
              </a:rPr>
              <a:t>𝐹</a:t>
            </a:r>
            <a:r>
              <a:rPr dirty="0" baseline="-15625" sz="4800" spc="-37">
                <a:latin typeface="Cambria Math"/>
                <a:cs typeface="Cambria Math"/>
              </a:rPr>
              <a:t>𝑡+k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50">
                <a:latin typeface="Cambria Math"/>
                <a:cs typeface="Cambria Math"/>
              </a:rPr>
              <a:t> </a:t>
            </a: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+</a:t>
            </a:r>
            <a:r>
              <a:rPr dirty="0" sz="4400" spc="-50">
                <a:latin typeface="Cambria Math"/>
                <a:cs typeface="Cambria Math"/>
              </a:rPr>
              <a:t> </a:t>
            </a:r>
            <a:r>
              <a:rPr dirty="0" sz="4400" spc="-110">
                <a:latin typeface="Cambria Math"/>
                <a:cs typeface="Cambria Math"/>
              </a:rPr>
              <a:t>𝑘𝑇</a:t>
            </a:r>
            <a:r>
              <a:rPr dirty="0" baseline="-15625" sz="4800" spc="-165">
                <a:latin typeface="Cambria Math"/>
                <a:cs typeface="Cambria Math"/>
              </a:rPr>
              <a:t>𝑡</a:t>
            </a:r>
            <a:endParaRPr baseline="-15625" sz="4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5731" y="4619371"/>
            <a:ext cx="51955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Forecast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next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k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period: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725" y="5899530"/>
            <a:ext cx="5287645" cy="1608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Level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smoothing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factor:</a:t>
            </a:r>
            <a:endParaRPr sz="4000">
              <a:latin typeface="Microsoft Sans Serif"/>
              <a:cs typeface="Microsoft Sans Serif"/>
            </a:endParaRPr>
          </a:p>
          <a:p>
            <a:pPr marL="20955">
              <a:lnSpc>
                <a:spcPct val="100000"/>
              </a:lnSpc>
              <a:spcBef>
                <a:spcPts val="286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Level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smoothing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factor: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8850" y="5596239"/>
            <a:ext cx="2387600" cy="1953895"/>
          </a:xfrm>
          <a:prstGeom prst="rect">
            <a:avLst/>
          </a:prstGeom>
        </p:spPr>
        <p:txBody>
          <a:bodyPr wrap="square" lIns="0" tIns="306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dirty="0" sz="4400">
                <a:latin typeface="Cambria Math"/>
                <a:cs typeface="Cambria Math"/>
              </a:rPr>
              <a:t>0</a:t>
            </a:r>
            <a:r>
              <a:rPr dirty="0" sz="4400" spc="225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≤</a:t>
            </a:r>
            <a:r>
              <a:rPr dirty="0" sz="4400" spc="225">
                <a:latin typeface="Cambria Math"/>
                <a:cs typeface="Cambria Math"/>
              </a:rPr>
              <a:t> </a:t>
            </a:r>
            <a:r>
              <a:rPr dirty="0" sz="4400" spc="505">
                <a:latin typeface="Cambria Math"/>
                <a:cs typeface="Cambria Math"/>
              </a:rPr>
              <a:t>𝑎</a:t>
            </a:r>
            <a:r>
              <a:rPr dirty="0" sz="4400" spc="2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≤</a:t>
            </a:r>
            <a:r>
              <a:rPr dirty="0" sz="4400">
                <a:latin typeface="Calibri"/>
                <a:cs typeface="Calibri"/>
              </a:rPr>
              <a:t>1</a:t>
            </a:r>
            <a:endParaRPr sz="4400">
              <a:latin typeface="Calibri"/>
              <a:cs typeface="Calibri"/>
            </a:endParaRPr>
          </a:p>
          <a:p>
            <a:pPr marL="102870">
              <a:lnSpc>
                <a:spcPct val="100000"/>
              </a:lnSpc>
              <a:spcBef>
                <a:spcPts val="2310"/>
              </a:spcBef>
            </a:pPr>
            <a:r>
              <a:rPr dirty="0" sz="4400">
                <a:latin typeface="Cambria Math"/>
                <a:cs typeface="Cambria Math"/>
              </a:rPr>
              <a:t>0</a:t>
            </a:r>
            <a:r>
              <a:rPr dirty="0" sz="4400" spc="22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≤</a:t>
            </a:r>
            <a:r>
              <a:rPr dirty="0" sz="4400" spc="225">
                <a:latin typeface="Cambria Math"/>
                <a:cs typeface="Cambria Math"/>
              </a:rPr>
              <a:t> </a:t>
            </a:r>
            <a:r>
              <a:rPr dirty="0" sz="4400" spc="285">
                <a:latin typeface="Cambria Math"/>
                <a:cs typeface="Cambria Math"/>
              </a:rPr>
              <a:t>𝛽</a:t>
            </a:r>
            <a:r>
              <a:rPr dirty="0" sz="4400" spc="2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≤</a:t>
            </a:r>
            <a:r>
              <a:rPr dirty="0" sz="4400">
                <a:latin typeface="Calibri"/>
                <a:cs typeface="Calibri"/>
              </a:rPr>
              <a:t>1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5843" y="1535125"/>
            <a:ext cx="842454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771515" algn="l"/>
                <a:tab pos="6436995" algn="l"/>
                <a:tab pos="7967980" algn="l"/>
              </a:tabLst>
            </a:pPr>
            <a:r>
              <a:rPr dirty="0" sz="4000" spc="-5">
                <a:latin typeface="Microsoft Sans Serif"/>
                <a:cs typeface="Microsoft Sans Serif"/>
              </a:rPr>
              <a:t>Current</a:t>
            </a:r>
            <a:r>
              <a:rPr dirty="0" sz="4000" spc="8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smoothed</a:t>
            </a:r>
            <a:r>
              <a:rPr dirty="0" sz="4000" spc="8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level:	</a:t>
            </a:r>
            <a:r>
              <a:rPr dirty="0" baseline="-3156" sz="6600" spc="112">
                <a:latin typeface="Cambria Math"/>
                <a:cs typeface="Cambria Math"/>
              </a:rPr>
              <a:t>𝐿</a:t>
            </a:r>
            <a:r>
              <a:rPr dirty="0" baseline="-19965" sz="4800" spc="112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mbria Math"/>
                <a:cs typeface="Cambria Math"/>
              </a:rPr>
              <a:t>=</a:t>
            </a:r>
            <a:r>
              <a:rPr dirty="0" baseline="-3156" sz="6600" spc="382">
                <a:latin typeface="Cambria Math"/>
                <a:cs typeface="Cambria Math"/>
              </a:rPr>
              <a:t> </a:t>
            </a:r>
            <a:r>
              <a:rPr dirty="0" baseline="-3156" sz="6600" spc="-37">
                <a:latin typeface="Cambria Math"/>
                <a:cs typeface="Cambria Math"/>
              </a:rPr>
              <a:t>𝑎𝑌</a:t>
            </a:r>
            <a:r>
              <a:rPr dirty="0" baseline="-19965" sz="4800" spc="-37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mbria Math"/>
                <a:cs typeface="Cambria Math"/>
              </a:rPr>
              <a:t>+</a:t>
            </a:r>
            <a:endParaRPr baseline="-3156" sz="6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33104" y="1718564"/>
            <a:ext cx="1715770" cy="518159"/>
          </a:xfrm>
          <a:custGeom>
            <a:avLst/>
            <a:gdLst/>
            <a:ahLst/>
            <a:cxnLst/>
            <a:rect l="l" t="t" r="r" b="b"/>
            <a:pathLst>
              <a:path w="1715770" h="518160">
                <a:moveTo>
                  <a:pt x="1550543" y="0"/>
                </a:moveTo>
                <a:lnTo>
                  <a:pt x="1543177" y="20954"/>
                </a:lnTo>
                <a:lnTo>
                  <a:pt x="1573178" y="34006"/>
                </a:lnTo>
                <a:lnTo>
                  <a:pt x="1598977" y="52022"/>
                </a:lnTo>
                <a:lnTo>
                  <a:pt x="1637919" y="102997"/>
                </a:lnTo>
                <a:lnTo>
                  <a:pt x="1660890" y="171894"/>
                </a:lnTo>
                <a:lnTo>
                  <a:pt x="1666619" y="212189"/>
                </a:lnTo>
                <a:lnTo>
                  <a:pt x="1668526" y="256412"/>
                </a:lnTo>
                <a:lnTo>
                  <a:pt x="1666599" y="302113"/>
                </a:lnTo>
                <a:lnTo>
                  <a:pt x="1660826" y="343598"/>
                </a:lnTo>
                <a:lnTo>
                  <a:pt x="1651220" y="380892"/>
                </a:lnTo>
                <a:lnTo>
                  <a:pt x="1620430" y="442426"/>
                </a:lnTo>
                <a:lnTo>
                  <a:pt x="1573516" y="483903"/>
                </a:lnTo>
                <a:lnTo>
                  <a:pt x="1543939" y="496950"/>
                </a:lnTo>
                <a:lnTo>
                  <a:pt x="1550543" y="518033"/>
                </a:lnTo>
                <a:lnTo>
                  <a:pt x="1588214" y="504509"/>
                </a:lnTo>
                <a:lnTo>
                  <a:pt x="1621218" y="484901"/>
                </a:lnTo>
                <a:lnTo>
                  <a:pt x="1649555" y="459222"/>
                </a:lnTo>
                <a:lnTo>
                  <a:pt x="1673225" y="427481"/>
                </a:lnTo>
                <a:lnTo>
                  <a:pt x="1691820" y="390882"/>
                </a:lnTo>
                <a:lnTo>
                  <a:pt x="1705117" y="350615"/>
                </a:lnTo>
                <a:lnTo>
                  <a:pt x="1713104" y="306681"/>
                </a:lnTo>
                <a:lnTo>
                  <a:pt x="1715770" y="259079"/>
                </a:lnTo>
                <a:lnTo>
                  <a:pt x="1713102" y="211623"/>
                </a:lnTo>
                <a:lnTo>
                  <a:pt x="1705102" y="167751"/>
                </a:lnTo>
                <a:lnTo>
                  <a:pt x="1691767" y="127474"/>
                </a:lnTo>
                <a:lnTo>
                  <a:pt x="1673098" y="90804"/>
                </a:lnTo>
                <a:lnTo>
                  <a:pt x="1649376" y="58918"/>
                </a:lnTo>
                <a:lnTo>
                  <a:pt x="1621059" y="33162"/>
                </a:lnTo>
                <a:lnTo>
                  <a:pt x="1588123" y="13527"/>
                </a:lnTo>
                <a:lnTo>
                  <a:pt x="1550543" y="0"/>
                </a:lnTo>
                <a:close/>
              </a:path>
              <a:path w="1715770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4"/>
                </a:lnTo>
                <a:lnTo>
                  <a:pt x="24110" y="127474"/>
                </a:lnTo>
                <a:lnTo>
                  <a:pt x="10731" y="167751"/>
                </a:lnTo>
                <a:lnTo>
                  <a:pt x="2686" y="211623"/>
                </a:lnTo>
                <a:lnTo>
                  <a:pt x="0" y="259079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1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3"/>
                </a:lnTo>
                <a:lnTo>
                  <a:pt x="171830" y="496950"/>
                </a:lnTo>
                <a:lnTo>
                  <a:pt x="142325" y="483903"/>
                </a:lnTo>
                <a:lnTo>
                  <a:pt x="116855" y="465724"/>
                </a:lnTo>
                <a:lnTo>
                  <a:pt x="77977" y="414019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4" y="256412"/>
                </a:lnTo>
                <a:lnTo>
                  <a:pt x="49170" y="212189"/>
                </a:lnTo>
                <a:lnTo>
                  <a:pt x="54943" y="171894"/>
                </a:lnTo>
                <a:lnTo>
                  <a:pt x="77977" y="102997"/>
                </a:lnTo>
                <a:lnTo>
                  <a:pt x="117046" y="52022"/>
                </a:lnTo>
                <a:lnTo>
                  <a:pt x="172593" y="20954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78518" y="1565605"/>
            <a:ext cx="465518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619885" algn="l"/>
                <a:tab pos="3021965" algn="l"/>
              </a:tabLst>
            </a:pPr>
            <a:r>
              <a:rPr dirty="0" sz="4400">
                <a:latin typeface="Cambria Math"/>
                <a:cs typeface="Cambria Math"/>
              </a:rPr>
              <a:t>1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 </a:t>
            </a:r>
            <a:r>
              <a:rPr dirty="0" sz="4400" spc="505">
                <a:latin typeface="Cambria Math"/>
                <a:cs typeface="Cambria Math"/>
              </a:rPr>
              <a:t>𝑎	</a:t>
            </a:r>
            <a:r>
              <a:rPr dirty="0" sz="4400" spc="50">
                <a:latin typeface="Cambria Math"/>
                <a:cs typeface="Cambria Math"/>
              </a:rPr>
              <a:t>(𝐿</a:t>
            </a:r>
            <a:r>
              <a:rPr dirty="0" baseline="-15625" sz="4800" spc="75">
                <a:latin typeface="Cambria Math"/>
                <a:cs typeface="Cambria Math"/>
              </a:rPr>
              <a:t>𝑡−1	</a:t>
            </a:r>
            <a:r>
              <a:rPr dirty="0" sz="4400">
                <a:latin typeface="Calibri"/>
                <a:cs typeface="Calibri"/>
              </a:rPr>
              <a:t>+</a:t>
            </a:r>
            <a:r>
              <a:rPr dirty="0" sz="4400" spc="-75">
                <a:latin typeface="Calibri"/>
                <a:cs typeface="Calibri"/>
              </a:rPr>
              <a:t> </a:t>
            </a:r>
            <a:r>
              <a:rPr dirty="0" sz="4400" spc="-5">
                <a:latin typeface="Cambria Math"/>
                <a:cs typeface="Cambria Math"/>
              </a:rPr>
              <a:t>𝑇</a:t>
            </a:r>
            <a:r>
              <a:rPr dirty="0" baseline="-15625" sz="4800" spc="-7">
                <a:latin typeface="Cambria Math"/>
                <a:cs typeface="Cambria Math"/>
              </a:rPr>
              <a:t>𝑡−1</a:t>
            </a:r>
            <a:r>
              <a:rPr dirty="0" sz="4400" spc="-5">
                <a:latin typeface="Calibri"/>
                <a:cs typeface="Calibri"/>
              </a:rPr>
              <a:t>)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37303" y="2210562"/>
            <a:ext cx="2362200" cy="1444625"/>
          </a:xfrm>
          <a:custGeom>
            <a:avLst/>
            <a:gdLst/>
            <a:ahLst/>
            <a:cxnLst/>
            <a:rect l="l" t="t" r="r" b="b"/>
            <a:pathLst>
              <a:path w="2362200" h="1444625">
                <a:moveTo>
                  <a:pt x="2288583" y="29381"/>
                </a:moveTo>
                <a:lnTo>
                  <a:pt x="0" y="1422145"/>
                </a:lnTo>
                <a:lnTo>
                  <a:pt x="13462" y="1444370"/>
                </a:lnTo>
                <a:lnTo>
                  <a:pt x="2302057" y="51472"/>
                </a:lnTo>
                <a:lnTo>
                  <a:pt x="2288583" y="29381"/>
                </a:lnTo>
                <a:close/>
              </a:path>
              <a:path w="2362200" h="1444625">
                <a:moveTo>
                  <a:pt x="2347543" y="22605"/>
                </a:moveTo>
                <a:lnTo>
                  <a:pt x="2299716" y="22605"/>
                </a:lnTo>
                <a:lnTo>
                  <a:pt x="2313178" y="44703"/>
                </a:lnTo>
                <a:lnTo>
                  <a:pt x="2302057" y="51472"/>
                </a:lnTo>
                <a:lnTo>
                  <a:pt x="2315591" y="73660"/>
                </a:lnTo>
                <a:lnTo>
                  <a:pt x="2347543" y="22605"/>
                </a:lnTo>
                <a:close/>
              </a:path>
              <a:path w="2362200" h="1444625">
                <a:moveTo>
                  <a:pt x="2299716" y="22605"/>
                </a:moveTo>
                <a:lnTo>
                  <a:pt x="2288583" y="29381"/>
                </a:lnTo>
                <a:lnTo>
                  <a:pt x="2302057" y="51472"/>
                </a:lnTo>
                <a:lnTo>
                  <a:pt x="2313178" y="44703"/>
                </a:lnTo>
                <a:lnTo>
                  <a:pt x="2299716" y="22605"/>
                </a:lnTo>
                <a:close/>
              </a:path>
              <a:path w="2362200" h="1444625">
                <a:moveTo>
                  <a:pt x="2361692" y="0"/>
                </a:moveTo>
                <a:lnTo>
                  <a:pt x="2275078" y="7238"/>
                </a:lnTo>
                <a:lnTo>
                  <a:pt x="2288583" y="29381"/>
                </a:lnTo>
                <a:lnTo>
                  <a:pt x="2299716" y="22605"/>
                </a:lnTo>
                <a:lnTo>
                  <a:pt x="2347543" y="22605"/>
                </a:lnTo>
                <a:lnTo>
                  <a:pt x="2361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52983" y="3381248"/>
            <a:ext cx="4835525" cy="142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Level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smoothing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constant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Microsoft Sans Serif"/>
              <a:cs typeface="Microsoft Sans Serif"/>
            </a:endParaRPr>
          </a:p>
          <a:p>
            <a:pPr marL="1892300">
              <a:lnSpc>
                <a:spcPct val="100000"/>
              </a:lnSpc>
            </a:pPr>
            <a:r>
              <a:rPr dirty="0" sz="2800" spc="-5">
                <a:latin typeface="Microsoft Sans Serif"/>
                <a:cs typeface="Microsoft Sans Serif"/>
              </a:rPr>
              <a:t>Current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data</a:t>
            </a:r>
            <a:r>
              <a:rPr dirty="0" sz="2800" spc="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value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35803" y="2337054"/>
            <a:ext cx="2238375" cy="2315210"/>
          </a:xfrm>
          <a:custGeom>
            <a:avLst/>
            <a:gdLst/>
            <a:ahLst/>
            <a:cxnLst/>
            <a:rect l="l" t="t" r="r" b="b"/>
            <a:pathLst>
              <a:path w="2238375" h="2315210">
                <a:moveTo>
                  <a:pt x="2174818" y="46848"/>
                </a:moveTo>
                <a:lnTo>
                  <a:pt x="0" y="2297049"/>
                </a:lnTo>
                <a:lnTo>
                  <a:pt x="18542" y="2315083"/>
                </a:lnTo>
                <a:lnTo>
                  <a:pt x="2193466" y="64903"/>
                </a:lnTo>
                <a:lnTo>
                  <a:pt x="2174818" y="46848"/>
                </a:lnTo>
                <a:close/>
              </a:path>
              <a:path w="2238375" h="2315210">
                <a:moveTo>
                  <a:pt x="2226319" y="37591"/>
                </a:moveTo>
                <a:lnTo>
                  <a:pt x="2183765" y="37591"/>
                </a:lnTo>
                <a:lnTo>
                  <a:pt x="2202433" y="55625"/>
                </a:lnTo>
                <a:lnTo>
                  <a:pt x="2193466" y="64903"/>
                </a:lnTo>
                <a:lnTo>
                  <a:pt x="2212086" y="82931"/>
                </a:lnTo>
                <a:lnTo>
                  <a:pt x="2226319" y="37591"/>
                </a:lnTo>
                <a:close/>
              </a:path>
              <a:path w="2238375" h="2315210">
                <a:moveTo>
                  <a:pt x="2183765" y="37591"/>
                </a:moveTo>
                <a:lnTo>
                  <a:pt x="2174818" y="46848"/>
                </a:lnTo>
                <a:lnTo>
                  <a:pt x="2193466" y="64903"/>
                </a:lnTo>
                <a:lnTo>
                  <a:pt x="2202433" y="55625"/>
                </a:lnTo>
                <a:lnTo>
                  <a:pt x="2183765" y="37591"/>
                </a:lnTo>
                <a:close/>
              </a:path>
              <a:path w="2238375" h="2315210">
                <a:moveTo>
                  <a:pt x="2238121" y="0"/>
                </a:moveTo>
                <a:lnTo>
                  <a:pt x="2156205" y="28828"/>
                </a:lnTo>
                <a:lnTo>
                  <a:pt x="2174818" y="46848"/>
                </a:lnTo>
                <a:lnTo>
                  <a:pt x="2183765" y="37591"/>
                </a:lnTo>
                <a:lnTo>
                  <a:pt x="2226319" y="37591"/>
                </a:lnTo>
                <a:lnTo>
                  <a:pt x="2238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730108" y="4667453"/>
            <a:ext cx="242062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Prior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period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smoothed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46515" y="2337054"/>
            <a:ext cx="2238375" cy="2315210"/>
          </a:xfrm>
          <a:custGeom>
            <a:avLst/>
            <a:gdLst/>
            <a:ahLst/>
            <a:cxnLst/>
            <a:rect l="l" t="t" r="r" b="b"/>
            <a:pathLst>
              <a:path w="2238375" h="2315210">
                <a:moveTo>
                  <a:pt x="2174818" y="46848"/>
                </a:moveTo>
                <a:lnTo>
                  <a:pt x="0" y="2297049"/>
                </a:lnTo>
                <a:lnTo>
                  <a:pt x="18541" y="2315083"/>
                </a:lnTo>
                <a:lnTo>
                  <a:pt x="2193466" y="64903"/>
                </a:lnTo>
                <a:lnTo>
                  <a:pt x="2174818" y="46848"/>
                </a:lnTo>
                <a:close/>
              </a:path>
              <a:path w="2238375" h="2315210">
                <a:moveTo>
                  <a:pt x="2226319" y="37591"/>
                </a:moveTo>
                <a:lnTo>
                  <a:pt x="2183764" y="37591"/>
                </a:lnTo>
                <a:lnTo>
                  <a:pt x="2202433" y="55625"/>
                </a:lnTo>
                <a:lnTo>
                  <a:pt x="2193466" y="64903"/>
                </a:lnTo>
                <a:lnTo>
                  <a:pt x="2212085" y="82931"/>
                </a:lnTo>
                <a:lnTo>
                  <a:pt x="2226319" y="37591"/>
                </a:lnTo>
                <a:close/>
              </a:path>
              <a:path w="2238375" h="2315210">
                <a:moveTo>
                  <a:pt x="2183764" y="37591"/>
                </a:moveTo>
                <a:lnTo>
                  <a:pt x="2174818" y="46848"/>
                </a:lnTo>
                <a:lnTo>
                  <a:pt x="2193466" y="64903"/>
                </a:lnTo>
                <a:lnTo>
                  <a:pt x="2202433" y="55625"/>
                </a:lnTo>
                <a:lnTo>
                  <a:pt x="2183764" y="37591"/>
                </a:lnTo>
                <a:close/>
              </a:path>
              <a:path w="2238375" h="2315210">
                <a:moveTo>
                  <a:pt x="2238120" y="0"/>
                </a:moveTo>
                <a:lnTo>
                  <a:pt x="2156205" y="28828"/>
                </a:lnTo>
                <a:lnTo>
                  <a:pt x="2174818" y="46848"/>
                </a:lnTo>
                <a:lnTo>
                  <a:pt x="2183764" y="37591"/>
                </a:lnTo>
                <a:lnTo>
                  <a:pt x="2226319" y="37591"/>
                </a:lnTo>
                <a:lnTo>
                  <a:pt x="2238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216388" y="5806821"/>
            <a:ext cx="249999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Prior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period </a:t>
            </a:r>
            <a:r>
              <a:rPr dirty="0" sz="2800">
                <a:latin typeface="Microsoft Sans Serif"/>
                <a:cs typeface="Microsoft Sans Serif"/>
              </a:rPr>
              <a:t> smoothed</a:t>
            </a:r>
            <a:r>
              <a:rPr dirty="0" sz="2800" spc="-5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trend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29365" y="2337054"/>
            <a:ext cx="1409065" cy="3463925"/>
          </a:xfrm>
          <a:custGeom>
            <a:avLst/>
            <a:gdLst/>
            <a:ahLst/>
            <a:cxnLst/>
            <a:rect l="l" t="t" r="r" b="b"/>
            <a:pathLst>
              <a:path w="1409065" h="3463925">
                <a:moveTo>
                  <a:pt x="1360792" y="67287"/>
                </a:moveTo>
                <a:lnTo>
                  <a:pt x="0" y="3454273"/>
                </a:lnTo>
                <a:lnTo>
                  <a:pt x="24129" y="3463925"/>
                </a:lnTo>
                <a:lnTo>
                  <a:pt x="1384910" y="76969"/>
                </a:lnTo>
                <a:lnTo>
                  <a:pt x="1360792" y="67287"/>
                </a:lnTo>
                <a:close/>
              </a:path>
              <a:path w="1409065" h="3463925">
                <a:moveTo>
                  <a:pt x="1406362" y="55245"/>
                </a:moveTo>
                <a:lnTo>
                  <a:pt x="1365630" y="55245"/>
                </a:lnTo>
                <a:lnTo>
                  <a:pt x="1389760" y="64897"/>
                </a:lnTo>
                <a:lnTo>
                  <a:pt x="1384910" y="76969"/>
                </a:lnTo>
                <a:lnTo>
                  <a:pt x="1408937" y="86613"/>
                </a:lnTo>
                <a:lnTo>
                  <a:pt x="1406362" y="55245"/>
                </a:lnTo>
                <a:close/>
              </a:path>
              <a:path w="1409065" h="3463925">
                <a:moveTo>
                  <a:pt x="1365630" y="55245"/>
                </a:moveTo>
                <a:lnTo>
                  <a:pt x="1360792" y="67287"/>
                </a:lnTo>
                <a:lnTo>
                  <a:pt x="1384910" y="76969"/>
                </a:lnTo>
                <a:lnTo>
                  <a:pt x="1389760" y="64897"/>
                </a:lnTo>
                <a:lnTo>
                  <a:pt x="1365630" y="55245"/>
                </a:lnTo>
                <a:close/>
              </a:path>
              <a:path w="1409065" h="3463925">
                <a:moveTo>
                  <a:pt x="1401826" y="0"/>
                </a:moveTo>
                <a:lnTo>
                  <a:pt x="1336802" y="57658"/>
                </a:lnTo>
                <a:lnTo>
                  <a:pt x="1360792" y="67287"/>
                </a:lnTo>
                <a:lnTo>
                  <a:pt x="1365630" y="55245"/>
                </a:lnTo>
                <a:lnTo>
                  <a:pt x="1406362" y="55245"/>
                </a:lnTo>
                <a:lnTo>
                  <a:pt x="14018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01243" y="6451498"/>
            <a:ext cx="47745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Microsoft Sans Serif"/>
                <a:cs typeface="Microsoft Sans Serif"/>
              </a:rPr>
              <a:t>Simple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exponential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smoothing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620" y="2210562"/>
            <a:ext cx="78105" cy="4216400"/>
          </a:xfrm>
          <a:custGeom>
            <a:avLst/>
            <a:gdLst/>
            <a:ahLst/>
            <a:cxnLst/>
            <a:rect l="l" t="t" r="r" b="b"/>
            <a:pathLst>
              <a:path w="78104" h="4216400">
                <a:moveTo>
                  <a:pt x="51815" y="64769"/>
                </a:moveTo>
                <a:lnTo>
                  <a:pt x="25907" y="64769"/>
                </a:lnTo>
                <a:lnTo>
                  <a:pt x="25907" y="4216273"/>
                </a:lnTo>
                <a:lnTo>
                  <a:pt x="51815" y="4216273"/>
                </a:lnTo>
                <a:lnTo>
                  <a:pt x="51815" y="64769"/>
                </a:lnTo>
                <a:close/>
              </a:path>
              <a:path w="78104" h="421640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4" h="4216400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19572"/>
            <a:ext cx="14080490" cy="2200910"/>
            <a:chOff x="0" y="5719572"/>
            <a:chExt cx="14080490" cy="2200910"/>
          </a:xfrm>
        </p:grpSpPr>
        <p:sp>
          <p:nvSpPr>
            <p:cNvPr id="3" name="object 3"/>
            <p:cNvSpPr/>
            <p:nvPr/>
          </p:nvSpPr>
          <p:spPr>
            <a:xfrm>
              <a:off x="2598420" y="5719572"/>
              <a:ext cx="11482070" cy="563880"/>
            </a:xfrm>
            <a:custGeom>
              <a:avLst/>
              <a:gdLst/>
              <a:ahLst/>
              <a:cxnLst/>
              <a:rect l="l" t="t" r="r" b="b"/>
              <a:pathLst>
                <a:path w="11482069" h="563879">
                  <a:moveTo>
                    <a:pt x="11481816" y="0"/>
                  </a:moveTo>
                  <a:lnTo>
                    <a:pt x="0" y="334898"/>
                  </a:lnTo>
                  <a:lnTo>
                    <a:pt x="11481816" y="563879"/>
                  </a:lnTo>
                  <a:lnTo>
                    <a:pt x="11481816" y="0"/>
                  </a:lnTo>
                  <a:close/>
                </a:path>
              </a:pathLst>
            </a:custGeom>
            <a:solidFill>
              <a:srgbClr val="A9C5E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3253" y="6048756"/>
              <a:ext cx="13907135" cy="911860"/>
            </a:xfrm>
            <a:custGeom>
              <a:avLst/>
              <a:gdLst/>
              <a:ahLst/>
              <a:cxnLst/>
              <a:rect l="l" t="t" r="r" b="b"/>
              <a:pathLst>
                <a:path w="13907135" h="911859">
                  <a:moveTo>
                    <a:pt x="13906982" y="0"/>
                  </a:moveTo>
                  <a:lnTo>
                    <a:pt x="0" y="0"/>
                  </a:lnTo>
                  <a:lnTo>
                    <a:pt x="13906982" y="911352"/>
                  </a:lnTo>
                  <a:lnTo>
                    <a:pt x="139069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5774434"/>
              <a:ext cx="14080234" cy="21457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765562"/>
              <a:ext cx="14080235" cy="92425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91668" y="435864"/>
            <a:ext cx="12725400" cy="2062480"/>
            <a:chOff x="391668" y="435864"/>
            <a:chExt cx="12725400" cy="20624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8" y="630936"/>
              <a:ext cx="12352020" cy="16885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26568" y="435864"/>
              <a:ext cx="45720" cy="2044064"/>
            </a:xfrm>
            <a:custGeom>
              <a:avLst/>
              <a:gdLst/>
              <a:ahLst/>
              <a:cxnLst/>
              <a:rect l="l" t="t" r="r" b="b"/>
              <a:pathLst>
                <a:path w="45720" h="2044064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0" y="2020824"/>
                  </a:lnTo>
                  <a:lnTo>
                    <a:pt x="1803" y="2029700"/>
                  </a:lnTo>
                  <a:lnTo>
                    <a:pt x="6715" y="2036968"/>
                  </a:lnTo>
                  <a:lnTo>
                    <a:pt x="13983" y="2041880"/>
                  </a:lnTo>
                  <a:lnTo>
                    <a:pt x="22859" y="2043684"/>
                  </a:lnTo>
                  <a:lnTo>
                    <a:pt x="31736" y="2041880"/>
                  </a:lnTo>
                  <a:lnTo>
                    <a:pt x="39004" y="2036968"/>
                  </a:lnTo>
                  <a:lnTo>
                    <a:pt x="43916" y="2029700"/>
                  </a:lnTo>
                  <a:lnTo>
                    <a:pt x="45720" y="2020824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1668" y="618744"/>
              <a:ext cx="12725400" cy="45720"/>
            </a:xfrm>
            <a:custGeom>
              <a:avLst/>
              <a:gdLst/>
              <a:ahLst/>
              <a:cxnLst/>
              <a:rect l="l" t="t" r="r" b="b"/>
              <a:pathLst>
                <a:path w="12725400" h="45720">
                  <a:moveTo>
                    <a:pt x="12702540" y="0"/>
                  </a:moveTo>
                  <a:lnTo>
                    <a:pt x="22860" y="0"/>
                  </a:lnTo>
                  <a:lnTo>
                    <a:pt x="13962" y="1803"/>
                  </a:lnTo>
                  <a:lnTo>
                    <a:pt x="6696" y="6715"/>
                  </a:lnTo>
                  <a:lnTo>
                    <a:pt x="1796" y="13983"/>
                  </a:lnTo>
                  <a:lnTo>
                    <a:pt x="0" y="22859"/>
                  </a:lnTo>
                  <a:lnTo>
                    <a:pt x="1796" y="31736"/>
                  </a:lnTo>
                  <a:lnTo>
                    <a:pt x="6696" y="39004"/>
                  </a:lnTo>
                  <a:lnTo>
                    <a:pt x="13962" y="43916"/>
                  </a:lnTo>
                  <a:lnTo>
                    <a:pt x="22860" y="45719"/>
                  </a:lnTo>
                  <a:lnTo>
                    <a:pt x="12702540" y="45719"/>
                  </a:lnTo>
                  <a:lnTo>
                    <a:pt x="12711416" y="43916"/>
                  </a:lnTo>
                  <a:lnTo>
                    <a:pt x="12718684" y="39004"/>
                  </a:lnTo>
                  <a:lnTo>
                    <a:pt x="12723596" y="31736"/>
                  </a:lnTo>
                  <a:lnTo>
                    <a:pt x="12725399" y="22859"/>
                  </a:lnTo>
                  <a:lnTo>
                    <a:pt x="12723596" y="13983"/>
                  </a:lnTo>
                  <a:lnTo>
                    <a:pt x="12718684" y="6715"/>
                  </a:lnTo>
                  <a:lnTo>
                    <a:pt x="12711416" y="1803"/>
                  </a:lnTo>
                  <a:lnTo>
                    <a:pt x="12702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1668" y="454151"/>
              <a:ext cx="12725400" cy="2044064"/>
            </a:xfrm>
            <a:custGeom>
              <a:avLst/>
              <a:gdLst/>
              <a:ahLst/>
              <a:cxnLst/>
              <a:rect l="l" t="t" r="r" b="b"/>
              <a:pathLst>
                <a:path w="12725399" h="2044064">
                  <a:moveTo>
                    <a:pt x="12725387" y="1833372"/>
                  </a:moveTo>
                  <a:lnTo>
                    <a:pt x="12723584" y="1824507"/>
                  </a:lnTo>
                  <a:lnTo>
                    <a:pt x="12718682" y="1817230"/>
                  </a:lnTo>
                  <a:lnTo>
                    <a:pt x="12711405" y="1812328"/>
                  </a:lnTo>
                  <a:lnTo>
                    <a:pt x="12702540" y="1810512"/>
                  </a:lnTo>
                  <a:lnTo>
                    <a:pt x="245364" y="1810512"/>
                  </a:lnTo>
                  <a:lnTo>
                    <a:pt x="245364" y="22860"/>
                  </a:lnTo>
                  <a:lnTo>
                    <a:pt x="243560" y="13995"/>
                  </a:lnTo>
                  <a:lnTo>
                    <a:pt x="238658" y="6718"/>
                  </a:lnTo>
                  <a:lnTo>
                    <a:pt x="231394" y="1816"/>
                  </a:lnTo>
                  <a:lnTo>
                    <a:pt x="222504" y="0"/>
                  </a:lnTo>
                  <a:lnTo>
                    <a:pt x="213601" y="1816"/>
                  </a:lnTo>
                  <a:lnTo>
                    <a:pt x="206336" y="6718"/>
                  </a:lnTo>
                  <a:lnTo>
                    <a:pt x="201434" y="13995"/>
                  </a:lnTo>
                  <a:lnTo>
                    <a:pt x="199644" y="22860"/>
                  </a:lnTo>
                  <a:lnTo>
                    <a:pt x="199644" y="1810512"/>
                  </a:lnTo>
                  <a:lnTo>
                    <a:pt x="22860" y="1810512"/>
                  </a:lnTo>
                  <a:lnTo>
                    <a:pt x="13957" y="1812328"/>
                  </a:lnTo>
                  <a:lnTo>
                    <a:pt x="6692" y="1817230"/>
                  </a:lnTo>
                  <a:lnTo>
                    <a:pt x="1790" y="1824507"/>
                  </a:lnTo>
                  <a:lnTo>
                    <a:pt x="0" y="1833372"/>
                  </a:lnTo>
                  <a:lnTo>
                    <a:pt x="1790" y="1842249"/>
                  </a:lnTo>
                  <a:lnTo>
                    <a:pt x="6692" y="1849526"/>
                  </a:lnTo>
                  <a:lnTo>
                    <a:pt x="13957" y="1854428"/>
                  </a:lnTo>
                  <a:lnTo>
                    <a:pt x="22860" y="1856232"/>
                  </a:lnTo>
                  <a:lnTo>
                    <a:pt x="199644" y="1856232"/>
                  </a:lnTo>
                  <a:lnTo>
                    <a:pt x="199644" y="2020824"/>
                  </a:lnTo>
                  <a:lnTo>
                    <a:pt x="201434" y="2029701"/>
                  </a:lnTo>
                  <a:lnTo>
                    <a:pt x="206336" y="2036978"/>
                  </a:lnTo>
                  <a:lnTo>
                    <a:pt x="213601" y="2041880"/>
                  </a:lnTo>
                  <a:lnTo>
                    <a:pt x="222504" y="2043684"/>
                  </a:lnTo>
                  <a:lnTo>
                    <a:pt x="231394" y="2041880"/>
                  </a:lnTo>
                  <a:lnTo>
                    <a:pt x="238658" y="2036978"/>
                  </a:lnTo>
                  <a:lnTo>
                    <a:pt x="243560" y="2029701"/>
                  </a:lnTo>
                  <a:lnTo>
                    <a:pt x="245364" y="2020824"/>
                  </a:lnTo>
                  <a:lnTo>
                    <a:pt x="245364" y="1856232"/>
                  </a:lnTo>
                  <a:lnTo>
                    <a:pt x="12702540" y="1856232"/>
                  </a:lnTo>
                  <a:lnTo>
                    <a:pt x="12711405" y="1854428"/>
                  </a:lnTo>
                  <a:lnTo>
                    <a:pt x="12718682" y="1849526"/>
                  </a:lnTo>
                  <a:lnTo>
                    <a:pt x="12723584" y="1842249"/>
                  </a:lnTo>
                  <a:lnTo>
                    <a:pt x="12725387" y="1833372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7031" y="870661"/>
            <a:ext cx="1228979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9050">
              <a:lnSpc>
                <a:spcPct val="100000"/>
              </a:lnSpc>
              <a:spcBef>
                <a:spcPts val="105"/>
              </a:spcBef>
            </a:pPr>
            <a:r>
              <a:rPr dirty="0" sz="8000" spc="-40">
                <a:solidFill>
                  <a:srgbClr val="FFFFFF"/>
                </a:solidFill>
              </a:rPr>
              <a:t>Time</a:t>
            </a:r>
            <a:r>
              <a:rPr dirty="0" sz="8000" spc="-35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Series</a:t>
            </a:r>
            <a:endParaRPr sz="8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3468" y="1598498"/>
            <a:ext cx="26968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When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5">
                <a:latin typeface="Cambria Math"/>
                <a:cs typeface="Cambria Math"/>
              </a:rPr>
              <a:t>𝑎</a:t>
            </a:r>
            <a:r>
              <a:rPr dirty="0" sz="4000" spc="200">
                <a:latin typeface="Cambria Math"/>
                <a:cs typeface="Cambria Math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=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0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75371" y="1701546"/>
            <a:ext cx="2141220" cy="518159"/>
          </a:xfrm>
          <a:custGeom>
            <a:avLst/>
            <a:gdLst/>
            <a:ahLst/>
            <a:cxnLst/>
            <a:rect l="l" t="t" r="r" b="b"/>
            <a:pathLst>
              <a:path w="2141220" h="518160">
                <a:moveTo>
                  <a:pt x="1975738" y="0"/>
                </a:moveTo>
                <a:lnTo>
                  <a:pt x="1968373" y="20955"/>
                </a:lnTo>
                <a:lnTo>
                  <a:pt x="1998356" y="34008"/>
                </a:lnTo>
                <a:lnTo>
                  <a:pt x="2024126" y="52038"/>
                </a:lnTo>
                <a:lnTo>
                  <a:pt x="2063114" y="103124"/>
                </a:lnTo>
                <a:lnTo>
                  <a:pt x="2086086" y="171910"/>
                </a:lnTo>
                <a:lnTo>
                  <a:pt x="2091815" y="212191"/>
                </a:lnTo>
                <a:lnTo>
                  <a:pt x="2093722" y="256412"/>
                </a:lnTo>
                <a:lnTo>
                  <a:pt x="2091795" y="302113"/>
                </a:lnTo>
                <a:lnTo>
                  <a:pt x="2086022" y="343598"/>
                </a:lnTo>
                <a:lnTo>
                  <a:pt x="2076416" y="380892"/>
                </a:lnTo>
                <a:lnTo>
                  <a:pt x="2045608" y="442426"/>
                </a:lnTo>
                <a:lnTo>
                  <a:pt x="1998658" y="483903"/>
                </a:lnTo>
                <a:lnTo>
                  <a:pt x="1969134" y="496951"/>
                </a:lnTo>
                <a:lnTo>
                  <a:pt x="1975738" y="518033"/>
                </a:lnTo>
                <a:lnTo>
                  <a:pt x="2013408" y="504509"/>
                </a:lnTo>
                <a:lnTo>
                  <a:pt x="2046398" y="484901"/>
                </a:lnTo>
                <a:lnTo>
                  <a:pt x="2074697" y="459222"/>
                </a:lnTo>
                <a:lnTo>
                  <a:pt x="2098294" y="427482"/>
                </a:lnTo>
                <a:lnTo>
                  <a:pt x="2116963" y="390882"/>
                </a:lnTo>
                <a:lnTo>
                  <a:pt x="2130298" y="350615"/>
                </a:lnTo>
                <a:lnTo>
                  <a:pt x="2138299" y="306681"/>
                </a:lnTo>
                <a:lnTo>
                  <a:pt x="2140966" y="259080"/>
                </a:lnTo>
                <a:lnTo>
                  <a:pt x="2138297" y="211623"/>
                </a:lnTo>
                <a:lnTo>
                  <a:pt x="2130282" y="167751"/>
                </a:lnTo>
                <a:lnTo>
                  <a:pt x="2116909" y="127474"/>
                </a:lnTo>
                <a:lnTo>
                  <a:pt x="2098167" y="90805"/>
                </a:lnTo>
                <a:lnTo>
                  <a:pt x="2074501" y="58918"/>
                </a:lnTo>
                <a:lnTo>
                  <a:pt x="2046192" y="33162"/>
                </a:lnTo>
                <a:lnTo>
                  <a:pt x="2013263" y="13527"/>
                </a:lnTo>
                <a:lnTo>
                  <a:pt x="1975738" y="0"/>
                </a:lnTo>
                <a:close/>
              </a:path>
              <a:path w="2141220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5"/>
                </a:lnTo>
                <a:lnTo>
                  <a:pt x="24056" y="127474"/>
                </a:lnTo>
                <a:lnTo>
                  <a:pt x="10683" y="167751"/>
                </a:lnTo>
                <a:lnTo>
                  <a:pt x="2668" y="211623"/>
                </a:lnTo>
                <a:lnTo>
                  <a:pt x="0" y="259080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2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3"/>
                </a:lnTo>
                <a:lnTo>
                  <a:pt x="171830" y="496951"/>
                </a:lnTo>
                <a:lnTo>
                  <a:pt x="142307" y="483903"/>
                </a:lnTo>
                <a:lnTo>
                  <a:pt x="116808" y="465724"/>
                </a:lnTo>
                <a:lnTo>
                  <a:pt x="77977" y="414020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4" y="256412"/>
                </a:lnTo>
                <a:lnTo>
                  <a:pt x="49170" y="212191"/>
                </a:lnTo>
                <a:lnTo>
                  <a:pt x="54943" y="171910"/>
                </a:lnTo>
                <a:lnTo>
                  <a:pt x="77977" y="103124"/>
                </a:lnTo>
                <a:lnTo>
                  <a:pt x="116998" y="52038"/>
                </a:lnTo>
                <a:lnTo>
                  <a:pt x="172593" y="20955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2454" y="1548460"/>
            <a:ext cx="8524240" cy="27228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728980" algn="l"/>
                <a:tab pos="2682875" algn="l"/>
                <a:tab pos="3455670" algn="l"/>
                <a:tab pos="5463540" algn="l"/>
                <a:tab pos="6865620" algn="l"/>
              </a:tabLst>
            </a:pP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54">
                <a:latin typeface="Cambria Math"/>
                <a:cs typeface="Cambria Math"/>
              </a:rPr>
              <a:t> </a:t>
            </a:r>
            <a:r>
              <a:rPr dirty="0" sz="4400" spc="-114">
                <a:latin typeface="Cambria Math"/>
                <a:cs typeface="Cambria Math"/>
              </a:rPr>
              <a:t>(𝟎)𝑌</a:t>
            </a:r>
            <a:r>
              <a:rPr dirty="0" baseline="-15625" sz="4800" spc="-17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+	1</a:t>
            </a:r>
            <a:r>
              <a:rPr dirty="0" sz="4400" spc="15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-5">
                <a:latin typeface="Cambria Math"/>
                <a:cs typeface="Cambria Math"/>
              </a:rPr>
              <a:t> </a:t>
            </a:r>
            <a:r>
              <a:rPr dirty="0" sz="4400" spc="5">
                <a:latin typeface="Cambria Math"/>
                <a:cs typeface="Cambria Math"/>
              </a:rPr>
              <a:t>(𝟎)	</a:t>
            </a:r>
            <a:r>
              <a:rPr dirty="0" sz="4400" spc="50">
                <a:latin typeface="Cambria Math"/>
                <a:cs typeface="Cambria Math"/>
              </a:rPr>
              <a:t>(𝐿</a:t>
            </a:r>
            <a:r>
              <a:rPr dirty="0" baseline="-15625" sz="4800" spc="75">
                <a:latin typeface="Cambria Math"/>
                <a:cs typeface="Cambria Math"/>
              </a:rPr>
              <a:t>𝑡−1	</a:t>
            </a:r>
            <a:r>
              <a:rPr dirty="0" sz="4400">
                <a:latin typeface="Calibri"/>
                <a:cs typeface="Calibri"/>
              </a:rPr>
              <a:t>+</a:t>
            </a:r>
            <a:r>
              <a:rPr dirty="0" sz="4400" spc="-55">
                <a:latin typeface="Calibri"/>
                <a:cs typeface="Calibri"/>
              </a:rPr>
              <a:t> </a:t>
            </a:r>
            <a:r>
              <a:rPr dirty="0" sz="4400" spc="-5">
                <a:latin typeface="Cambria Math"/>
                <a:cs typeface="Cambria Math"/>
              </a:rPr>
              <a:t>𝑇</a:t>
            </a:r>
            <a:r>
              <a:rPr dirty="0" baseline="-15625" sz="4800" spc="-7">
                <a:latin typeface="Cambria Math"/>
                <a:cs typeface="Cambria Math"/>
              </a:rPr>
              <a:t>𝑡−1</a:t>
            </a:r>
            <a:r>
              <a:rPr dirty="0" sz="4400" spc="-5">
                <a:latin typeface="Calibri"/>
                <a:cs typeface="Calibri"/>
              </a:rPr>
              <a:t>)</a:t>
            </a:r>
            <a:endParaRPr sz="44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4079"/>
              </a:spcBef>
              <a:tabLst>
                <a:tab pos="728980" algn="l"/>
                <a:tab pos="1425575" algn="l"/>
                <a:tab pos="2596515" algn="l"/>
              </a:tabLst>
            </a:pPr>
            <a:r>
              <a:rPr dirty="0" baseline="11363" sz="6600" spc="112">
                <a:latin typeface="Cambria Math"/>
                <a:cs typeface="Cambria Math"/>
              </a:rPr>
              <a:t>𝐿</a:t>
            </a:r>
            <a:r>
              <a:rPr dirty="0" sz="3200" spc="75">
                <a:latin typeface="Cambria Math"/>
                <a:cs typeface="Cambria Math"/>
              </a:rPr>
              <a:t>𝑡	</a:t>
            </a:r>
            <a:r>
              <a:rPr dirty="0" baseline="11363" sz="6600">
                <a:latin typeface="Cambria Math"/>
                <a:cs typeface="Cambria Math"/>
              </a:rPr>
              <a:t>=	</a:t>
            </a:r>
            <a:r>
              <a:rPr dirty="0" baseline="11363" sz="6600" spc="89">
                <a:latin typeface="Cambria Math"/>
                <a:cs typeface="Cambria Math"/>
              </a:rPr>
              <a:t>𝐿</a:t>
            </a:r>
            <a:r>
              <a:rPr dirty="0" sz="3200" spc="60">
                <a:latin typeface="Cambria Math"/>
                <a:cs typeface="Cambria Math"/>
              </a:rPr>
              <a:t>𝑡−1	</a:t>
            </a:r>
            <a:r>
              <a:rPr dirty="0" baseline="11363" sz="6600">
                <a:latin typeface="Calibri"/>
                <a:cs typeface="Calibri"/>
              </a:rPr>
              <a:t>+</a:t>
            </a:r>
            <a:r>
              <a:rPr dirty="0" baseline="11363" sz="6600" spc="-60">
                <a:latin typeface="Calibri"/>
                <a:cs typeface="Calibri"/>
              </a:rPr>
              <a:t> </a:t>
            </a:r>
            <a:r>
              <a:rPr dirty="0" baseline="11363" sz="6600" spc="-75">
                <a:latin typeface="Cambria Math"/>
                <a:cs typeface="Cambria Math"/>
              </a:rPr>
              <a:t>𝑇</a:t>
            </a:r>
            <a:r>
              <a:rPr dirty="0" sz="3200" spc="-50">
                <a:latin typeface="Cambria Math"/>
                <a:cs typeface="Cambria Math"/>
              </a:rPr>
              <a:t>𝑡−1</a:t>
            </a:r>
            <a:endParaRPr sz="32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310"/>
              </a:spcBef>
              <a:tabLst>
                <a:tab pos="728980" algn="l"/>
                <a:tab pos="1425575" algn="l"/>
              </a:tabLst>
            </a:pP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	</a:t>
            </a:r>
            <a:r>
              <a:rPr dirty="0" sz="4400" spc="-165">
                <a:latin typeface="Cambria Math"/>
                <a:cs typeface="Cambria Math"/>
              </a:rPr>
              <a:t>𝐹</a:t>
            </a:r>
            <a:r>
              <a:rPr dirty="0" baseline="-15625" sz="4800" spc="-247">
                <a:latin typeface="Cambria Math"/>
                <a:cs typeface="Cambria Math"/>
              </a:rPr>
              <a:t>𝑡</a:t>
            </a:r>
            <a:endParaRPr baseline="-15625" sz="48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67455" y="1687068"/>
            <a:ext cx="990600" cy="497205"/>
            <a:chOff x="3267455" y="1687068"/>
            <a:chExt cx="990600" cy="497205"/>
          </a:xfrm>
        </p:grpSpPr>
        <p:sp>
          <p:nvSpPr>
            <p:cNvPr id="13" name="object 13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1"/>
                  </a:lnTo>
                  <a:lnTo>
                    <a:pt x="978408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8"/>
                  </a:moveTo>
                  <a:lnTo>
                    <a:pt x="736092" y="121158"/>
                  </a:lnTo>
                  <a:lnTo>
                    <a:pt x="736092" y="0"/>
                  </a:lnTo>
                  <a:lnTo>
                    <a:pt x="978408" y="242315"/>
                  </a:lnTo>
                  <a:lnTo>
                    <a:pt x="736092" y="484631"/>
                  </a:lnTo>
                  <a:lnTo>
                    <a:pt x="736092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420871" y="5130241"/>
            <a:ext cx="54381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Smoothed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=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Current</a:t>
            </a:r>
            <a:r>
              <a:rPr dirty="0" sz="2800" spc="5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forecast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03976" y="4312158"/>
            <a:ext cx="78105" cy="794385"/>
          </a:xfrm>
          <a:custGeom>
            <a:avLst/>
            <a:gdLst/>
            <a:ahLst/>
            <a:cxnLst/>
            <a:rect l="l" t="t" r="r" b="b"/>
            <a:pathLst>
              <a:path w="78104" h="794385">
                <a:moveTo>
                  <a:pt x="51815" y="64770"/>
                </a:moveTo>
                <a:lnTo>
                  <a:pt x="25908" y="64770"/>
                </a:lnTo>
                <a:lnTo>
                  <a:pt x="25908" y="794004"/>
                </a:lnTo>
                <a:lnTo>
                  <a:pt x="51815" y="794004"/>
                </a:lnTo>
                <a:lnTo>
                  <a:pt x="51815" y="64770"/>
                </a:lnTo>
                <a:close/>
              </a:path>
              <a:path w="78104" h="79438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9438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3468" y="1598498"/>
            <a:ext cx="26968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When</a:t>
            </a:r>
            <a:r>
              <a:rPr dirty="0" sz="4000" spc="50">
                <a:latin typeface="Microsoft Sans Serif"/>
                <a:cs typeface="Microsoft Sans Serif"/>
              </a:rPr>
              <a:t> </a:t>
            </a:r>
            <a:r>
              <a:rPr dirty="0" sz="4000" spc="455">
                <a:latin typeface="Cambria Math"/>
                <a:cs typeface="Cambria Math"/>
              </a:rPr>
              <a:t>𝑎</a:t>
            </a:r>
            <a:r>
              <a:rPr dirty="0" sz="4000" spc="200">
                <a:latin typeface="Cambria Math"/>
                <a:cs typeface="Cambria Math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=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1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75371" y="1701546"/>
            <a:ext cx="2141220" cy="518159"/>
          </a:xfrm>
          <a:custGeom>
            <a:avLst/>
            <a:gdLst/>
            <a:ahLst/>
            <a:cxnLst/>
            <a:rect l="l" t="t" r="r" b="b"/>
            <a:pathLst>
              <a:path w="2141220" h="518160">
                <a:moveTo>
                  <a:pt x="1975738" y="0"/>
                </a:moveTo>
                <a:lnTo>
                  <a:pt x="1968373" y="20955"/>
                </a:lnTo>
                <a:lnTo>
                  <a:pt x="1998356" y="34008"/>
                </a:lnTo>
                <a:lnTo>
                  <a:pt x="2024126" y="52038"/>
                </a:lnTo>
                <a:lnTo>
                  <a:pt x="2063114" y="103124"/>
                </a:lnTo>
                <a:lnTo>
                  <a:pt x="2086086" y="171910"/>
                </a:lnTo>
                <a:lnTo>
                  <a:pt x="2091815" y="212191"/>
                </a:lnTo>
                <a:lnTo>
                  <a:pt x="2093722" y="256412"/>
                </a:lnTo>
                <a:lnTo>
                  <a:pt x="2091795" y="302113"/>
                </a:lnTo>
                <a:lnTo>
                  <a:pt x="2086022" y="343598"/>
                </a:lnTo>
                <a:lnTo>
                  <a:pt x="2076416" y="380892"/>
                </a:lnTo>
                <a:lnTo>
                  <a:pt x="2045608" y="442426"/>
                </a:lnTo>
                <a:lnTo>
                  <a:pt x="1998658" y="483903"/>
                </a:lnTo>
                <a:lnTo>
                  <a:pt x="1969134" y="496951"/>
                </a:lnTo>
                <a:lnTo>
                  <a:pt x="1975738" y="518033"/>
                </a:lnTo>
                <a:lnTo>
                  <a:pt x="2013408" y="504509"/>
                </a:lnTo>
                <a:lnTo>
                  <a:pt x="2046398" y="484901"/>
                </a:lnTo>
                <a:lnTo>
                  <a:pt x="2074697" y="459222"/>
                </a:lnTo>
                <a:lnTo>
                  <a:pt x="2098294" y="427482"/>
                </a:lnTo>
                <a:lnTo>
                  <a:pt x="2116963" y="390882"/>
                </a:lnTo>
                <a:lnTo>
                  <a:pt x="2130298" y="350615"/>
                </a:lnTo>
                <a:lnTo>
                  <a:pt x="2138299" y="306681"/>
                </a:lnTo>
                <a:lnTo>
                  <a:pt x="2140966" y="259080"/>
                </a:lnTo>
                <a:lnTo>
                  <a:pt x="2138297" y="211623"/>
                </a:lnTo>
                <a:lnTo>
                  <a:pt x="2130282" y="167751"/>
                </a:lnTo>
                <a:lnTo>
                  <a:pt x="2116909" y="127474"/>
                </a:lnTo>
                <a:lnTo>
                  <a:pt x="2098167" y="90805"/>
                </a:lnTo>
                <a:lnTo>
                  <a:pt x="2074501" y="58918"/>
                </a:lnTo>
                <a:lnTo>
                  <a:pt x="2046192" y="33162"/>
                </a:lnTo>
                <a:lnTo>
                  <a:pt x="2013263" y="13527"/>
                </a:lnTo>
                <a:lnTo>
                  <a:pt x="1975738" y="0"/>
                </a:lnTo>
                <a:close/>
              </a:path>
              <a:path w="2141220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5"/>
                </a:lnTo>
                <a:lnTo>
                  <a:pt x="24056" y="127474"/>
                </a:lnTo>
                <a:lnTo>
                  <a:pt x="10683" y="167751"/>
                </a:lnTo>
                <a:lnTo>
                  <a:pt x="2668" y="211623"/>
                </a:lnTo>
                <a:lnTo>
                  <a:pt x="0" y="259080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2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3"/>
                </a:lnTo>
                <a:lnTo>
                  <a:pt x="171830" y="496951"/>
                </a:lnTo>
                <a:lnTo>
                  <a:pt x="142307" y="483903"/>
                </a:lnTo>
                <a:lnTo>
                  <a:pt x="116808" y="465724"/>
                </a:lnTo>
                <a:lnTo>
                  <a:pt x="77977" y="414020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4" y="256412"/>
                </a:lnTo>
                <a:lnTo>
                  <a:pt x="49170" y="212191"/>
                </a:lnTo>
                <a:lnTo>
                  <a:pt x="54943" y="171910"/>
                </a:lnTo>
                <a:lnTo>
                  <a:pt x="77977" y="103124"/>
                </a:lnTo>
                <a:lnTo>
                  <a:pt x="116998" y="52038"/>
                </a:lnTo>
                <a:lnTo>
                  <a:pt x="172593" y="20955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15154" y="1548460"/>
            <a:ext cx="8498840" cy="1771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716280" algn="l"/>
                <a:tab pos="2670175" algn="l"/>
                <a:tab pos="3442970" algn="l"/>
                <a:tab pos="5450840" algn="l"/>
                <a:tab pos="6852920" algn="l"/>
              </a:tabLst>
            </a:pP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54">
                <a:latin typeface="Cambria Math"/>
                <a:cs typeface="Cambria Math"/>
              </a:rPr>
              <a:t> </a:t>
            </a:r>
            <a:r>
              <a:rPr dirty="0" sz="4400" spc="-114">
                <a:latin typeface="Cambria Math"/>
                <a:cs typeface="Cambria Math"/>
              </a:rPr>
              <a:t>(𝟏)𝑌</a:t>
            </a:r>
            <a:r>
              <a:rPr dirty="0" baseline="-15625" sz="4800" spc="-17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+	1</a:t>
            </a:r>
            <a:r>
              <a:rPr dirty="0" sz="4400" spc="15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-5">
                <a:latin typeface="Cambria Math"/>
                <a:cs typeface="Cambria Math"/>
              </a:rPr>
              <a:t> </a:t>
            </a:r>
            <a:r>
              <a:rPr dirty="0" sz="4400" spc="5">
                <a:latin typeface="Cambria Math"/>
                <a:cs typeface="Cambria Math"/>
              </a:rPr>
              <a:t>(𝟏)	</a:t>
            </a:r>
            <a:r>
              <a:rPr dirty="0" sz="4400" spc="50">
                <a:latin typeface="Cambria Math"/>
                <a:cs typeface="Cambria Math"/>
              </a:rPr>
              <a:t>(𝐿</a:t>
            </a:r>
            <a:r>
              <a:rPr dirty="0" baseline="-15625" sz="4800" spc="75">
                <a:latin typeface="Cambria Math"/>
                <a:cs typeface="Cambria Math"/>
              </a:rPr>
              <a:t>𝑡−1	</a:t>
            </a:r>
            <a:r>
              <a:rPr dirty="0" sz="4400">
                <a:latin typeface="Calibri"/>
                <a:cs typeface="Calibri"/>
              </a:rPr>
              <a:t>+</a:t>
            </a:r>
            <a:r>
              <a:rPr dirty="0" sz="4400" spc="-60">
                <a:latin typeface="Calibri"/>
                <a:cs typeface="Calibri"/>
              </a:rPr>
              <a:t> </a:t>
            </a:r>
            <a:r>
              <a:rPr dirty="0" sz="4400" spc="-5">
                <a:latin typeface="Cambria Math"/>
                <a:cs typeface="Cambria Math"/>
              </a:rPr>
              <a:t>𝑇</a:t>
            </a:r>
            <a:r>
              <a:rPr dirty="0" baseline="-15625" sz="4800" spc="-7">
                <a:latin typeface="Cambria Math"/>
                <a:cs typeface="Cambria Math"/>
              </a:rPr>
              <a:t>𝑡−1</a:t>
            </a:r>
            <a:r>
              <a:rPr dirty="0" sz="4400" spc="-5">
                <a:latin typeface="Calibri"/>
                <a:cs typeface="Calibri"/>
              </a:rPr>
              <a:t>)</a:t>
            </a:r>
            <a:endParaRPr sz="4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180"/>
              </a:spcBef>
              <a:tabLst>
                <a:tab pos="716280" algn="l"/>
              </a:tabLst>
            </a:pP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04">
                <a:latin typeface="Cambria Math"/>
                <a:cs typeface="Cambria Math"/>
              </a:rPr>
              <a:t> </a:t>
            </a:r>
            <a:r>
              <a:rPr dirty="0" sz="4400" spc="-285">
                <a:latin typeface="Cambria Math"/>
                <a:cs typeface="Cambria Math"/>
              </a:rPr>
              <a:t>𝑌</a:t>
            </a:r>
            <a:r>
              <a:rPr dirty="0" baseline="-15625" sz="4800" spc="-427">
                <a:latin typeface="Cambria Math"/>
                <a:cs typeface="Cambria Math"/>
              </a:rPr>
              <a:t>𝑡</a:t>
            </a:r>
            <a:endParaRPr baseline="-15625" sz="48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67455" y="1687068"/>
            <a:ext cx="990600" cy="497205"/>
            <a:chOff x="3267455" y="1687068"/>
            <a:chExt cx="990600" cy="497205"/>
          </a:xfrm>
        </p:grpSpPr>
        <p:sp>
          <p:nvSpPr>
            <p:cNvPr id="13" name="object 13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1"/>
                  </a:lnTo>
                  <a:lnTo>
                    <a:pt x="978408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8"/>
                  </a:moveTo>
                  <a:lnTo>
                    <a:pt x="736092" y="121158"/>
                  </a:lnTo>
                  <a:lnTo>
                    <a:pt x="736092" y="0"/>
                  </a:lnTo>
                  <a:lnTo>
                    <a:pt x="978408" y="242315"/>
                  </a:lnTo>
                  <a:lnTo>
                    <a:pt x="736092" y="484631"/>
                  </a:lnTo>
                  <a:lnTo>
                    <a:pt x="736092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352546" y="4259072"/>
            <a:ext cx="77311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Smoothed</a:t>
            </a:r>
            <a:r>
              <a:rPr dirty="0" sz="2800" spc="5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=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Current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actual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of</a:t>
            </a:r>
            <a:r>
              <a:rPr dirty="0" sz="2800" spc="4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data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35396" y="3440430"/>
            <a:ext cx="78105" cy="794385"/>
          </a:xfrm>
          <a:custGeom>
            <a:avLst/>
            <a:gdLst/>
            <a:ahLst/>
            <a:cxnLst/>
            <a:rect l="l" t="t" r="r" b="b"/>
            <a:pathLst>
              <a:path w="78104" h="794385">
                <a:moveTo>
                  <a:pt x="51815" y="64770"/>
                </a:moveTo>
                <a:lnTo>
                  <a:pt x="25907" y="64770"/>
                </a:lnTo>
                <a:lnTo>
                  <a:pt x="25907" y="794003"/>
                </a:lnTo>
                <a:lnTo>
                  <a:pt x="51815" y="794003"/>
                </a:lnTo>
                <a:lnTo>
                  <a:pt x="51815" y="64770"/>
                </a:lnTo>
                <a:close/>
              </a:path>
              <a:path w="78104" h="79438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9438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5843" y="1535125"/>
            <a:ext cx="1046035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801995" algn="l"/>
                <a:tab pos="6444615" algn="l"/>
                <a:tab pos="8260080" algn="l"/>
              </a:tabLst>
            </a:pPr>
            <a:r>
              <a:rPr dirty="0" sz="4000" spc="-5">
                <a:latin typeface="Microsoft Sans Serif"/>
                <a:cs typeface="Microsoft Sans Serif"/>
              </a:rPr>
              <a:t>Current</a:t>
            </a:r>
            <a:r>
              <a:rPr dirty="0" sz="4000" spc="8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smoothed</a:t>
            </a:r>
            <a:r>
              <a:rPr dirty="0" sz="4000" spc="9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trend:	</a:t>
            </a:r>
            <a:r>
              <a:rPr dirty="0" baseline="-3156" sz="6600" spc="-240">
                <a:latin typeface="Cambria Math"/>
                <a:cs typeface="Cambria Math"/>
              </a:rPr>
              <a:t>𝑇</a:t>
            </a:r>
            <a:r>
              <a:rPr dirty="0" baseline="-19965" sz="4800" spc="-240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mbria Math"/>
                <a:cs typeface="Cambria Math"/>
              </a:rPr>
              <a:t>=</a:t>
            </a:r>
            <a:r>
              <a:rPr dirty="0" baseline="-3156" sz="6600" spc="367">
                <a:latin typeface="Cambria Math"/>
                <a:cs typeface="Cambria Math"/>
              </a:rPr>
              <a:t> </a:t>
            </a:r>
            <a:r>
              <a:rPr dirty="0" baseline="-3156" sz="6600" spc="157">
                <a:latin typeface="Cambria Math"/>
                <a:cs typeface="Cambria Math"/>
              </a:rPr>
              <a:t>𝛽(𝐿</a:t>
            </a:r>
            <a:r>
              <a:rPr dirty="0" baseline="-19965" sz="4800" spc="157">
                <a:latin typeface="Cambria Math"/>
                <a:cs typeface="Cambria Math"/>
              </a:rPr>
              <a:t>𝑡	</a:t>
            </a:r>
            <a:r>
              <a:rPr dirty="0" baseline="-3156" sz="6600">
                <a:latin typeface="Calibri"/>
                <a:cs typeface="Calibri"/>
              </a:rPr>
              <a:t>−</a:t>
            </a:r>
            <a:r>
              <a:rPr dirty="0" baseline="-3156" sz="6600" spc="-44">
                <a:latin typeface="Calibri"/>
                <a:cs typeface="Calibri"/>
              </a:rPr>
              <a:t> </a:t>
            </a:r>
            <a:r>
              <a:rPr dirty="0" baseline="-3156" sz="6600" spc="127">
                <a:latin typeface="Cambria Math"/>
                <a:cs typeface="Cambria Math"/>
              </a:rPr>
              <a:t>𝐿</a:t>
            </a:r>
            <a:r>
              <a:rPr dirty="0" baseline="-19965" sz="4800" spc="127">
                <a:latin typeface="Cambria Math"/>
                <a:cs typeface="Cambria Math"/>
              </a:rPr>
              <a:t>𝑡−1</a:t>
            </a:r>
            <a:r>
              <a:rPr dirty="0" baseline="-3156" sz="6600" spc="127">
                <a:latin typeface="Calibri"/>
                <a:cs typeface="Calibri"/>
              </a:rPr>
              <a:t>)</a:t>
            </a:r>
            <a:r>
              <a:rPr dirty="0" baseline="-3156" sz="6600" spc="-67">
                <a:latin typeface="Calibri"/>
                <a:cs typeface="Calibri"/>
              </a:rPr>
              <a:t> </a:t>
            </a:r>
            <a:r>
              <a:rPr dirty="0" baseline="-3156" sz="6600">
                <a:latin typeface="Cambria Math"/>
                <a:cs typeface="Cambria Math"/>
              </a:rPr>
              <a:t>+</a:t>
            </a:r>
            <a:endParaRPr baseline="-3156" sz="6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69168" y="1718564"/>
            <a:ext cx="1717675" cy="518159"/>
          </a:xfrm>
          <a:custGeom>
            <a:avLst/>
            <a:gdLst/>
            <a:ahLst/>
            <a:cxnLst/>
            <a:rect l="l" t="t" r="r" b="b"/>
            <a:pathLst>
              <a:path w="1717675" h="518160">
                <a:moveTo>
                  <a:pt x="1552066" y="0"/>
                </a:moveTo>
                <a:lnTo>
                  <a:pt x="1544701" y="20954"/>
                </a:lnTo>
                <a:lnTo>
                  <a:pt x="1574702" y="34006"/>
                </a:lnTo>
                <a:lnTo>
                  <a:pt x="1600501" y="52022"/>
                </a:lnTo>
                <a:lnTo>
                  <a:pt x="1639442" y="102997"/>
                </a:lnTo>
                <a:lnTo>
                  <a:pt x="1662414" y="171894"/>
                </a:lnTo>
                <a:lnTo>
                  <a:pt x="1668143" y="212189"/>
                </a:lnTo>
                <a:lnTo>
                  <a:pt x="1670050" y="256412"/>
                </a:lnTo>
                <a:lnTo>
                  <a:pt x="1668123" y="302113"/>
                </a:lnTo>
                <a:lnTo>
                  <a:pt x="1662350" y="343598"/>
                </a:lnTo>
                <a:lnTo>
                  <a:pt x="1652744" y="380892"/>
                </a:lnTo>
                <a:lnTo>
                  <a:pt x="1621954" y="442426"/>
                </a:lnTo>
                <a:lnTo>
                  <a:pt x="1575040" y="483903"/>
                </a:lnTo>
                <a:lnTo>
                  <a:pt x="1545462" y="496950"/>
                </a:lnTo>
                <a:lnTo>
                  <a:pt x="1552066" y="518033"/>
                </a:lnTo>
                <a:lnTo>
                  <a:pt x="1589738" y="504509"/>
                </a:lnTo>
                <a:lnTo>
                  <a:pt x="1622742" y="484901"/>
                </a:lnTo>
                <a:lnTo>
                  <a:pt x="1651079" y="459222"/>
                </a:lnTo>
                <a:lnTo>
                  <a:pt x="1674749" y="427481"/>
                </a:lnTo>
                <a:lnTo>
                  <a:pt x="1693344" y="390882"/>
                </a:lnTo>
                <a:lnTo>
                  <a:pt x="1706641" y="350615"/>
                </a:lnTo>
                <a:lnTo>
                  <a:pt x="1714628" y="306681"/>
                </a:lnTo>
                <a:lnTo>
                  <a:pt x="1717293" y="259079"/>
                </a:lnTo>
                <a:lnTo>
                  <a:pt x="1714627" y="211623"/>
                </a:lnTo>
                <a:lnTo>
                  <a:pt x="1706626" y="167751"/>
                </a:lnTo>
                <a:lnTo>
                  <a:pt x="1693291" y="127474"/>
                </a:lnTo>
                <a:lnTo>
                  <a:pt x="1674622" y="90804"/>
                </a:lnTo>
                <a:lnTo>
                  <a:pt x="1650900" y="58918"/>
                </a:lnTo>
                <a:lnTo>
                  <a:pt x="1622583" y="33162"/>
                </a:lnTo>
                <a:lnTo>
                  <a:pt x="1589647" y="13527"/>
                </a:lnTo>
                <a:lnTo>
                  <a:pt x="1552066" y="0"/>
                </a:lnTo>
                <a:close/>
              </a:path>
              <a:path w="1717675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4"/>
                </a:lnTo>
                <a:lnTo>
                  <a:pt x="24110" y="127474"/>
                </a:lnTo>
                <a:lnTo>
                  <a:pt x="10731" y="167751"/>
                </a:lnTo>
                <a:lnTo>
                  <a:pt x="2686" y="211623"/>
                </a:lnTo>
                <a:lnTo>
                  <a:pt x="0" y="259079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1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3"/>
                </a:lnTo>
                <a:lnTo>
                  <a:pt x="171830" y="496950"/>
                </a:lnTo>
                <a:lnTo>
                  <a:pt x="142325" y="483903"/>
                </a:lnTo>
                <a:lnTo>
                  <a:pt x="116855" y="465724"/>
                </a:lnTo>
                <a:lnTo>
                  <a:pt x="77977" y="414019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3" y="256412"/>
                </a:lnTo>
                <a:lnTo>
                  <a:pt x="49170" y="212189"/>
                </a:lnTo>
                <a:lnTo>
                  <a:pt x="54943" y="171894"/>
                </a:lnTo>
                <a:lnTo>
                  <a:pt x="77977" y="102997"/>
                </a:lnTo>
                <a:lnTo>
                  <a:pt x="117046" y="52022"/>
                </a:lnTo>
                <a:lnTo>
                  <a:pt x="172592" y="20954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014836" y="1565605"/>
            <a:ext cx="265684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621155" algn="l"/>
              </a:tabLst>
            </a:pPr>
            <a:r>
              <a:rPr dirty="0" sz="4400">
                <a:latin typeface="Cambria Math"/>
                <a:cs typeface="Cambria Math"/>
              </a:rPr>
              <a:t>1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 spc="285">
                <a:latin typeface="Cambria Math"/>
                <a:cs typeface="Cambria Math"/>
              </a:rPr>
              <a:t>𝛽	</a:t>
            </a:r>
            <a:r>
              <a:rPr dirty="0" sz="4400" spc="-50">
                <a:latin typeface="Cambria Math"/>
                <a:cs typeface="Cambria Math"/>
              </a:rPr>
              <a:t>𝑇</a:t>
            </a:r>
            <a:r>
              <a:rPr dirty="0" baseline="-15625" sz="4800" spc="-75">
                <a:latin typeface="Cambria Math"/>
                <a:cs typeface="Cambria Math"/>
              </a:rPr>
              <a:t>𝑡−1</a:t>
            </a:r>
            <a:endParaRPr baseline="-15625" sz="4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473" y="3352546"/>
            <a:ext cx="412940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latin typeface="Microsoft Sans Serif"/>
                <a:cs typeface="Microsoft Sans Serif"/>
              </a:rPr>
              <a:t>Trend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smoothing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constant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01311" y="2151125"/>
            <a:ext cx="3092450" cy="2333625"/>
          </a:xfrm>
          <a:custGeom>
            <a:avLst/>
            <a:gdLst/>
            <a:ahLst/>
            <a:cxnLst/>
            <a:rect l="l" t="t" r="r" b="b"/>
            <a:pathLst>
              <a:path w="3092450" h="2333625">
                <a:moveTo>
                  <a:pt x="2361692" y="0"/>
                </a:moveTo>
                <a:lnTo>
                  <a:pt x="2275078" y="7239"/>
                </a:lnTo>
                <a:lnTo>
                  <a:pt x="2288578" y="29387"/>
                </a:lnTo>
                <a:lnTo>
                  <a:pt x="0" y="1422146"/>
                </a:lnTo>
                <a:lnTo>
                  <a:pt x="13462" y="1444371"/>
                </a:lnTo>
                <a:lnTo>
                  <a:pt x="2302052" y="51473"/>
                </a:lnTo>
                <a:lnTo>
                  <a:pt x="2315591" y="73660"/>
                </a:lnTo>
                <a:lnTo>
                  <a:pt x="2347531" y="22606"/>
                </a:lnTo>
                <a:lnTo>
                  <a:pt x="2361692" y="0"/>
                </a:lnTo>
                <a:close/>
              </a:path>
              <a:path w="3092450" h="2333625">
                <a:moveTo>
                  <a:pt x="3092069" y="18288"/>
                </a:moveTo>
                <a:lnTo>
                  <a:pt x="3010154" y="47117"/>
                </a:lnTo>
                <a:lnTo>
                  <a:pt x="3028759" y="65138"/>
                </a:lnTo>
                <a:lnTo>
                  <a:pt x="853948" y="2315337"/>
                </a:lnTo>
                <a:lnTo>
                  <a:pt x="872490" y="2333371"/>
                </a:lnTo>
                <a:lnTo>
                  <a:pt x="3047403" y="83197"/>
                </a:lnTo>
                <a:lnTo>
                  <a:pt x="3066034" y="101219"/>
                </a:lnTo>
                <a:lnTo>
                  <a:pt x="3080258" y="55880"/>
                </a:lnTo>
                <a:lnTo>
                  <a:pt x="3092069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420871" y="4637913"/>
            <a:ext cx="37058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Current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smoothed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0108" y="4667453"/>
            <a:ext cx="242062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Prior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period 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smoothed</a:t>
            </a:r>
            <a:r>
              <a:rPr dirty="0" sz="280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39783" y="2251710"/>
            <a:ext cx="78105" cy="2252345"/>
          </a:xfrm>
          <a:custGeom>
            <a:avLst/>
            <a:gdLst/>
            <a:ahLst/>
            <a:cxnLst/>
            <a:rect l="l" t="t" r="r" b="b"/>
            <a:pathLst>
              <a:path w="78104" h="2252345">
                <a:moveTo>
                  <a:pt x="51816" y="64769"/>
                </a:moveTo>
                <a:lnTo>
                  <a:pt x="25908" y="64769"/>
                </a:lnTo>
                <a:lnTo>
                  <a:pt x="25908" y="2252344"/>
                </a:lnTo>
                <a:lnTo>
                  <a:pt x="51816" y="2252344"/>
                </a:lnTo>
                <a:lnTo>
                  <a:pt x="51816" y="64769"/>
                </a:lnTo>
                <a:close/>
              </a:path>
              <a:path w="78104" h="225234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25234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216388" y="5806821"/>
            <a:ext cx="249999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Prior</a:t>
            </a:r>
            <a:r>
              <a:rPr dirty="0" sz="2800" spc="1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period </a:t>
            </a:r>
            <a:r>
              <a:rPr dirty="0" sz="2800">
                <a:latin typeface="Microsoft Sans Serif"/>
                <a:cs typeface="Microsoft Sans Serif"/>
              </a:rPr>
              <a:t> smoothed</a:t>
            </a:r>
            <a:r>
              <a:rPr dirty="0" sz="2800" spc="-5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trend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29365" y="2337054"/>
            <a:ext cx="1409065" cy="3463925"/>
          </a:xfrm>
          <a:custGeom>
            <a:avLst/>
            <a:gdLst/>
            <a:ahLst/>
            <a:cxnLst/>
            <a:rect l="l" t="t" r="r" b="b"/>
            <a:pathLst>
              <a:path w="1409065" h="3463925">
                <a:moveTo>
                  <a:pt x="1360792" y="67287"/>
                </a:moveTo>
                <a:lnTo>
                  <a:pt x="0" y="3454273"/>
                </a:lnTo>
                <a:lnTo>
                  <a:pt x="24129" y="3463925"/>
                </a:lnTo>
                <a:lnTo>
                  <a:pt x="1384910" y="76969"/>
                </a:lnTo>
                <a:lnTo>
                  <a:pt x="1360792" y="67287"/>
                </a:lnTo>
                <a:close/>
              </a:path>
              <a:path w="1409065" h="3463925">
                <a:moveTo>
                  <a:pt x="1406362" y="55245"/>
                </a:moveTo>
                <a:lnTo>
                  <a:pt x="1365630" y="55245"/>
                </a:lnTo>
                <a:lnTo>
                  <a:pt x="1389760" y="64897"/>
                </a:lnTo>
                <a:lnTo>
                  <a:pt x="1384910" y="76969"/>
                </a:lnTo>
                <a:lnTo>
                  <a:pt x="1408937" y="86613"/>
                </a:lnTo>
                <a:lnTo>
                  <a:pt x="1406362" y="55245"/>
                </a:lnTo>
                <a:close/>
              </a:path>
              <a:path w="1409065" h="3463925">
                <a:moveTo>
                  <a:pt x="1365630" y="55245"/>
                </a:moveTo>
                <a:lnTo>
                  <a:pt x="1360792" y="67287"/>
                </a:lnTo>
                <a:lnTo>
                  <a:pt x="1384910" y="76969"/>
                </a:lnTo>
                <a:lnTo>
                  <a:pt x="1389760" y="64897"/>
                </a:lnTo>
                <a:lnTo>
                  <a:pt x="1365630" y="55245"/>
                </a:lnTo>
                <a:close/>
              </a:path>
              <a:path w="1409065" h="3463925">
                <a:moveTo>
                  <a:pt x="1401826" y="0"/>
                </a:moveTo>
                <a:lnTo>
                  <a:pt x="1336802" y="57658"/>
                </a:lnTo>
                <a:lnTo>
                  <a:pt x="1360792" y="67287"/>
                </a:lnTo>
                <a:lnTo>
                  <a:pt x="1365630" y="55245"/>
                </a:lnTo>
                <a:lnTo>
                  <a:pt x="1406362" y="55245"/>
                </a:lnTo>
                <a:lnTo>
                  <a:pt x="14018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3468" y="1598498"/>
            <a:ext cx="25552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When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120">
                <a:latin typeface="Cambria Math"/>
                <a:cs typeface="Cambria Math"/>
              </a:rPr>
              <a:t>𝛽</a:t>
            </a:r>
            <a:r>
              <a:rPr dirty="0" sz="4000" spc="120">
                <a:latin typeface="Microsoft Sans Serif"/>
                <a:cs typeface="Microsoft Sans Serif"/>
              </a:rPr>
              <a:t>=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0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67455" y="1687068"/>
            <a:ext cx="990600" cy="497205"/>
            <a:chOff x="3267455" y="1687068"/>
            <a:chExt cx="990600" cy="497205"/>
          </a:xfrm>
        </p:grpSpPr>
        <p:sp>
          <p:nvSpPr>
            <p:cNvPr id="11" name="object 11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1"/>
                  </a:lnTo>
                  <a:lnTo>
                    <a:pt x="978408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8"/>
                  </a:moveTo>
                  <a:lnTo>
                    <a:pt x="736092" y="121158"/>
                  </a:lnTo>
                  <a:lnTo>
                    <a:pt x="736092" y="0"/>
                  </a:lnTo>
                  <a:lnTo>
                    <a:pt x="978408" y="242315"/>
                  </a:lnTo>
                  <a:lnTo>
                    <a:pt x="736092" y="484631"/>
                  </a:lnTo>
                  <a:lnTo>
                    <a:pt x="736092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9268968" y="1701546"/>
            <a:ext cx="1717675" cy="518159"/>
          </a:xfrm>
          <a:custGeom>
            <a:avLst/>
            <a:gdLst/>
            <a:ahLst/>
            <a:cxnLst/>
            <a:rect l="l" t="t" r="r" b="b"/>
            <a:pathLst>
              <a:path w="1717675" h="518160">
                <a:moveTo>
                  <a:pt x="1552066" y="0"/>
                </a:moveTo>
                <a:lnTo>
                  <a:pt x="1544701" y="20955"/>
                </a:lnTo>
                <a:lnTo>
                  <a:pt x="1574702" y="34008"/>
                </a:lnTo>
                <a:lnTo>
                  <a:pt x="1600501" y="52038"/>
                </a:lnTo>
                <a:lnTo>
                  <a:pt x="1639442" y="103124"/>
                </a:lnTo>
                <a:lnTo>
                  <a:pt x="1662414" y="171910"/>
                </a:lnTo>
                <a:lnTo>
                  <a:pt x="1668143" y="212191"/>
                </a:lnTo>
                <a:lnTo>
                  <a:pt x="1670050" y="256412"/>
                </a:lnTo>
                <a:lnTo>
                  <a:pt x="1668123" y="302113"/>
                </a:lnTo>
                <a:lnTo>
                  <a:pt x="1662350" y="343598"/>
                </a:lnTo>
                <a:lnTo>
                  <a:pt x="1652744" y="380892"/>
                </a:lnTo>
                <a:lnTo>
                  <a:pt x="1621954" y="442426"/>
                </a:lnTo>
                <a:lnTo>
                  <a:pt x="1575040" y="483903"/>
                </a:lnTo>
                <a:lnTo>
                  <a:pt x="1545462" y="496951"/>
                </a:lnTo>
                <a:lnTo>
                  <a:pt x="1552066" y="518033"/>
                </a:lnTo>
                <a:lnTo>
                  <a:pt x="1589738" y="504509"/>
                </a:lnTo>
                <a:lnTo>
                  <a:pt x="1622742" y="484901"/>
                </a:lnTo>
                <a:lnTo>
                  <a:pt x="1651079" y="459222"/>
                </a:lnTo>
                <a:lnTo>
                  <a:pt x="1674749" y="427482"/>
                </a:lnTo>
                <a:lnTo>
                  <a:pt x="1693344" y="390882"/>
                </a:lnTo>
                <a:lnTo>
                  <a:pt x="1706641" y="350615"/>
                </a:lnTo>
                <a:lnTo>
                  <a:pt x="1714628" y="306681"/>
                </a:lnTo>
                <a:lnTo>
                  <a:pt x="1717293" y="259080"/>
                </a:lnTo>
                <a:lnTo>
                  <a:pt x="1714627" y="211623"/>
                </a:lnTo>
                <a:lnTo>
                  <a:pt x="1706626" y="167751"/>
                </a:lnTo>
                <a:lnTo>
                  <a:pt x="1693291" y="127474"/>
                </a:lnTo>
                <a:lnTo>
                  <a:pt x="1674622" y="90805"/>
                </a:lnTo>
                <a:lnTo>
                  <a:pt x="1650900" y="58918"/>
                </a:lnTo>
                <a:lnTo>
                  <a:pt x="1622583" y="33162"/>
                </a:lnTo>
                <a:lnTo>
                  <a:pt x="1589647" y="13527"/>
                </a:lnTo>
                <a:lnTo>
                  <a:pt x="1552066" y="0"/>
                </a:lnTo>
                <a:close/>
              </a:path>
              <a:path w="1717675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5"/>
                </a:lnTo>
                <a:lnTo>
                  <a:pt x="24110" y="127474"/>
                </a:lnTo>
                <a:lnTo>
                  <a:pt x="10731" y="167751"/>
                </a:lnTo>
                <a:lnTo>
                  <a:pt x="2686" y="211623"/>
                </a:lnTo>
                <a:lnTo>
                  <a:pt x="0" y="259080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2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3"/>
                </a:lnTo>
                <a:lnTo>
                  <a:pt x="171830" y="496951"/>
                </a:lnTo>
                <a:lnTo>
                  <a:pt x="142325" y="483903"/>
                </a:lnTo>
                <a:lnTo>
                  <a:pt x="116855" y="465724"/>
                </a:lnTo>
                <a:lnTo>
                  <a:pt x="77977" y="414020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3" y="256412"/>
                </a:lnTo>
                <a:lnTo>
                  <a:pt x="49170" y="212191"/>
                </a:lnTo>
                <a:lnTo>
                  <a:pt x="54943" y="171910"/>
                </a:lnTo>
                <a:lnTo>
                  <a:pt x="77977" y="103124"/>
                </a:lnTo>
                <a:lnTo>
                  <a:pt x="117046" y="52038"/>
                </a:lnTo>
                <a:lnTo>
                  <a:pt x="172592" y="20955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03816" y="2630170"/>
            <a:ext cx="2113915" cy="518159"/>
          </a:xfrm>
          <a:custGeom>
            <a:avLst/>
            <a:gdLst/>
            <a:ahLst/>
            <a:cxnLst/>
            <a:rect l="l" t="t" r="r" b="b"/>
            <a:pathLst>
              <a:path w="2113915" h="518160">
                <a:moveTo>
                  <a:pt x="1948306" y="0"/>
                </a:moveTo>
                <a:lnTo>
                  <a:pt x="1940940" y="21082"/>
                </a:lnTo>
                <a:lnTo>
                  <a:pt x="1970924" y="34079"/>
                </a:lnTo>
                <a:lnTo>
                  <a:pt x="1996694" y="52101"/>
                </a:lnTo>
                <a:lnTo>
                  <a:pt x="2035682" y="103124"/>
                </a:lnTo>
                <a:lnTo>
                  <a:pt x="2058654" y="171973"/>
                </a:lnTo>
                <a:lnTo>
                  <a:pt x="2064383" y="212298"/>
                </a:lnTo>
                <a:lnTo>
                  <a:pt x="2066289" y="256540"/>
                </a:lnTo>
                <a:lnTo>
                  <a:pt x="2064363" y="302184"/>
                </a:lnTo>
                <a:lnTo>
                  <a:pt x="2058590" y="343662"/>
                </a:lnTo>
                <a:lnTo>
                  <a:pt x="2048984" y="380948"/>
                </a:lnTo>
                <a:lnTo>
                  <a:pt x="2018176" y="442499"/>
                </a:lnTo>
                <a:lnTo>
                  <a:pt x="1971226" y="484028"/>
                </a:lnTo>
                <a:lnTo>
                  <a:pt x="1941702" y="497078"/>
                </a:lnTo>
                <a:lnTo>
                  <a:pt x="1948306" y="518160"/>
                </a:lnTo>
                <a:lnTo>
                  <a:pt x="1985976" y="504582"/>
                </a:lnTo>
                <a:lnTo>
                  <a:pt x="2018966" y="484981"/>
                </a:lnTo>
                <a:lnTo>
                  <a:pt x="2047265" y="459331"/>
                </a:lnTo>
                <a:lnTo>
                  <a:pt x="2070861" y="427609"/>
                </a:lnTo>
                <a:lnTo>
                  <a:pt x="2089530" y="391009"/>
                </a:lnTo>
                <a:lnTo>
                  <a:pt x="2102865" y="350742"/>
                </a:lnTo>
                <a:lnTo>
                  <a:pt x="2110866" y="306808"/>
                </a:lnTo>
                <a:lnTo>
                  <a:pt x="2113533" y="259207"/>
                </a:lnTo>
                <a:lnTo>
                  <a:pt x="2110865" y="211748"/>
                </a:lnTo>
                <a:lnTo>
                  <a:pt x="2102850" y="167862"/>
                </a:lnTo>
                <a:lnTo>
                  <a:pt x="2089477" y="127547"/>
                </a:lnTo>
                <a:lnTo>
                  <a:pt x="2070734" y="90805"/>
                </a:lnTo>
                <a:lnTo>
                  <a:pt x="2047069" y="58989"/>
                </a:lnTo>
                <a:lnTo>
                  <a:pt x="2018760" y="33258"/>
                </a:lnTo>
                <a:lnTo>
                  <a:pt x="1985831" y="13598"/>
                </a:lnTo>
                <a:lnTo>
                  <a:pt x="1948306" y="0"/>
                </a:lnTo>
                <a:close/>
              </a:path>
              <a:path w="2113915" h="518160">
                <a:moveTo>
                  <a:pt x="165226" y="0"/>
                </a:moveTo>
                <a:lnTo>
                  <a:pt x="127702" y="13598"/>
                </a:lnTo>
                <a:lnTo>
                  <a:pt x="94773" y="33258"/>
                </a:lnTo>
                <a:lnTo>
                  <a:pt x="66464" y="58989"/>
                </a:lnTo>
                <a:lnTo>
                  <a:pt x="42799" y="90805"/>
                </a:lnTo>
                <a:lnTo>
                  <a:pt x="24056" y="127547"/>
                </a:lnTo>
                <a:lnTo>
                  <a:pt x="10683" y="167862"/>
                </a:lnTo>
                <a:lnTo>
                  <a:pt x="2668" y="211748"/>
                </a:lnTo>
                <a:lnTo>
                  <a:pt x="0" y="259207"/>
                </a:lnTo>
                <a:lnTo>
                  <a:pt x="2667" y="306808"/>
                </a:lnTo>
                <a:lnTo>
                  <a:pt x="10668" y="350742"/>
                </a:lnTo>
                <a:lnTo>
                  <a:pt x="24002" y="391009"/>
                </a:lnTo>
                <a:lnTo>
                  <a:pt x="42672" y="427609"/>
                </a:lnTo>
                <a:lnTo>
                  <a:pt x="66268" y="459331"/>
                </a:lnTo>
                <a:lnTo>
                  <a:pt x="94567" y="484981"/>
                </a:lnTo>
                <a:lnTo>
                  <a:pt x="127557" y="504582"/>
                </a:lnTo>
                <a:lnTo>
                  <a:pt x="165226" y="518160"/>
                </a:lnTo>
                <a:lnTo>
                  <a:pt x="171830" y="497078"/>
                </a:lnTo>
                <a:lnTo>
                  <a:pt x="142307" y="484028"/>
                </a:lnTo>
                <a:lnTo>
                  <a:pt x="116808" y="465836"/>
                </a:lnTo>
                <a:lnTo>
                  <a:pt x="77977" y="414020"/>
                </a:lnTo>
                <a:lnTo>
                  <a:pt x="54943" y="343662"/>
                </a:lnTo>
                <a:lnTo>
                  <a:pt x="49170" y="302184"/>
                </a:lnTo>
                <a:lnTo>
                  <a:pt x="47243" y="256540"/>
                </a:lnTo>
                <a:lnTo>
                  <a:pt x="49170" y="212298"/>
                </a:lnTo>
                <a:lnTo>
                  <a:pt x="54943" y="171973"/>
                </a:lnTo>
                <a:lnTo>
                  <a:pt x="77977" y="103124"/>
                </a:lnTo>
                <a:lnTo>
                  <a:pt x="116998" y="52101"/>
                </a:lnTo>
                <a:lnTo>
                  <a:pt x="172592" y="21082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2454" y="1290545"/>
            <a:ext cx="8526780" cy="3072765"/>
          </a:xfrm>
          <a:prstGeom prst="rect">
            <a:avLst/>
          </a:prstGeom>
        </p:spPr>
        <p:txBody>
          <a:bodyPr wrap="square" lIns="0" tIns="271145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2135"/>
              </a:spcBef>
              <a:tabLst>
                <a:tab pos="718185" algn="l"/>
                <a:tab pos="2533015" algn="l"/>
                <a:tab pos="5049520" algn="l"/>
                <a:tab pos="6633209" algn="l"/>
              </a:tabLst>
            </a:pPr>
            <a:r>
              <a:rPr dirty="0" sz="4400" spc="-160">
                <a:latin typeface="Cambria Math"/>
                <a:cs typeface="Cambria Math"/>
              </a:rPr>
              <a:t>𝑇</a:t>
            </a:r>
            <a:r>
              <a:rPr dirty="0" baseline="-15625" sz="4800" spc="-240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45">
                <a:latin typeface="Cambria Math"/>
                <a:cs typeface="Cambria Math"/>
              </a:rPr>
              <a:t> </a:t>
            </a:r>
            <a:r>
              <a:rPr dirty="0" sz="4400" spc="105">
                <a:latin typeface="Cambria Math"/>
                <a:cs typeface="Cambria Math"/>
              </a:rPr>
              <a:t>𝛽(𝐿</a:t>
            </a:r>
            <a:r>
              <a:rPr dirty="0" baseline="-15625" sz="4800" spc="157">
                <a:latin typeface="Cambria Math"/>
                <a:cs typeface="Cambria Math"/>
              </a:rPr>
              <a:t>𝑡	</a:t>
            </a:r>
            <a:r>
              <a:rPr dirty="0" sz="4400">
                <a:latin typeface="Calibri"/>
                <a:cs typeface="Calibri"/>
              </a:rPr>
              <a:t>−</a:t>
            </a:r>
            <a:r>
              <a:rPr dirty="0" sz="4400" spc="5">
                <a:latin typeface="Calibri"/>
                <a:cs typeface="Calibri"/>
              </a:rPr>
              <a:t> </a:t>
            </a:r>
            <a:r>
              <a:rPr dirty="0" sz="4400" spc="85">
                <a:latin typeface="Cambria Math"/>
                <a:cs typeface="Cambria Math"/>
              </a:rPr>
              <a:t>𝐿</a:t>
            </a:r>
            <a:r>
              <a:rPr dirty="0" baseline="-15625" sz="4800" spc="127">
                <a:latin typeface="Cambria Math"/>
                <a:cs typeface="Cambria Math"/>
              </a:rPr>
              <a:t>𝑡−1</a:t>
            </a:r>
            <a:r>
              <a:rPr dirty="0" sz="4400" spc="85">
                <a:latin typeface="Calibri"/>
                <a:cs typeface="Calibri"/>
              </a:rPr>
              <a:t>)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>
                <a:latin typeface="Cambria Math"/>
                <a:cs typeface="Cambria Math"/>
              </a:rPr>
              <a:t>+	1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15">
                <a:latin typeface="Cambria Math"/>
                <a:cs typeface="Cambria Math"/>
              </a:rPr>
              <a:t> </a:t>
            </a:r>
            <a:r>
              <a:rPr dirty="0" sz="4400" spc="285">
                <a:latin typeface="Cambria Math"/>
                <a:cs typeface="Cambria Math"/>
              </a:rPr>
              <a:t>𝛽	</a:t>
            </a:r>
            <a:r>
              <a:rPr dirty="0" sz="4400" spc="-50">
                <a:latin typeface="Cambria Math"/>
                <a:cs typeface="Cambria Math"/>
              </a:rPr>
              <a:t>𝑇</a:t>
            </a:r>
            <a:r>
              <a:rPr dirty="0" baseline="-15625" sz="4800" spc="-75">
                <a:latin typeface="Cambria Math"/>
                <a:cs typeface="Cambria Math"/>
              </a:rPr>
              <a:t>𝑡−1</a:t>
            </a:r>
            <a:endParaRPr baseline="-15625" sz="4800">
              <a:latin typeface="Cambria Math"/>
              <a:cs typeface="Cambria Math"/>
            </a:endParaRPr>
          </a:p>
          <a:p>
            <a:pPr marL="86360">
              <a:lnSpc>
                <a:spcPct val="100000"/>
              </a:lnSpc>
              <a:spcBef>
                <a:spcPts val="2035"/>
              </a:spcBef>
              <a:tabLst>
                <a:tab pos="727710" algn="l"/>
                <a:tab pos="2967990" algn="l"/>
                <a:tab pos="5484495" algn="l"/>
                <a:tab pos="7465695" algn="l"/>
              </a:tabLst>
            </a:pPr>
            <a:r>
              <a:rPr dirty="0" sz="4400" spc="-160">
                <a:latin typeface="Cambria Math"/>
                <a:cs typeface="Cambria Math"/>
              </a:rPr>
              <a:t>𝑇</a:t>
            </a:r>
            <a:r>
              <a:rPr dirty="0" baseline="-15625" sz="4800" spc="-240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65">
                <a:latin typeface="Cambria Math"/>
                <a:cs typeface="Cambria Math"/>
              </a:rPr>
              <a:t> </a:t>
            </a:r>
            <a:r>
              <a:rPr dirty="0" sz="4400" spc="20">
                <a:latin typeface="Cambria Math"/>
                <a:cs typeface="Cambria Math"/>
              </a:rPr>
              <a:t>(𝟎)(𝐿</a:t>
            </a:r>
            <a:r>
              <a:rPr dirty="0" baseline="-15625" sz="4800" spc="30">
                <a:latin typeface="Cambria Math"/>
                <a:cs typeface="Cambria Math"/>
              </a:rPr>
              <a:t>𝑡	</a:t>
            </a:r>
            <a:r>
              <a:rPr dirty="0" sz="4400">
                <a:latin typeface="Calibri"/>
                <a:cs typeface="Calibri"/>
              </a:rPr>
              <a:t>− </a:t>
            </a:r>
            <a:r>
              <a:rPr dirty="0" sz="4400" spc="85">
                <a:latin typeface="Cambria Math"/>
                <a:cs typeface="Cambria Math"/>
              </a:rPr>
              <a:t>𝐿</a:t>
            </a:r>
            <a:r>
              <a:rPr dirty="0" baseline="-15625" sz="4800" spc="127">
                <a:latin typeface="Cambria Math"/>
                <a:cs typeface="Cambria Math"/>
              </a:rPr>
              <a:t>𝑡−1</a:t>
            </a:r>
            <a:r>
              <a:rPr dirty="0" sz="4400" spc="85">
                <a:latin typeface="Calibri"/>
                <a:cs typeface="Calibri"/>
              </a:rPr>
              <a:t>)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>
                <a:latin typeface="Cambria Math"/>
                <a:cs typeface="Cambria Math"/>
              </a:rPr>
              <a:t>+	1</a:t>
            </a:r>
            <a:r>
              <a:rPr dirty="0" sz="4400" spc="15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 </a:t>
            </a:r>
            <a:r>
              <a:rPr dirty="0" sz="4400" spc="-5">
                <a:latin typeface="Cambria Math"/>
                <a:cs typeface="Cambria Math"/>
              </a:rPr>
              <a:t>(0)	</a:t>
            </a:r>
            <a:r>
              <a:rPr dirty="0" sz="4400" spc="-55">
                <a:latin typeface="Cambria Math"/>
                <a:cs typeface="Cambria Math"/>
              </a:rPr>
              <a:t>𝑇</a:t>
            </a:r>
            <a:r>
              <a:rPr dirty="0" baseline="-15625" sz="4800" spc="-82">
                <a:latin typeface="Cambria Math"/>
                <a:cs typeface="Cambria Math"/>
              </a:rPr>
              <a:t>𝑡−1</a:t>
            </a:r>
            <a:endParaRPr baseline="-15625" sz="4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4079"/>
              </a:spcBef>
              <a:tabLst>
                <a:tab pos="704850" algn="l"/>
                <a:tab pos="1401445" algn="l"/>
              </a:tabLst>
            </a:pPr>
            <a:r>
              <a:rPr dirty="0" baseline="11363" sz="6600" spc="-240">
                <a:latin typeface="Cambria Math"/>
                <a:cs typeface="Cambria Math"/>
              </a:rPr>
              <a:t>𝑇</a:t>
            </a:r>
            <a:r>
              <a:rPr dirty="0" sz="3200" spc="-160">
                <a:latin typeface="Cambria Math"/>
                <a:cs typeface="Cambria Math"/>
              </a:rPr>
              <a:t>𝑡	</a:t>
            </a:r>
            <a:r>
              <a:rPr dirty="0" baseline="11363" sz="6600">
                <a:latin typeface="Cambria Math"/>
                <a:cs typeface="Cambria Math"/>
              </a:rPr>
              <a:t>=	</a:t>
            </a:r>
            <a:r>
              <a:rPr dirty="0" baseline="11363" sz="6600" spc="-75">
                <a:latin typeface="Cambria Math"/>
                <a:cs typeface="Cambria Math"/>
              </a:rPr>
              <a:t>𝑇</a:t>
            </a:r>
            <a:r>
              <a:rPr dirty="0" sz="3200" spc="-50">
                <a:latin typeface="Cambria Math"/>
                <a:cs typeface="Cambria Math"/>
              </a:rPr>
              <a:t>𝑡−1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0871" y="5273116"/>
            <a:ext cx="70192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Smoothed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trend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=</a:t>
            </a:r>
            <a:r>
              <a:rPr dirty="0" sz="2800" spc="-20">
                <a:latin typeface="Microsoft Sans Serif"/>
                <a:cs typeface="Microsoft Sans Serif"/>
              </a:rPr>
              <a:t> </a:t>
            </a:r>
            <a:r>
              <a:rPr dirty="0" sz="2800" spc="-25">
                <a:latin typeface="Microsoft Sans Serif"/>
                <a:cs typeface="Microsoft Sans Serif"/>
              </a:rPr>
              <a:t>Trend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from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the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last</a:t>
            </a:r>
            <a:r>
              <a:rPr dirty="0" sz="2800" spc="2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period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03976" y="4455414"/>
            <a:ext cx="78105" cy="794385"/>
          </a:xfrm>
          <a:custGeom>
            <a:avLst/>
            <a:gdLst/>
            <a:ahLst/>
            <a:cxnLst/>
            <a:rect l="l" t="t" r="r" b="b"/>
            <a:pathLst>
              <a:path w="78104" h="794385">
                <a:moveTo>
                  <a:pt x="51815" y="64769"/>
                </a:moveTo>
                <a:lnTo>
                  <a:pt x="25908" y="64769"/>
                </a:lnTo>
                <a:lnTo>
                  <a:pt x="25908" y="794003"/>
                </a:lnTo>
                <a:lnTo>
                  <a:pt x="51815" y="794003"/>
                </a:lnTo>
                <a:lnTo>
                  <a:pt x="51815" y="64769"/>
                </a:lnTo>
                <a:close/>
              </a:path>
              <a:path w="78104" h="79438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94385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3468" y="1598498"/>
            <a:ext cx="25552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When</a:t>
            </a:r>
            <a:r>
              <a:rPr dirty="0" sz="4000" spc="40">
                <a:latin typeface="Microsoft Sans Serif"/>
                <a:cs typeface="Microsoft Sans Serif"/>
              </a:rPr>
              <a:t> </a:t>
            </a:r>
            <a:r>
              <a:rPr dirty="0" sz="4000" spc="120">
                <a:latin typeface="Cambria Math"/>
                <a:cs typeface="Cambria Math"/>
              </a:rPr>
              <a:t>𝛽</a:t>
            </a:r>
            <a:r>
              <a:rPr dirty="0" sz="4000" spc="120">
                <a:latin typeface="Microsoft Sans Serif"/>
                <a:cs typeface="Microsoft Sans Serif"/>
              </a:rPr>
              <a:t>=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1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67455" y="1687068"/>
            <a:ext cx="990600" cy="497205"/>
            <a:chOff x="3267455" y="1687068"/>
            <a:chExt cx="990600" cy="497205"/>
          </a:xfrm>
        </p:grpSpPr>
        <p:sp>
          <p:nvSpPr>
            <p:cNvPr id="11" name="object 11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1"/>
                  </a:lnTo>
                  <a:lnTo>
                    <a:pt x="978408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73551" y="169316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8"/>
                  </a:moveTo>
                  <a:lnTo>
                    <a:pt x="736092" y="121158"/>
                  </a:lnTo>
                  <a:lnTo>
                    <a:pt x="736092" y="0"/>
                  </a:lnTo>
                  <a:lnTo>
                    <a:pt x="978408" y="242315"/>
                  </a:lnTo>
                  <a:lnTo>
                    <a:pt x="736092" y="484631"/>
                  </a:lnTo>
                  <a:lnTo>
                    <a:pt x="736092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192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9268968" y="1701546"/>
            <a:ext cx="1717675" cy="518159"/>
          </a:xfrm>
          <a:custGeom>
            <a:avLst/>
            <a:gdLst/>
            <a:ahLst/>
            <a:cxnLst/>
            <a:rect l="l" t="t" r="r" b="b"/>
            <a:pathLst>
              <a:path w="1717675" h="518160">
                <a:moveTo>
                  <a:pt x="1552066" y="0"/>
                </a:moveTo>
                <a:lnTo>
                  <a:pt x="1544701" y="20955"/>
                </a:lnTo>
                <a:lnTo>
                  <a:pt x="1574702" y="34008"/>
                </a:lnTo>
                <a:lnTo>
                  <a:pt x="1600501" y="52038"/>
                </a:lnTo>
                <a:lnTo>
                  <a:pt x="1639442" y="103124"/>
                </a:lnTo>
                <a:lnTo>
                  <a:pt x="1662414" y="171910"/>
                </a:lnTo>
                <a:lnTo>
                  <a:pt x="1668143" y="212191"/>
                </a:lnTo>
                <a:lnTo>
                  <a:pt x="1670050" y="256412"/>
                </a:lnTo>
                <a:lnTo>
                  <a:pt x="1668123" y="302113"/>
                </a:lnTo>
                <a:lnTo>
                  <a:pt x="1662350" y="343598"/>
                </a:lnTo>
                <a:lnTo>
                  <a:pt x="1652744" y="380892"/>
                </a:lnTo>
                <a:lnTo>
                  <a:pt x="1621954" y="442426"/>
                </a:lnTo>
                <a:lnTo>
                  <a:pt x="1575040" y="483903"/>
                </a:lnTo>
                <a:lnTo>
                  <a:pt x="1545462" y="496951"/>
                </a:lnTo>
                <a:lnTo>
                  <a:pt x="1552066" y="518033"/>
                </a:lnTo>
                <a:lnTo>
                  <a:pt x="1589738" y="504509"/>
                </a:lnTo>
                <a:lnTo>
                  <a:pt x="1622742" y="484901"/>
                </a:lnTo>
                <a:lnTo>
                  <a:pt x="1651079" y="459222"/>
                </a:lnTo>
                <a:lnTo>
                  <a:pt x="1674749" y="427482"/>
                </a:lnTo>
                <a:lnTo>
                  <a:pt x="1693344" y="390882"/>
                </a:lnTo>
                <a:lnTo>
                  <a:pt x="1706641" y="350615"/>
                </a:lnTo>
                <a:lnTo>
                  <a:pt x="1714628" y="306681"/>
                </a:lnTo>
                <a:lnTo>
                  <a:pt x="1717293" y="259080"/>
                </a:lnTo>
                <a:lnTo>
                  <a:pt x="1714627" y="211623"/>
                </a:lnTo>
                <a:lnTo>
                  <a:pt x="1706626" y="167751"/>
                </a:lnTo>
                <a:lnTo>
                  <a:pt x="1693291" y="127474"/>
                </a:lnTo>
                <a:lnTo>
                  <a:pt x="1674622" y="90805"/>
                </a:lnTo>
                <a:lnTo>
                  <a:pt x="1650900" y="58918"/>
                </a:lnTo>
                <a:lnTo>
                  <a:pt x="1622583" y="33162"/>
                </a:lnTo>
                <a:lnTo>
                  <a:pt x="1589647" y="13527"/>
                </a:lnTo>
                <a:lnTo>
                  <a:pt x="1552066" y="0"/>
                </a:lnTo>
                <a:close/>
              </a:path>
              <a:path w="1717675" h="518160">
                <a:moveTo>
                  <a:pt x="165226" y="0"/>
                </a:moveTo>
                <a:lnTo>
                  <a:pt x="127702" y="13527"/>
                </a:lnTo>
                <a:lnTo>
                  <a:pt x="94773" y="33162"/>
                </a:lnTo>
                <a:lnTo>
                  <a:pt x="66464" y="58918"/>
                </a:lnTo>
                <a:lnTo>
                  <a:pt x="42799" y="90805"/>
                </a:lnTo>
                <a:lnTo>
                  <a:pt x="24110" y="127474"/>
                </a:lnTo>
                <a:lnTo>
                  <a:pt x="10731" y="167751"/>
                </a:lnTo>
                <a:lnTo>
                  <a:pt x="2686" y="211623"/>
                </a:lnTo>
                <a:lnTo>
                  <a:pt x="0" y="259080"/>
                </a:lnTo>
                <a:lnTo>
                  <a:pt x="2667" y="306681"/>
                </a:lnTo>
                <a:lnTo>
                  <a:pt x="10668" y="350615"/>
                </a:lnTo>
                <a:lnTo>
                  <a:pt x="24002" y="390882"/>
                </a:lnTo>
                <a:lnTo>
                  <a:pt x="42672" y="427482"/>
                </a:lnTo>
                <a:lnTo>
                  <a:pt x="66268" y="459222"/>
                </a:lnTo>
                <a:lnTo>
                  <a:pt x="94567" y="484901"/>
                </a:lnTo>
                <a:lnTo>
                  <a:pt x="127557" y="504509"/>
                </a:lnTo>
                <a:lnTo>
                  <a:pt x="165226" y="518033"/>
                </a:lnTo>
                <a:lnTo>
                  <a:pt x="171830" y="496951"/>
                </a:lnTo>
                <a:lnTo>
                  <a:pt x="142325" y="483903"/>
                </a:lnTo>
                <a:lnTo>
                  <a:pt x="116855" y="465724"/>
                </a:lnTo>
                <a:lnTo>
                  <a:pt x="77977" y="414020"/>
                </a:lnTo>
                <a:lnTo>
                  <a:pt x="54943" y="343598"/>
                </a:lnTo>
                <a:lnTo>
                  <a:pt x="49170" y="302113"/>
                </a:lnTo>
                <a:lnTo>
                  <a:pt x="47243" y="256412"/>
                </a:lnTo>
                <a:lnTo>
                  <a:pt x="49170" y="212191"/>
                </a:lnTo>
                <a:lnTo>
                  <a:pt x="54943" y="171910"/>
                </a:lnTo>
                <a:lnTo>
                  <a:pt x="77977" y="103124"/>
                </a:lnTo>
                <a:lnTo>
                  <a:pt x="117046" y="52038"/>
                </a:lnTo>
                <a:lnTo>
                  <a:pt x="172592" y="20955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657842" y="2773934"/>
            <a:ext cx="2141220" cy="518159"/>
          </a:xfrm>
          <a:custGeom>
            <a:avLst/>
            <a:gdLst/>
            <a:ahLst/>
            <a:cxnLst/>
            <a:rect l="l" t="t" r="r" b="b"/>
            <a:pathLst>
              <a:path w="2141220" h="518160">
                <a:moveTo>
                  <a:pt x="1975738" y="0"/>
                </a:moveTo>
                <a:lnTo>
                  <a:pt x="1968373" y="21082"/>
                </a:lnTo>
                <a:lnTo>
                  <a:pt x="1998374" y="34079"/>
                </a:lnTo>
                <a:lnTo>
                  <a:pt x="2024173" y="52101"/>
                </a:lnTo>
                <a:lnTo>
                  <a:pt x="2063114" y="103124"/>
                </a:lnTo>
                <a:lnTo>
                  <a:pt x="2086086" y="172021"/>
                </a:lnTo>
                <a:lnTo>
                  <a:pt x="2091815" y="212316"/>
                </a:lnTo>
                <a:lnTo>
                  <a:pt x="2093722" y="256540"/>
                </a:lnTo>
                <a:lnTo>
                  <a:pt x="2091795" y="302184"/>
                </a:lnTo>
                <a:lnTo>
                  <a:pt x="2086022" y="343662"/>
                </a:lnTo>
                <a:lnTo>
                  <a:pt x="2076416" y="380948"/>
                </a:lnTo>
                <a:lnTo>
                  <a:pt x="2045626" y="442499"/>
                </a:lnTo>
                <a:lnTo>
                  <a:pt x="1998712" y="484028"/>
                </a:lnTo>
                <a:lnTo>
                  <a:pt x="1969134" y="497078"/>
                </a:lnTo>
                <a:lnTo>
                  <a:pt x="1975738" y="518160"/>
                </a:lnTo>
                <a:lnTo>
                  <a:pt x="2013410" y="504582"/>
                </a:lnTo>
                <a:lnTo>
                  <a:pt x="2046414" y="484981"/>
                </a:lnTo>
                <a:lnTo>
                  <a:pt x="2074751" y="459331"/>
                </a:lnTo>
                <a:lnTo>
                  <a:pt x="2098421" y="427609"/>
                </a:lnTo>
                <a:lnTo>
                  <a:pt x="2117016" y="391009"/>
                </a:lnTo>
                <a:lnTo>
                  <a:pt x="2130313" y="350742"/>
                </a:lnTo>
                <a:lnTo>
                  <a:pt x="2138300" y="306808"/>
                </a:lnTo>
                <a:lnTo>
                  <a:pt x="2140965" y="259207"/>
                </a:lnTo>
                <a:lnTo>
                  <a:pt x="2138297" y="211748"/>
                </a:lnTo>
                <a:lnTo>
                  <a:pt x="2130282" y="167862"/>
                </a:lnTo>
                <a:lnTo>
                  <a:pt x="2116909" y="127547"/>
                </a:lnTo>
                <a:lnTo>
                  <a:pt x="2098166" y="90805"/>
                </a:lnTo>
                <a:lnTo>
                  <a:pt x="2074519" y="58989"/>
                </a:lnTo>
                <a:lnTo>
                  <a:pt x="2046239" y="33258"/>
                </a:lnTo>
                <a:lnTo>
                  <a:pt x="2013317" y="13598"/>
                </a:lnTo>
                <a:lnTo>
                  <a:pt x="1975738" y="0"/>
                </a:lnTo>
                <a:close/>
              </a:path>
              <a:path w="2141220" h="518160">
                <a:moveTo>
                  <a:pt x="165226" y="0"/>
                </a:moveTo>
                <a:lnTo>
                  <a:pt x="127702" y="13598"/>
                </a:lnTo>
                <a:lnTo>
                  <a:pt x="94773" y="33258"/>
                </a:lnTo>
                <a:lnTo>
                  <a:pt x="66464" y="58989"/>
                </a:lnTo>
                <a:lnTo>
                  <a:pt x="42799" y="90805"/>
                </a:lnTo>
                <a:lnTo>
                  <a:pt x="24056" y="127547"/>
                </a:lnTo>
                <a:lnTo>
                  <a:pt x="10683" y="167862"/>
                </a:lnTo>
                <a:lnTo>
                  <a:pt x="2668" y="211748"/>
                </a:lnTo>
                <a:lnTo>
                  <a:pt x="0" y="259207"/>
                </a:lnTo>
                <a:lnTo>
                  <a:pt x="2667" y="306808"/>
                </a:lnTo>
                <a:lnTo>
                  <a:pt x="10668" y="350742"/>
                </a:lnTo>
                <a:lnTo>
                  <a:pt x="24002" y="391009"/>
                </a:lnTo>
                <a:lnTo>
                  <a:pt x="42672" y="427609"/>
                </a:lnTo>
                <a:lnTo>
                  <a:pt x="66268" y="459331"/>
                </a:lnTo>
                <a:lnTo>
                  <a:pt x="94567" y="484981"/>
                </a:lnTo>
                <a:lnTo>
                  <a:pt x="127557" y="504582"/>
                </a:lnTo>
                <a:lnTo>
                  <a:pt x="165226" y="518160"/>
                </a:lnTo>
                <a:lnTo>
                  <a:pt x="171830" y="497078"/>
                </a:lnTo>
                <a:lnTo>
                  <a:pt x="142325" y="484028"/>
                </a:lnTo>
                <a:lnTo>
                  <a:pt x="116855" y="465836"/>
                </a:lnTo>
                <a:lnTo>
                  <a:pt x="77977" y="414020"/>
                </a:lnTo>
                <a:lnTo>
                  <a:pt x="54943" y="343662"/>
                </a:lnTo>
                <a:lnTo>
                  <a:pt x="49170" y="302184"/>
                </a:lnTo>
                <a:lnTo>
                  <a:pt x="47243" y="256540"/>
                </a:lnTo>
                <a:lnTo>
                  <a:pt x="49170" y="212316"/>
                </a:lnTo>
                <a:lnTo>
                  <a:pt x="54943" y="172021"/>
                </a:lnTo>
                <a:lnTo>
                  <a:pt x="77977" y="103124"/>
                </a:lnTo>
                <a:lnTo>
                  <a:pt x="117046" y="52101"/>
                </a:lnTo>
                <a:lnTo>
                  <a:pt x="172592" y="21082"/>
                </a:lnTo>
                <a:lnTo>
                  <a:pt x="16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5121" y="1548460"/>
            <a:ext cx="8504555" cy="2912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05"/>
              </a:spcBef>
              <a:tabLst>
                <a:tab pos="715645" algn="l"/>
                <a:tab pos="2530475" algn="l"/>
                <a:tab pos="5046980" algn="l"/>
                <a:tab pos="6630670" algn="l"/>
              </a:tabLst>
            </a:pPr>
            <a:r>
              <a:rPr dirty="0" sz="4400" spc="-160">
                <a:latin typeface="Cambria Math"/>
                <a:cs typeface="Cambria Math"/>
              </a:rPr>
              <a:t>𝑇</a:t>
            </a:r>
            <a:r>
              <a:rPr dirty="0" baseline="-15625" sz="4800" spc="-240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45">
                <a:latin typeface="Cambria Math"/>
                <a:cs typeface="Cambria Math"/>
              </a:rPr>
              <a:t> </a:t>
            </a:r>
            <a:r>
              <a:rPr dirty="0" sz="4400" spc="105">
                <a:latin typeface="Cambria Math"/>
                <a:cs typeface="Cambria Math"/>
              </a:rPr>
              <a:t>𝛽(𝐿</a:t>
            </a:r>
            <a:r>
              <a:rPr dirty="0" baseline="-15625" sz="4800" spc="157">
                <a:latin typeface="Cambria Math"/>
                <a:cs typeface="Cambria Math"/>
              </a:rPr>
              <a:t>𝑡	</a:t>
            </a:r>
            <a:r>
              <a:rPr dirty="0" sz="4400">
                <a:latin typeface="Calibri"/>
                <a:cs typeface="Calibri"/>
              </a:rPr>
              <a:t>−</a:t>
            </a:r>
            <a:r>
              <a:rPr dirty="0" sz="4400" spc="5">
                <a:latin typeface="Calibri"/>
                <a:cs typeface="Calibri"/>
              </a:rPr>
              <a:t> </a:t>
            </a:r>
            <a:r>
              <a:rPr dirty="0" sz="4400" spc="85">
                <a:latin typeface="Cambria Math"/>
                <a:cs typeface="Cambria Math"/>
              </a:rPr>
              <a:t>𝐿</a:t>
            </a:r>
            <a:r>
              <a:rPr dirty="0" baseline="-15625" sz="4800" spc="127">
                <a:latin typeface="Cambria Math"/>
                <a:cs typeface="Cambria Math"/>
              </a:rPr>
              <a:t>𝑡−1</a:t>
            </a:r>
            <a:r>
              <a:rPr dirty="0" sz="4400" spc="85">
                <a:latin typeface="Calibri"/>
                <a:cs typeface="Calibri"/>
              </a:rPr>
              <a:t>)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>
                <a:latin typeface="Cambria Math"/>
                <a:cs typeface="Cambria Math"/>
              </a:rPr>
              <a:t>+	1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15">
                <a:latin typeface="Cambria Math"/>
                <a:cs typeface="Cambria Math"/>
              </a:rPr>
              <a:t> </a:t>
            </a:r>
            <a:r>
              <a:rPr dirty="0" sz="4400" spc="285">
                <a:latin typeface="Cambria Math"/>
                <a:cs typeface="Cambria Math"/>
              </a:rPr>
              <a:t>𝛽	</a:t>
            </a:r>
            <a:r>
              <a:rPr dirty="0" sz="4400" spc="-50">
                <a:latin typeface="Cambria Math"/>
                <a:cs typeface="Cambria Math"/>
              </a:rPr>
              <a:t>𝑇</a:t>
            </a:r>
            <a:r>
              <a:rPr dirty="0" baseline="-15625" sz="4800" spc="-75">
                <a:latin typeface="Cambria Math"/>
                <a:cs typeface="Cambria Math"/>
              </a:rPr>
              <a:t>𝑡−1</a:t>
            </a:r>
            <a:endParaRPr baseline="-15625" sz="4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3170"/>
              </a:spcBef>
              <a:tabLst>
                <a:tab pos="704850" algn="l"/>
                <a:tab pos="2919730" algn="l"/>
                <a:tab pos="5435600" algn="l"/>
                <a:tab pos="7443470" algn="l"/>
              </a:tabLst>
            </a:pPr>
            <a:r>
              <a:rPr dirty="0" sz="4400" spc="-160">
                <a:latin typeface="Cambria Math"/>
                <a:cs typeface="Cambria Math"/>
              </a:rPr>
              <a:t>𝑇</a:t>
            </a:r>
            <a:r>
              <a:rPr dirty="0" baseline="-15625" sz="4800" spc="-240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65">
                <a:latin typeface="Cambria Math"/>
                <a:cs typeface="Cambria Math"/>
              </a:rPr>
              <a:t> </a:t>
            </a:r>
            <a:r>
              <a:rPr dirty="0" sz="4400" spc="20">
                <a:latin typeface="Cambria Math"/>
                <a:cs typeface="Cambria Math"/>
              </a:rPr>
              <a:t>(1)(𝐿</a:t>
            </a:r>
            <a:r>
              <a:rPr dirty="0" baseline="-15625" sz="4800" spc="30">
                <a:latin typeface="Cambria Math"/>
                <a:cs typeface="Cambria Math"/>
              </a:rPr>
              <a:t>𝑡	</a:t>
            </a:r>
            <a:r>
              <a:rPr dirty="0" sz="4400">
                <a:latin typeface="Calibri"/>
                <a:cs typeface="Calibri"/>
              </a:rPr>
              <a:t>− </a:t>
            </a:r>
            <a:r>
              <a:rPr dirty="0" sz="4400" spc="90">
                <a:latin typeface="Cambria Math"/>
                <a:cs typeface="Cambria Math"/>
              </a:rPr>
              <a:t>𝐿</a:t>
            </a:r>
            <a:r>
              <a:rPr dirty="0" baseline="-15625" sz="4800" spc="135">
                <a:latin typeface="Cambria Math"/>
                <a:cs typeface="Cambria Math"/>
              </a:rPr>
              <a:t>𝑡−1</a:t>
            </a:r>
            <a:r>
              <a:rPr dirty="0" sz="4400" spc="90">
                <a:latin typeface="Calibri"/>
                <a:cs typeface="Calibri"/>
              </a:rPr>
              <a:t>)</a:t>
            </a:r>
            <a:r>
              <a:rPr dirty="0" sz="4400" spc="-15">
                <a:latin typeface="Calibri"/>
                <a:cs typeface="Calibri"/>
              </a:rPr>
              <a:t> </a:t>
            </a:r>
            <a:r>
              <a:rPr dirty="0" sz="4400">
                <a:latin typeface="Cambria Math"/>
                <a:cs typeface="Cambria Math"/>
              </a:rPr>
              <a:t>+	1</a:t>
            </a:r>
            <a:r>
              <a:rPr dirty="0" sz="4400" spc="15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−</a:t>
            </a:r>
            <a:r>
              <a:rPr dirty="0" sz="4400" spc="10">
                <a:latin typeface="Cambria Math"/>
                <a:cs typeface="Cambria Math"/>
              </a:rPr>
              <a:t> </a:t>
            </a:r>
            <a:r>
              <a:rPr dirty="0" sz="4400">
                <a:latin typeface="Cambria Math"/>
                <a:cs typeface="Cambria Math"/>
              </a:rPr>
              <a:t>(𝟏)	</a:t>
            </a:r>
            <a:r>
              <a:rPr dirty="0" sz="4400" spc="-55">
                <a:latin typeface="Cambria Math"/>
                <a:cs typeface="Cambria Math"/>
              </a:rPr>
              <a:t>𝑇</a:t>
            </a:r>
            <a:r>
              <a:rPr dirty="0" baseline="-15625" sz="4800" spc="-82">
                <a:latin typeface="Cambria Math"/>
                <a:cs typeface="Cambria Math"/>
              </a:rPr>
              <a:t>𝑡−1</a:t>
            </a:r>
            <a:endParaRPr baseline="-15625" sz="4800">
              <a:latin typeface="Cambria Math"/>
              <a:cs typeface="Cambria Math"/>
            </a:endParaRPr>
          </a:p>
          <a:p>
            <a:pPr marL="167005">
              <a:lnSpc>
                <a:spcPct val="100000"/>
              </a:lnSpc>
              <a:spcBef>
                <a:spcPts val="3710"/>
              </a:spcBef>
              <a:tabLst>
                <a:tab pos="808355" algn="l"/>
                <a:tab pos="2018664" algn="l"/>
              </a:tabLst>
            </a:pPr>
            <a:r>
              <a:rPr dirty="0" sz="4400" spc="-160">
                <a:latin typeface="Cambria Math"/>
                <a:cs typeface="Cambria Math"/>
              </a:rPr>
              <a:t>𝑇</a:t>
            </a:r>
            <a:r>
              <a:rPr dirty="0" baseline="-15625" sz="4800" spc="-240">
                <a:latin typeface="Cambria Math"/>
                <a:cs typeface="Cambria Math"/>
              </a:rPr>
              <a:t>𝑡	</a:t>
            </a:r>
            <a:r>
              <a:rPr dirty="0" sz="4400">
                <a:latin typeface="Cambria Math"/>
                <a:cs typeface="Cambria Math"/>
              </a:rPr>
              <a:t>=</a:t>
            </a:r>
            <a:r>
              <a:rPr dirty="0" sz="4400" spc="254">
                <a:latin typeface="Cambria Math"/>
                <a:cs typeface="Cambria Math"/>
              </a:rPr>
              <a:t> </a:t>
            </a:r>
            <a:r>
              <a:rPr dirty="0" sz="4400" spc="75">
                <a:latin typeface="Cambria Math"/>
                <a:cs typeface="Cambria Math"/>
              </a:rPr>
              <a:t>𝐿</a:t>
            </a:r>
            <a:r>
              <a:rPr dirty="0" baseline="-15625" sz="4800" spc="112">
                <a:latin typeface="Cambria Math"/>
                <a:cs typeface="Cambria Math"/>
              </a:rPr>
              <a:t>𝑡	</a:t>
            </a:r>
            <a:r>
              <a:rPr dirty="0" sz="4400">
                <a:latin typeface="Calibri"/>
                <a:cs typeface="Calibri"/>
              </a:rPr>
              <a:t>−</a:t>
            </a:r>
            <a:r>
              <a:rPr dirty="0" sz="4400" spc="-35">
                <a:latin typeface="Calibri"/>
                <a:cs typeface="Calibri"/>
              </a:rPr>
              <a:t> </a:t>
            </a:r>
            <a:r>
              <a:rPr dirty="0" sz="4400" spc="65">
                <a:latin typeface="Cambria Math"/>
                <a:cs typeface="Cambria Math"/>
              </a:rPr>
              <a:t>𝐿</a:t>
            </a:r>
            <a:r>
              <a:rPr dirty="0" baseline="-15625" sz="4800" spc="97">
                <a:latin typeface="Cambria Math"/>
                <a:cs typeface="Cambria Math"/>
              </a:rPr>
              <a:t>𝑡−1</a:t>
            </a:r>
            <a:endParaRPr baseline="-15625" sz="4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0594" y="5273116"/>
            <a:ext cx="11482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Microsoft Sans Serif"/>
                <a:cs typeface="Microsoft Sans Serif"/>
              </a:rPr>
              <a:t>Current</a:t>
            </a:r>
            <a:r>
              <a:rPr dirty="0" sz="2800" spc="5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smoothed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trend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=</a:t>
            </a:r>
            <a:r>
              <a:rPr dirty="0" sz="2800" spc="3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Current</a:t>
            </a:r>
            <a:r>
              <a:rPr dirty="0" sz="2800" spc="50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smoothed</a:t>
            </a:r>
            <a:r>
              <a:rPr dirty="0" sz="2800" spc="5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r>
              <a:rPr dirty="0" sz="2800" spc="85">
                <a:latin typeface="Microsoft Sans Serif"/>
                <a:cs typeface="Microsoft Sans Serif"/>
              </a:rPr>
              <a:t> </a:t>
            </a:r>
            <a:r>
              <a:rPr dirty="0" sz="2800" spc="735">
                <a:latin typeface="Microsoft Sans Serif"/>
                <a:cs typeface="Microsoft Sans Serif"/>
              </a:rPr>
              <a:t>–</a:t>
            </a:r>
            <a:r>
              <a:rPr dirty="0" sz="2800" spc="3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Microsoft Sans Serif"/>
                <a:cs typeface="Microsoft Sans Serif"/>
              </a:rPr>
              <a:t>prior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smoothed</a:t>
            </a:r>
            <a:r>
              <a:rPr dirty="0" sz="2800" spc="45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level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03976" y="4455414"/>
            <a:ext cx="78105" cy="794385"/>
          </a:xfrm>
          <a:custGeom>
            <a:avLst/>
            <a:gdLst/>
            <a:ahLst/>
            <a:cxnLst/>
            <a:rect l="l" t="t" r="r" b="b"/>
            <a:pathLst>
              <a:path w="78104" h="794385">
                <a:moveTo>
                  <a:pt x="51815" y="64769"/>
                </a:moveTo>
                <a:lnTo>
                  <a:pt x="25908" y="64769"/>
                </a:lnTo>
                <a:lnTo>
                  <a:pt x="25908" y="794003"/>
                </a:lnTo>
                <a:lnTo>
                  <a:pt x="51815" y="794003"/>
                </a:lnTo>
                <a:lnTo>
                  <a:pt x="51815" y="64769"/>
                </a:lnTo>
                <a:close/>
              </a:path>
              <a:path w="78104" h="79438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94385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35490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5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94000" y="2603500"/>
          <a:ext cx="10439400" cy="4679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75"/>
                <a:gridCol w="5133975"/>
              </a:tblGrid>
              <a:tr h="213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286385" marR="310515">
                        <a:lnSpc>
                          <a:spcPct val="100000"/>
                        </a:lnSpc>
                      </a:pPr>
                      <a:r>
                        <a:rPr dirty="0" sz="30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Forecast</a:t>
                      </a:r>
                      <a:r>
                        <a:rPr dirty="0" sz="3000" spc="-1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all the same</a:t>
                      </a:r>
                      <a:r>
                        <a:rPr dirty="0" sz="3000" spc="-2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(flat </a:t>
                      </a:r>
                      <a:r>
                        <a:rPr dirty="0" sz="3000" spc="-819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line)</a:t>
                      </a:r>
                      <a:r>
                        <a:rPr dirty="0" sz="3000" spc="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3000" spc="-6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baseline="-20833" sz="30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baseline="-20833" sz="30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0" marR="1301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Smoothed </a:t>
                      </a:r>
                      <a:r>
                        <a:rPr dirty="0" sz="2800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level is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the same </a:t>
                      </a:r>
                      <a:r>
                        <a:rPr dirty="0" sz="2800" spc="-770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2800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actual</a:t>
                      </a:r>
                      <a:r>
                        <a:rPr dirty="0" sz="2800" spc="1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level.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330200" marR="3695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00" spc="-3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Trend</a:t>
                      </a:r>
                      <a:r>
                        <a:rPr dirty="0" sz="2800" spc="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2800" spc="-10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800" spc="10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full</a:t>
                      </a:r>
                      <a:r>
                        <a:rPr dirty="0" sz="2800" spc="-10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difference </a:t>
                      </a:r>
                      <a:r>
                        <a:rPr dirty="0" sz="2800" spc="-76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between</a:t>
                      </a:r>
                      <a:r>
                        <a:rPr dirty="0" sz="2800" spc="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smoothed</a:t>
                      </a:r>
                      <a:r>
                        <a:rPr dirty="0" sz="2800" spc="2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 b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33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262255" marR="11423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0" spc="-5" b="1">
                          <a:latin typeface="Arial"/>
                          <a:cs typeface="Arial"/>
                        </a:rPr>
                        <a:t>Forecast</a:t>
                      </a:r>
                      <a:r>
                        <a:rPr dirty="0" sz="3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-5" b="1">
                          <a:latin typeface="Arial"/>
                          <a:cs typeface="Arial"/>
                        </a:rPr>
                        <a:t>all the same </a:t>
                      </a:r>
                      <a:r>
                        <a:rPr dirty="0" sz="3000" spc="-819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-5" b="1">
                          <a:latin typeface="Arial"/>
                          <a:cs typeface="Arial"/>
                        </a:rPr>
                        <a:t>(flat</a:t>
                      </a:r>
                      <a:r>
                        <a:rPr dirty="0" sz="30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-5" b="1">
                          <a:latin typeface="Arial"/>
                          <a:cs typeface="Arial"/>
                        </a:rPr>
                        <a:t>line)</a:t>
                      </a:r>
                      <a:r>
                        <a:rPr dirty="0" sz="30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30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baseline="-20833" sz="3000" b="1">
                          <a:latin typeface="Arial"/>
                          <a:cs typeface="Arial"/>
                        </a:rPr>
                        <a:t>t</a:t>
                      </a:r>
                      <a:endParaRPr baseline="-20833" sz="3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318770" marR="3435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0" spc="-5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Same</a:t>
                      </a:r>
                      <a:r>
                        <a:rPr dirty="0" sz="3000" spc="-3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-5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as Naïve</a:t>
                      </a:r>
                      <a:r>
                        <a:rPr dirty="0" sz="3000" spc="-2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-5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fore cast, </a:t>
                      </a:r>
                      <a:r>
                        <a:rPr dirty="0" sz="3000" spc="-815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3000" spc="-1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trend</a:t>
                      </a:r>
                      <a:r>
                        <a:rPr dirty="0" sz="3000" spc="-1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b="1">
                          <a:solidFill>
                            <a:srgbClr val="0033CC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21408" y="3214525"/>
            <a:ext cx="942975" cy="31172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3410"/>
              </a:lnSpc>
            </a:pPr>
            <a:r>
              <a:rPr dirty="0" sz="3000" spc="-35" b="1">
                <a:solidFill>
                  <a:srgbClr val="006600"/>
                </a:solidFill>
                <a:latin typeface="Arial"/>
                <a:cs typeface="Arial"/>
              </a:rPr>
              <a:t>Trend</a:t>
            </a:r>
            <a:r>
              <a:rPr dirty="0" sz="3000" spc="-7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006600"/>
                </a:solidFill>
                <a:latin typeface="Arial"/>
                <a:cs typeface="Arial"/>
              </a:rPr>
              <a:t>smoothing</a:t>
            </a:r>
            <a:endParaRPr sz="3000">
              <a:latin typeface="Arial"/>
              <a:cs typeface="Arial"/>
            </a:endParaRPr>
          </a:p>
          <a:p>
            <a:pPr algn="ctr" marL="2540">
              <a:lnSpc>
                <a:spcPts val="3835"/>
              </a:lnSpc>
            </a:pPr>
            <a:r>
              <a:rPr dirty="0" sz="3000" b="1">
                <a:solidFill>
                  <a:srgbClr val="006600"/>
                </a:solidFill>
                <a:latin typeface="Arial"/>
                <a:cs typeface="Arial"/>
              </a:rPr>
              <a:t>constant</a:t>
            </a:r>
            <a:r>
              <a:rPr dirty="0" sz="3000" spc="-5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200" spc="70">
                <a:latin typeface="Cambria Math"/>
                <a:cs typeface="Cambria Math"/>
              </a:rPr>
              <a:t>(</a:t>
            </a:r>
            <a:r>
              <a:rPr dirty="0" sz="3200" spc="70">
                <a:solidFill>
                  <a:srgbClr val="FF0000"/>
                </a:solidFill>
                <a:latin typeface="Cambria Math"/>
                <a:cs typeface="Cambria Math"/>
              </a:rPr>
              <a:t>𝛽</a:t>
            </a:r>
            <a:r>
              <a:rPr dirty="0" sz="3200" spc="7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41525" y="2632710"/>
            <a:ext cx="0" cy="4584700"/>
          </a:xfrm>
          <a:custGeom>
            <a:avLst/>
            <a:gdLst/>
            <a:ahLst/>
            <a:cxnLst/>
            <a:rect l="l" t="t" r="r" b="b"/>
            <a:pathLst>
              <a:path w="0" h="4584700">
                <a:moveTo>
                  <a:pt x="0" y="0"/>
                </a:moveTo>
                <a:lnTo>
                  <a:pt x="0" y="458442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71951" y="3444367"/>
            <a:ext cx="451484" cy="2374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 sz="3000" b="1">
                <a:solidFill>
                  <a:srgbClr val="0033CC"/>
                </a:solidFill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6048" y="5797423"/>
            <a:ext cx="451484" cy="2374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 sz="3000" b="1">
                <a:solidFill>
                  <a:srgbClr val="C00000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4321" y="1204341"/>
            <a:ext cx="54883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49190" algn="l"/>
              </a:tabLst>
            </a:pP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Level</a:t>
            </a:r>
            <a:r>
              <a:rPr dirty="0" sz="30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0000"/>
                </a:solidFill>
                <a:latin typeface="Arial"/>
                <a:cs typeface="Arial"/>
              </a:rPr>
              <a:t>smoothing</a:t>
            </a:r>
            <a:r>
              <a:rPr dirty="0" sz="300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constant</a:t>
            </a:r>
            <a:r>
              <a:rPr dirty="0" sz="30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3000" spc="-5" b="1">
                <a:latin typeface="Arial"/>
                <a:cs typeface="Arial"/>
              </a:rPr>
              <a:t>(</a:t>
            </a:r>
            <a:r>
              <a:rPr dirty="0" sz="3200" spc="655">
                <a:solidFill>
                  <a:srgbClr val="008000"/>
                </a:solidFill>
                <a:latin typeface="Cambria Math"/>
                <a:cs typeface="Cambria Math"/>
              </a:rPr>
              <a:t>𝑎</a:t>
            </a:r>
            <a:r>
              <a:rPr dirty="0" sz="3000" b="1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9878" y="2013585"/>
            <a:ext cx="2374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5589" y="1861566"/>
            <a:ext cx="10346055" cy="3810"/>
          </a:xfrm>
          <a:custGeom>
            <a:avLst/>
            <a:gdLst/>
            <a:ahLst/>
            <a:cxnLst/>
            <a:rect l="l" t="t" r="r" b="b"/>
            <a:pathLst>
              <a:path w="10346055" h="3810">
                <a:moveTo>
                  <a:pt x="10345800" y="342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438638" y="2006295"/>
            <a:ext cx="23749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C00000"/>
                </a:solidFill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92729" y="2531618"/>
          <a:ext cx="10439400" cy="4679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75"/>
                <a:gridCol w="5133975"/>
              </a:tblGrid>
              <a:tr h="2133600">
                <a:tc>
                  <a:txBody>
                    <a:bodyPr/>
                    <a:lstStyle/>
                    <a:p>
                      <a:pPr marL="300164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2400" spc="-5" b="1">
                          <a:latin typeface="Arial"/>
                          <a:cs typeface="Arial"/>
                        </a:rPr>
                        <a:t>Actual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3001645">
                        <a:lnSpc>
                          <a:spcPct val="100000"/>
                        </a:lnSpc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Forecast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1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33599">
                <a:tc>
                  <a:txBody>
                    <a:bodyPr/>
                    <a:lstStyle/>
                    <a:p>
                      <a:pPr marL="3134995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dirty="0" sz="2400" spc="-5" b="1">
                          <a:latin typeface="Arial"/>
                          <a:cs typeface="Arial"/>
                        </a:rPr>
                        <a:t>Actual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3134995">
                        <a:lnSpc>
                          <a:spcPct val="100000"/>
                        </a:lnSpc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Forecast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98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21408" y="3214525"/>
            <a:ext cx="942975" cy="31172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3410"/>
              </a:lnSpc>
            </a:pPr>
            <a:r>
              <a:rPr dirty="0" sz="3000" spc="-35" b="1">
                <a:solidFill>
                  <a:srgbClr val="006600"/>
                </a:solidFill>
                <a:latin typeface="Arial"/>
                <a:cs typeface="Arial"/>
              </a:rPr>
              <a:t>Trend</a:t>
            </a:r>
            <a:r>
              <a:rPr dirty="0" sz="3000" spc="-7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006600"/>
                </a:solidFill>
                <a:latin typeface="Arial"/>
                <a:cs typeface="Arial"/>
              </a:rPr>
              <a:t>smoothing</a:t>
            </a:r>
            <a:endParaRPr sz="3000">
              <a:latin typeface="Arial"/>
              <a:cs typeface="Arial"/>
            </a:endParaRPr>
          </a:p>
          <a:p>
            <a:pPr algn="ctr" marL="2540">
              <a:lnSpc>
                <a:spcPts val="3835"/>
              </a:lnSpc>
            </a:pPr>
            <a:r>
              <a:rPr dirty="0" sz="3000" b="1">
                <a:solidFill>
                  <a:srgbClr val="006600"/>
                </a:solidFill>
                <a:latin typeface="Arial"/>
                <a:cs typeface="Arial"/>
              </a:rPr>
              <a:t>constant</a:t>
            </a:r>
            <a:r>
              <a:rPr dirty="0" sz="3000" spc="-5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3200" spc="70">
                <a:latin typeface="Cambria Math"/>
                <a:cs typeface="Cambria Math"/>
              </a:rPr>
              <a:t>(</a:t>
            </a:r>
            <a:r>
              <a:rPr dirty="0" sz="3200" spc="70">
                <a:solidFill>
                  <a:srgbClr val="FF0000"/>
                </a:solidFill>
                <a:latin typeface="Cambria Math"/>
                <a:cs typeface="Cambria Math"/>
              </a:rPr>
              <a:t>𝛽</a:t>
            </a:r>
            <a:r>
              <a:rPr dirty="0" sz="3200" spc="7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41525" y="2632710"/>
            <a:ext cx="0" cy="4584700"/>
          </a:xfrm>
          <a:custGeom>
            <a:avLst/>
            <a:gdLst/>
            <a:ahLst/>
            <a:cxnLst/>
            <a:rect l="l" t="t" r="r" b="b"/>
            <a:pathLst>
              <a:path w="0" h="4584700">
                <a:moveTo>
                  <a:pt x="0" y="0"/>
                </a:moveTo>
                <a:lnTo>
                  <a:pt x="0" y="458442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71951" y="3444367"/>
            <a:ext cx="451484" cy="2374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 sz="3000" b="1">
                <a:solidFill>
                  <a:srgbClr val="0033CC"/>
                </a:solidFill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6048" y="5797423"/>
            <a:ext cx="451484" cy="2374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 sz="3000" b="1">
                <a:solidFill>
                  <a:srgbClr val="C00000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4321" y="1204341"/>
            <a:ext cx="54883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49190" algn="l"/>
              </a:tabLst>
            </a:pP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Level</a:t>
            </a:r>
            <a:r>
              <a:rPr dirty="0" sz="30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0000"/>
                </a:solidFill>
                <a:latin typeface="Arial"/>
                <a:cs typeface="Arial"/>
              </a:rPr>
              <a:t>smoothing</a:t>
            </a:r>
            <a:r>
              <a:rPr dirty="0" sz="3000" spc="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constant</a:t>
            </a:r>
            <a:r>
              <a:rPr dirty="0" sz="30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3000" spc="-5" b="1">
                <a:latin typeface="Arial"/>
                <a:cs typeface="Arial"/>
              </a:rPr>
              <a:t>(</a:t>
            </a:r>
            <a:r>
              <a:rPr dirty="0" sz="3200" spc="655">
                <a:solidFill>
                  <a:srgbClr val="008000"/>
                </a:solidFill>
                <a:latin typeface="Cambria Math"/>
                <a:cs typeface="Cambria Math"/>
              </a:rPr>
              <a:t>𝑎</a:t>
            </a:r>
            <a:r>
              <a:rPr dirty="0" sz="3000" b="1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9878" y="2013585"/>
            <a:ext cx="2374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5589" y="1861566"/>
            <a:ext cx="10346055" cy="3810"/>
          </a:xfrm>
          <a:custGeom>
            <a:avLst/>
            <a:gdLst/>
            <a:ahLst/>
            <a:cxnLst/>
            <a:rect l="l" t="t" r="r" b="b"/>
            <a:pathLst>
              <a:path w="10346055" h="3810">
                <a:moveTo>
                  <a:pt x="10345800" y="342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438638" y="2006295"/>
            <a:ext cx="23749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C00000"/>
                </a:solidFill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31057" y="5327904"/>
            <a:ext cx="4076065" cy="1419225"/>
            <a:chOff x="3131057" y="5327904"/>
            <a:chExt cx="4076065" cy="1419225"/>
          </a:xfrm>
        </p:grpSpPr>
        <p:sp>
          <p:nvSpPr>
            <p:cNvPr id="19" name="object 19"/>
            <p:cNvSpPr/>
            <p:nvPr/>
          </p:nvSpPr>
          <p:spPr>
            <a:xfrm>
              <a:off x="3131057" y="6710934"/>
              <a:ext cx="4076065" cy="0"/>
            </a:xfrm>
            <a:custGeom>
              <a:avLst/>
              <a:gdLst/>
              <a:ahLst/>
              <a:cxnLst/>
              <a:rect l="l" t="t" r="r" b="b"/>
              <a:pathLst>
                <a:path w="4076065" h="0">
                  <a:moveTo>
                    <a:pt x="0" y="0"/>
                  </a:moveTo>
                  <a:lnTo>
                    <a:pt x="4076065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63061" y="5346954"/>
              <a:ext cx="3997960" cy="1381125"/>
            </a:xfrm>
            <a:custGeom>
              <a:avLst/>
              <a:gdLst/>
              <a:ahLst/>
              <a:cxnLst/>
              <a:rect l="l" t="t" r="r" b="b"/>
              <a:pathLst>
                <a:path w="3997959" h="1381125">
                  <a:moveTo>
                    <a:pt x="15493" y="1380744"/>
                  </a:moveTo>
                  <a:lnTo>
                    <a:pt x="10876" y="1353647"/>
                  </a:lnTo>
                  <a:lnTo>
                    <a:pt x="5794" y="1326584"/>
                  </a:lnTo>
                  <a:lnTo>
                    <a:pt x="1688" y="1299455"/>
                  </a:lnTo>
                  <a:lnTo>
                    <a:pt x="0" y="1272159"/>
                  </a:lnTo>
                  <a:lnTo>
                    <a:pt x="782" y="1225528"/>
                  </a:lnTo>
                  <a:lnTo>
                    <a:pt x="2966" y="1178922"/>
                  </a:lnTo>
                  <a:lnTo>
                    <a:pt x="6309" y="1132365"/>
                  </a:lnTo>
                  <a:lnTo>
                    <a:pt x="10566" y="1085881"/>
                  </a:lnTo>
                  <a:lnTo>
                    <a:pt x="15493" y="1039495"/>
                  </a:lnTo>
                  <a:lnTo>
                    <a:pt x="26941" y="1004526"/>
                  </a:lnTo>
                  <a:lnTo>
                    <a:pt x="30987" y="992886"/>
                  </a:lnTo>
                  <a:lnTo>
                    <a:pt x="41062" y="956756"/>
                  </a:lnTo>
                  <a:lnTo>
                    <a:pt x="45473" y="938823"/>
                  </a:lnTo>
                  <a:lnTo>
                    <a:pt x="46490" y="931407"/>
                  </a:lnTo>
                  <a:lnTo>
                    <a:pt x="46380" y="926828"/>
                  </a:lnTo>
                  <a:lnTo>
                    <a:pt x="47412" y="917406"/>
                  </a:lnTo>
                  <a:lnTo>
                    <a:pt x="61975" y="853313"/>
                  </a:lnTo>
                  <a:lnTo>
                    <a:pt x="73727" y="818397"/>
                  </a:lnTo>
                  <a:lnTo>
                    <a:pt x="77469" y="806704"/>
                  </a:lnTo>
                  <a:lnTo>
                    <a:pt x="87485" y="765954"/>
                  </a:lnTo>
                  <a:lnTo>
                    <a:pt x="101012" y="718931"/>
                  </a:lnTo>
                  <a:lnTo>
                    <a:pt x="122136" y="677027"/>
                  </a:lnTo>
                  <a:lnTo>
                    <a:pt x="154939" y="651637"/>
                  </a:lnTo>
                  <a:lnTo>
                    <a:pt x="201422" y="636016"/>
                  </a:lnTo>
                  <a:lnTo>
                    <a:pt x="213363" y="628691"/>
                  </a:lnTo>
                  <a:lnTo>
                    <a:pt x="247903" y="605028"/>
                  </a:lnTo>
                  <a:lnTo>
                    <a:pt x="281725" y="565175"/>
                  </a:lnTo>
                  <a:lnTo>
                    <a:pt x="281658" y="559645"/>
                  </a:lnTo>
                  <a:lnTo>
                    <a:pt x="277399" y="558244"/>
                  </a:lnTo>
                  <a:lnTo>
                    <a:pt x="274296" y="556873"/>
                  </a:lnTo>
                  <a:lnTo>
                    <a:pt x="325374" y="511937"/>
                  </a:lnTo>
                  <a:lnTo>
                    <a:pt x="371004" y="476863"/>
                  </a:lnTo>
                  <a:lnTo>
                    <a:pt x="424689" y="447625"/>
                  </a:lnTo>
                  <a:lnTo>
                    <a:pt x="464820" y="434340"/>
                  </a:lnTo>
                  <a:lnTo>
                    <a:pt x="496538" y="411805"/>
                  </a:lnTo>
                  <a:lnTo>
                    <a:pt x="530066" y="388365"/>
                  </a:lnTo>
                  <a:lnTo>
                    <a:pt x="565832" y="368546"/>
                  </a:lnTo>
                  <a:lnTo>
                    <a:pt x="604265" y="356869"/>
                  </a:lnTo>
                  <a:lnTo>
                    <a:pt x="642852" y="351786"/>
                  </a:lnTo>
                  <a:lnTo>
                    <a:pt x="681593" y="348011"/>
                  </a:lnTo>
                  <a:lnTo>
                    <a:pt x="720405" y="344761"/>
                  </a:lnTo>
                  <a:lnTo>
                    <a:pt x="759205" y="341249"/>
                  </a:lnTo>
                  <a:lnTo>
                    <a:pt x="805712" y="344092"/>
                  </a:lnTo>
                  <a:lnTo>
                    <a:pt x="852243" y="346656"/>
                  </a:lnTo>
                  <a:lnTo>
                    <a:pt x="898761" y="349359"/>
                  </a:lnTo>
                  <a:lnTo>
                    <a:pt x="945231" y="352624"/>
                  </a:lnTo>
                  <a:lnTo>
                    <a:pt x="991615" y="356869"/>
                  </a:lnTo>
                  <a:lnTo>
                    <a:pt x="1037943" y="369282"/>
                  </a:lnTo>
                  <a:lnTo>
                    <a:pt x="1053591" y="372363"/>
                  </a:lnTo>
                  <a:lnTo>
                    <a:pt x="1099976" y="376596"/>
                  </a:lnTo>
                  <a:lnTo>
                    <a:pt x="1146446" y="379829"/>
                  </a:lnTo>
                  <a:lnTo>
                    <a:pt x="1192964" y="382495"/>
                  </a:lnTo>
                  <a:lnTo>
                    <a:pt x="1239495" y="385027"/>
                  </a:lnTo>
                  <a:lnTo>
                    <a:pt x="1286002" y="387857"/>
                  </a:lnTo>
                  <a:lnTo>
                    <a:pt x="1309242" y="398504"/>
                  </a:lnTo>
                  <a:lnTo>
                    <a:pt x="1332483" y="411114"/>
                  </a:lnTo>
                  <a:lnTo>
                    <a:pt x="1355724" y="419844"/>
                  </a:lnTo>
                  <a:lnTo>
                    <a:pt x="1378965" y="418846"/>
                  </a:lnTo>
                  <a:lnTo>
                    <a:pt x="1410916" y="408263"/>
                  </a:lnTo>
                  <a:lnTo>
                    <a:pt x="1430088" y="402023"/>
                  </a:lnTo>
                  <a:lnTo>
                    <a:pt x="1408809" y="407285"/>
                  </a:lnTo>
                  <a:lnTo>
                    <a:pt x="1404550" y="407199"/>
                  </a:lnTo>
                  <a:lnTo>
                    <a:pt x="1437706" y="387978"/>
                  </a:lnTo>
                  <a:lnTo>
                    <a:pt x="1494688" y="363341"/>
                  </a:lnTo>
                  <a:lnTo>
                    <a:pt x="1541492" y="348628"/>
                  </a:lnTo>
                  <a:lnTo>
                    <a:pt x="1564893" y="341249"/>
                  </a:lnTo>
                  <a:lnTo>
                    <a:pt x="1576407" y="336970"/>
                  </a:lnTo>
                  <a:lnTo>
                    <a:pt x="1587849" y="332359"/>
                  </a:lnTo>
                  <a:lnTo>
                    <a:pt x="1599434" y="328318"/>
                  </a:lnTo>
                  <a:lnTo>
                    <a:pt x="1611376" y="325755"/>
                  </a:lnTo>
                  <a:lnTo>
                    <a:pt x="1735327" y="310261"/>
                  </a:lnTo>
                  <a:lnTo>
                    <a:pt x="1758658" y="302775"/>
                  </a:lnTo>
                  <a:lnTo>
                    <a:pt x="1805318" y="287758"/>
                  </a:lnTo>
                  <a:lnTo>
                    <a:pt x="1847468" y="270930"/>
                  </a:lnTo>
                  <a:lnTo>
                    <a:pt x="1866550" y="262255"/>
                  </a:lnTo>
                  <a:lnTo>
                    <a:pt x="1885870" y="254341"/>
                  </a:lnTo>
                  <a:lnTo>
                    <a:pt x="1905762" y="248285"/>
                  </a:lnTo>
                  <a:lnTo>
                    <a:pt x="1951976" y="239047"/>
                  </a:lnTo>
                  <a:lnTo>
                    <a:pt x="1998583" y="231917"/>
                  </a:lnTo>
                  <a:lnTo>
                    <a:pt x="2045261" y="225192"/>
                  </a:lnTo>
                  <a:lnTo>
                    <a:pt x="2091689" y="217169"/>
                  </a:lnTo>
                  <a:lnTo>
                    <a:pt x="2169160" y="201675"/>
                  </a:lnTo>
                  <a:lnTo>
                    <a:pt x="2211899" y="204614"/>
                  </a:lnTo>
                  <a:lnTo>
                    <a:pt x="2254757" y="206898"/>
                  </a:lnTo>
                  <a:lnTo>
                    <a:pt x="2297426" y="210444"/>
                  </a:lnTo>
                  <a:lnTo>
                    <a:pt x="2339593" y="217169"/>
                  </a:lnTo>
                  <a:lnTo>
                    <a:pt x="2383240" y="230457"/>
                  </a:lnTo>
                  <a:lnTo>
                    <a:pt x="2355783" y="257344"/>
                  </a:lnTo>
                  <a:lnTo>
                    <a:pt x="2351759" y="257620"/>
                  </a:lnTo>
                  <a:lnTo>
                    <a:pt x="2352835" y="256763"/>
                  </a:lnTo>
                  <a:lnTo>
                    <a:pt x="2403756" y="246588"/>
                  </a:lnTo>
                  <a:lnTo>
                    <a:pt x="2442323" y="240394"/>
                  </a:lnTo>
                  <a:lnTo>
                    <a:pt x="2494534" y="232663"/>
                  </a:lnTo>
                  <a:lnTo>
                    <a:pt x="2506475" y="225339"/>
                  </a:lnTo>
                  <a:lnTo>
                    <a:pt x="2541016" y="201675"/>
                  </a:lnTo>
                  <a:lnTo>
                    <a:pt x="2556224" y="178054"/>
                  </a:lnTo>
                  <a:lnTo>
                    <a:pt x="2563125" y="165742"/>
                  </a:lnTo>
                  <a:lnTo>
                    <a:pt x="2612455" y="121798"/>
                  </a:lnTo>
                  <a:lnTo>
                    <a:pt x="2671927" y="90632"/>
                  </a:lnTo>
                  <a:lnTo>
                    <a:pt x="2711450" y="77597"/>
                  </a:lnTo>
                  <a:lnTo>
                    <a:pt x="2746365" y="81125"/>
                  </a:lnTo>
                  <a:lnTo>
                    <a:pt x="2781315" y="84391"/>
                  </a:lnTo>
                  <a:lnTo>
                    <a:pt x="2816195" y="88134"/>
                  </a:lnTo>
                  <a:lnTo>
                    <a:pt x="2850896" y="93091"/>
                  </a:lnTo>
                  <a:lnTo>
                    <a:pt x="2862659" y="96637"/>
                  </a:lnTo>
                  <a:lnTo>
                    <a:pt x="2874041" y="101838"/>
                  </a:lnTo>
                  <a:lnTo>
                    <a:pt x="2885471" y="106539"/>
                  </a:lnTo>
                  <a:lnTo>
                    <a:pt x="2897378" y="108585"/>
                  </a:lnTo>
                  <a:lnTo>
                    <a:pt x="2940081" y="106896"/>
                  </a:lnTo>
                  <a:lnTo>
                    <a:pt x="2982690" y="102790"/>
                  </a:lnTo>
                  <a:lnTo>
                    <a:pt x="3025251" y="97708"/>
                  </a:lnTo>
                  <a:lnTo>
                    <a:pt x="3067812" y="93091"/>
                  </a:lnTo>
                  <a:lnTo>
                    <a:pt x="3118945" y="59229"/>
                  </a:lnTo>
                  <a:lnTo>
                    <a:pt x="3176270" y="30987"/>
                  </a:lnTo>
                  <a:lnTo>
                    <a:pt x="3211060" y="19218"/>
                  </a:lnTo>
                  <a:lnTo>
                    <a:pt x="3222752" y="15493"/>
                  </a:lnTo>
                  <a:lnTo>
                    <a:pt x="3242143" y="19218"/>
                  </a:lnTo>
                  <a:lnTo>
                    <a:pt x="3261582" y="22812"/>
                  </a:lnTo>
                  <a:lnTo>
                    <a:pt x="3280973" y="26620"/>
                  </a:lnTo>
                  <a:lnTo>
                    <a:pt x="3300222" y="30987"/>
                  </a:lnTo>
                  <a:lnTo>
                    <a:pt x="3311878" y="35123"/>
                  </a:lnTo>
                  <a:lnTo>
                    <a:pt x="3323272" y="40258"/>
                  </a:lnTo>
                  <a:lnTo>
                    <a:pt x="3334762" y="44632"/>
                  </a:lnTo>
                  <a:lnTo>
                    <a:pt x="3346704" y="46481"/>
                  </a:lnTo>
                  <a:lnTo>
                    <a:pt x="3395460" y="43890"/>
                  </a:lnTo>
                  <a:lnTo>
                    <a:pt x="3424427" y="36988"/>
                  </a:lnTo>
                  <a:lnTo>
                    <a:pt x="3449395" y="27086"/>
                  </a:lnTo>
                  <a:lnTo>
                    <a:pt x="3486149" y="15493"/>
                  </a:lnTo>
                  <a:lnTo>
                    <a:pt x="3505398" y="11126"/>
                  </a:lnTo>
                  <a:lnTo>
                    <a:pt x="3524789" y="7318"/>
                  </a:lnTo>
                  <a:lnTo>
                    <a:pt x="3544228" y="3724"/>
                  </a:lnTo>
                  <a:lnTo>
                    <a:pt x="3563619" y="0"/>
                  </a:lnTo>
                  <a:lnTo>
                    <a:pt x="3579358" y="3278"/>
                  </a:lnTo>
                  <a:lnTo>
                    <a:pt x="3595227" y="6127"/>
                  </a:lnTo>
                  <a:lnTo>
                    <a:pt x="3610786" y="9786"/>
                  </a:lnTo>
                  <a:lnTo>
                    <a:pt x="3625595" y="15493"/>
                  </a:lnTo>
                  <a:lnTo>
                    <a:pt x="3649194" y="30555"/>
                  </a:lnTo>
                  <a:lnTo>
                    <a:pt x="3671316" y="48355"/>
                  </a:lnTo>
                  <a:lnTo>
                    <a:pt x="3693818" y="65250"/>
                  </a:lnTo>
                  <a:lnTo>
                    <a:pt x="3718560" y="77597"/>
                  </a:lnTo>
                  <a:lnTo>
                    <a:pt x="3811523" y="108585"/>
                  </a:lnTo>
                  <a:lnTo>
                    <a:pt x="3838856" y="103510"/>
                  </a:lnTo>
                  <a:lnTo>
                    <a:pt x="3906857" y="88314"/>
                  </a:lnTo>
                  <a:lnTo>
                    <a:pt x="3956875" y="65992"/>
                  </a:lnTo>
                  <a:lnTo>
                    <a:pt x="3983482" y="45021"/>
                  </a:lnTo>
                  <a:lnTo>
                    <a:pt x="3997452" y="309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100577" y="2956560"/>
            <a:ext cx="4076065" cy="1417320"/>
            <a:chOff x="3100577" y="2956560"/>
            <a:chExt cx="4076065" cy="1417320"/>
          </a:xfrm>
        </p:grpSpPr>
        <p:sp>
          <p:nvSpPr>
            <p:cNvPr id="22" name="object 22"/>
            <p:cNvSpPr/>
            <p:nvPr/>
          </p:nvSpPr>
          <p:spPr>
            <a:xfrm>
              <a:off x="3100577" y="4338066"/>
              <a:ext cx="4076065" cy="0"/>
            </a:xfrm>
            <a:custGeom>
              <a:avLst/>
              <a:gdLst/>
              <a:ahLst/>
              <a:cxnLst/>
              <a:rect l="l" t="t" r="r" b="b"/>
              <a:pathLst>
                <a:path w="4076065" h="0">
                  <a:moveTo>
                    <a:pt x="0" y="0"/>
                  </a:moveTo>
                  <a:lnTo>
                    <a:pt x="4076065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131057" y="2975610"/>
              <a:ext cx="3999229" cy="1379220"/>
            </a:xfrm>
            <a:custGeom>
              <a:avLst/>
              <a:gdLst/>
              <a:ahLst/>
              <a:cxnLst/>
              <a:rect l="l" t="t" r="r" b="b"/>
              <a:pathLst>
                <a:path w="3999229" h="1379220">
                  <a:moveTo>
                    <a:pt x="15493" y="1379219"/>
                  </a:moveTo>
                  <a:lnTo>
                    <a:pt x="10876" y="1352129"/>
                  </a:lnTo>
                  <a:lnTo>
                    <a:pt x="5794" y="1325086"/>
                  </a:lnTo>
                  <a:lnTo>
                    <a:pt x="1688" y="1297995"/>
                  </a:lnTo>
                  <a:lnTo>
                    <a:pt x="0" y="1270762"/>
                  </a:lnTo>
                  <a:lnTo>
                    <a:pt x="794" y="1224145"/>
                  </a:lnTo>
                  <a:lnTo>
                    <a:pt x="3003" y="1177578"/>
                  </a:lnTo>
                  <a:lnTo>
                    <a:pt x="6364" y="1131078"/>
                  </a:lnTo>
                  <a:lnTo>
                    <a:pt x="10615" y="1084663"/>
                  </a:lnTo>
                  <a:lnTo>
                    <a:pt x="15493" y="1038351"/>
                  </a:lnTo>
                  <a:lnTo>
                    <a:pt x="26941" y="1003383"/>
                  </a:lnTo>
                  <a:lnTo>
                    <a:pt x="30987" y="991742"/>
                  </a:lnTo>
                  <a:lnTo>
                    <a:pt x="41062" y="955660"/>
                  </a:lnTo>
                  <a:lnTo>
                    <a:pt x="45473" y="937760"/>
                  </a:lnTo>
                  <a:lnTo>
                    <a:pt x="46490" y="930367"/>
                  </a:lnTo>
                  <a:lnTo>
                    <a:pt x="46380" y="925802"/>
                  </a:lnTo>
                  <a:lnTo>
                    <a:pt x="47412" y="916387"/>
                  </a:lnTo>
                  <a:lnTo>
                    <a:pt x="61975" y="852296"/>
                  </a:lnTo>
                  <a:lnTo>
                    <a:pt x="73727" y="817489"/>
                  </a:lnTo>
                  <a:lnTo>
                    <a:pt x="77469" y="805814"/>
                  </a:lnTo>
                  <a:lnTo>
                    <a:pt x="87485" y="765139"/>
                  </a:lnTo>
                  <a:lnTo>
                    <a:pt x="101012" y="718153"/>
                  </a:lnTo>
                  <a:lnTo>
                    <a:pt x="122136" y="676263"/>
                  </a:lnTo>
                  <a:lnTo>
                    <a:pt x="154940" y="650875"/>
                  </a:lnTo>
                  <a:lnTo>
                    <a:pt x="201549" y="635380"/>
                  </a:lnTo>
                  <a:lnTo>
                    <a:pt x="213490" y="628056"/>
                  </a:lnTo>
                  <a:lnTo>
                    <a:pt x="248031" y="604392"/>
                  </a:lnTo>
                  <a:lnTo>
                    <a:pt x="281834" y="564578"/>
                  </a:lnTo>
                  <a:lnTo>
                    <a:pt x="281751" y="559039"/>
                  </a:lnTo>
                  <a:lnTo>
                    <a:pt x="277479" y="557625"/>
                  </a:lnTo>
                  <a:lnTo>
                    <a:pt x="274367" y="556247"/>
                  </a:lnTo>
                  <a:lnTo>
                    <a:pt x="325501" y="511428"/>
                  </a:lnTo>
                  <a:lnTo>
                    <a:pt x="371131" y="476357"/>
                  </a:lnTo>
                  <a:lnTo>
                    <a:pt x="424816" y="447170"/>
                  </a:lnTo>
                  <a:lnTo>
                    <a:pt x="464946" y="433958"/>
                  </a:lnTo>
                  <a:lnTo>
                    <a:pt x="496685" y="411370"/>
                  </a:lnTo>
                  <a:lnTo>
                    <a:pt x="530256" y="387937"/>
                  </a:lnTo>
                  <a:lnTo>
                    <a:pt x="566066" y="368147"/>
                  </a:lnTo>
                  <a:lnTo>
                    <a:pt x="604519" y="356488"/>
                  </a:lnTo>
                  <a:lnTo>
                    <a:pt x="643106" y="351405"/>
                  </a:lnTo>
                  <a:lnTo>
                    <a:pt x="681847" y="347630"/>
                  </a:lnTo>
                  <a:lnTo>
                    <a:pt x="720659" y="344380"/>
                  </a:lnTo>
                  <a:lnTo>
                    <a:pt x="759459" y="340867"/>
                  </a:lnTo>
                  <a:lnTo>
                    <a:pt x="806028" y="343711"/>
                  </a:lnTo>
                  <a:lnTo>
                    <a:pt x="852596" y="346275"/>
                  </a:lnTo>
                  <a:lnTo>
                    <a:pt x="899134" y="348978"/>
                  </a:lnTo>
                  <a:lnTo>
                    <a:pt x="945611" y="352243"/>
                  </a:lnTo>
                  <a:lnTo>
                    <a:pt x="991996" y="356488"/>
                  </a:lnTo>
                  <a:lnTo>
                    <a:pt x="1038324" y="368901"/>
                  </a:lnTo>
                  <a:lnTo>
                    <a:pt x="1053972" y="371982"/>
                  </a:lnTo>
                  <a:lnTo>
                    <a:pt x="1100370" y="376215"/>
                  </a:lnTo>
                  <a:lnTo>
                    <a:pt x="1146871" y="379448"/>
                  </a:lnTo>
                  <a:lnTo>
                    <a:pt x="1193428" y="382114"/>
                  </a:lnTo>
                  <a:lnTo>
                    <a:pt x="1239990" y="384646"/>
                  </a:lnTo>
                  <a:lnTo>
                    <a:pt x="1286509" y="387476"/>
                  </a:lnTo>
                  <a:lnTo>
                    <a:pt x="1309750" y="398105"/>
                  </a:lnTo>
                  <a:lnTo>
                    <a:pt x="1332992" y="410686"/>
                  </a:lnTo>
                  <a:lnTo>
                    <a:pt x="1356233" y="419409"/>
                  </a:lnTo>
                  <a:lnTo>
                    <a:pt x="1379474" y="418464"/>
                  </a:lnTo>
                  <a:lnTo>
                    <a:pt x="1411424" y="407880"/>
                  </a:lnTo>
                  <a:lnTo>
                    <a:pt x="1430596" y="401634"/>
                  </a:lnTo>
                  <a:lnTo>
                    <a:pt x="1409317" y="406848"/>
                  </a:lnTo>
                  <a:lnTo>
                    <a:pt x="1405058" y="406762"/>
                  </a:lnTo>
                  <a:lnTo>
                    <a:pt x="1438214" y="387572"/>
                  </a:lnTo>
                  <a:lnTo>
                    <a:pt x="1495270" y="362960"/>
                  </a:lnTo>
                  <a:lnTo>
                    <a:pt x="1542125" y="348247"/>
                  </a:lnTo>
                  <a:lnTo>
                    <a:pt x="1565529" y="340867"/>
                  </a:lnTo>
                  <a:lnTo>
                    <a:pt x="1577042" y="336589"/>
                  </a:lnTo>
                  <a:lnTo>
                    <a:pt x="1588484" y="331977"/>
                  </a:lnTo>
                  <a:lnTo>
                    <a:pt x="1600069" y="327937"/>
                  </a:lnTo>
                  <a:lnTo>
                    <a:pt x="1612011" y="325373"/>
                  </a:lnTo>
                  <a:lnTo>
                    <a:pt x="1735963" y="309879"/>
                  </a:lnTo>
                  <a:lnTo>
                    <a:pt x="1759311" y="302412"/>
                  </a:lnTo>
                  <a:lnTo>
                    <a:pt x="1806007" y="287430"/>
                  </a:lnTo>
                  <a:lnTo>
                    <a:pt x="1848159" y="270621"/>
                  </a:lnTo>
                  <a:lnTo>
                    <a:pt x="1867249" y="261969"/>
                  </a:lnTo>
                  <a:lnTo>
                    <a:pt x="1886577" y="254031"/>
                  </a:lnTo>
                  <a:lnTo>
                    <a:pt x="1906524" y="247903"/>
                  </a:lnTo>
                  <a:lnTo>
                    <a:pt x="1952684" y="238740"/>
                  </a:lnTo>
                  <a:lnTo>
                    <a:pt x="1999297" y="231647"/>
                  </a:lnTo>
                  <a:lnTo>
                    <a:pt x="2046005" y="224936"/>
                  </a:lnTo>
                  <a:lnTo>
                    <a:pt x="2092452" y="216915"/>
                  </a:lnTo>
                  <a:lnTo>
                    <a:pt x="2170049" y="201421"/>
                  </a:lnTo>
                  <a:lnTo>
                    <a:pt x="2212788" y="204360"/>
                  </a:lnTo>
                  <a:lnTo>
                    <a:pt x="2255647" y="206644"/>
                  </a:lnTo>
                  <a:lnTo>
                    <a:pt x="2298315" y="210190"/>
                  </a:lnTo>
                  <a:lnTo>
                    <a:pt x="2340483" y="216915"/>
                  </a:lnTo>
                  <a:lnTo>
                    <a:pt x="2384129" y="230166"/>
                  </a:lnTo>
                  <a:lnTo>
                    <a:pt x="2356672" y="257049"/>
                  </a:lnTo>
                  <a:lnTo>
                    <a:pt x="2352648" y="257332"/>
                  </a:lnTo>
                  <a:lnTo>
                    <a:pt x="2353724" y="256483"/>
                  </a:lnTo>
                  <a:lnTo>
                    <a:pt x="2404645" y="246329"/>
                  </a:lnTo>
                  <a:lnTo>
                    <a:pt x="2443212" y="240138"/>
                  </a:lnTo>
                  <a:lnTo>
                    <a:pt x="2495422" y="232409"/>
                  </a:lnTo>
                  <a:lnTo>
                    <a:pt x="2507438" y="225085"/>
                  </a:lnTo>
                  <a:lnTo>
                    <a:pt x="2542032" y="201421"/>
                  </a:lnTo>
                  <a:lnTo>
                    <a:pt x="2557145" y="177895"/>
                  </a:lnTo>
                  <a:lnTo>
                    <a:pt x="2564070" y="165560"/>
                  </a:lnTo>
                  <a:lnTo>
                    <a:pt x="2613471" y="121618"/>
                  </a:lnTo>
                  <a:lnTo>
                    <a:pt x="2672943" y="90503"/>
                  </a:lnTo>
                  <a:lnTo>
                    <a:pt x="2712466" y="77469"/>
                  </a:lnTo>
                  <a:lnTo>
                    <a:pt x="2747383" y="81016"/>
                  </a:lnTo>
                  <a:lnTo>
                    <a:pt x="2782347" y="84312"/>
                  </a:lnTo>
                  <a:lnTo>
                    <a:pt x="2817264" y="88060"/>
                  </a:lnTo>
                  <a:lnTo>
                    <a:pt x="2852039" y="92963"/>
                  </a:lnTo>
                  <a:lnTo>
                    <a:pt x="2863748" y="96510"/>
                  </a:lnTo>
                  <a:lnTo>
                    <a:pt x="2875137" y="101711"/>
                  </a:lnTo>
                  <a:lnTo>
                    <a:pt x="2886596" y="106412"/>
                  </a:lnTo>
                  <a:lnTo>
                    <a:pt x="2898521" y="108457"/>
                  </a:lnTo>
                  <a:lnTo>
                    <a:pt x="2941224" y="106769"/>
                  </a:lnTo>
                  <a:lnTo>
                    <a:pt x="2983833" y="102663"/>
                  </a:lnTo>
                  <a:lnTo>
                    <a:pt x="3026394" y="97581"/>
                  </a:lnTo>
                  <a:lnTo>
                    <a:pt x="3068955" y="92963"/>
                  </a:lnTo>
                  <a:lnTo>
                    <a:pt x="3120104" y="59166"/>
                  </a:lnTo>
                  <a:lnTo>
                    <a:pt x="3177540" y="30987"/>
                  </a:lnTo>
                  <a:lnTo>
                    <a:pt x="3212330" y="19200"/>
                  </a:lnTo>
                  <a:lnTo>
                    <a:pt x="3224022" y="15493"/>
                  </a:lnTo>
                  <a:lnTo>
                    <a:pt x="3243413" y="19218"/>
                  </a:lnTo>
                  <a:lnTo>
                    <a:pt x="3262852" y="22812"/>
                  </a:lnTo>
                  <a:lnTo>
                    <a:pt x="3282243" y="26620"/>
                  </a:lnTo>
                  <a:lnTo>
                    <a:pt x="3301492" y="30987"/>
                  </a:lnTo>
                  <a:lnTo>
                    <a:pt x="3313148" y="35069"/>
                  </a:lnTo>
                  <a:lnTo>
                    <a:pt x="3324542" y="40211"/>
                  </a:lnTo>
                  <a:lnTo>
                    <a:pt x="3336032" y="44614"/>
                  </a:lnTo>
                  <a:lnTo>
                    <a:pt x="3347974" y="46481"/>
                  </a:lnTo>
                  <a:lnTo>
                    <a:pt x="3396783" y="43890"/>
                  </a:lnTo>
                  <a:lnTo>
                    <a:pt x="3425745" y="36988"/>
                  </a:lnTo>
                  <a:lnTo>
                    <a:pt x="3450683" y="27086"/>
                  </a:lnTo>
                  <a:lnTo>
                    <a:pt x="3487420" y="15493"/>
                  </a:lnTo>
                  <a:lnTo>
                    <a:pt x="3506724" y="11126"/>
                  </a:lnTo>
                  <a:lnTo>
                    <a:pt x="3526123" y="7318"/>
                  </a:lnTo>
                  <a:lnTo>
                    <a:pt x="3545570" y="3724"/>
                  </a:lnTo>
                  <a:lnTo>
                    <a:pt x="3565017" y="0"/>
                  </a:lnTo>
                  <a:lnTo>
                    <a:pt x="3580701" y="3278"/>
                  </a:lnTo>
                  <a:lnTo>
                    <a:pt x="3596576" y="6127"/>
                  </a:lnTo>
                  <a:lnTo>
                    <a:pt x="3612165" y="9786"/>
                  </a:lnTo>
                  <a:lnTo>
                    <a:pt x="3626993" y="15493"/>
                  </a:lnTo>
                  <a:lnTo>
                    <a:pt x="3650591" y="30535"/>
                  </a:lnTo>
                  <a:lnTo>
                    <a:pt x="3672713" y="48291"/>
                  </a:lnTo>
                  <a:lnTo>
                    <a:pt x="3695215" y="65143"/>
                  </a:lnTo>
                  <a:lnTo>
                    <a:pt x="3719957" y="77469"/>
                  </a:lnTo>
                  <a:lnTo>
                    <a:pt x="3812921" y="108457"/>
                  </a:lnTo>
                  <a:lnTo>
                    <a:pt x="3840327" y="103383"/>
                  </a:lnTo>
                  <a:lnTo>
                    <a:pt x="3908379" y="88187"/>
                  </a:lnTo>
                  <a:lnTo>
                    <a:pt x="3958399" y="65885"/>
                  </a:lnTo>
                  <a:lnTo>
                    <a:pt x="3985006" y="45001"/>
                  </a:lnTo>
                  <a:lnTo>
                    <a:pt x="3998976" y="309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8540495" y="5081016"/>
            <a:ext cx="4036060" cy="1588135"/>
            <a:chOff x="8540495" y="5081016"/>
            <a:chExt cx="4036060" cy="1588135"/>
          </a:xfrm>
        </p:grpSpPr>
        <p:sp>
          <p:nvSpPr>
            <p:cNvPr id="25" name="object 25"/>
            <p:cNvSpPr/>
            <p:nvPr/>
          </p:nvSpPr>
          <p:spPr>
            <a:xfrm>
              <a:off x="8559545" y="5225034"/>
              <a:ext cx="3997960" cy="1379220"/>
            </a:xfrm>
            <a:custGeom>
              <a:avLst/>
              <a:gdLst/>
              <a:ahLst/>
              <a:cxnLst/>
              <a:rect l="l" t="t" r="r" b="b"/>
              <a:pathLst>
                <a:path w="3997959" h="1379220">
                  <a:moveTo>
                    <a:pt x="15494" y="1379220"/>
                  </a:moveTo>
                  <a:lnTo>
                    <a:pt x="10876" y="1352129"/>
                  </a:lnTo>
                  <a:lnTo>
                    <a:pt x="5794" y="1325086"/>
                  </a:lnTo>
                  <a:lnTo>
                    <a:pt x="1688" y="1297995"/>
                  </a:lnTo>
                  <a:lnTo>
                    <a:pt x="0" y="1270762"/>
                  </a:lnTo>
                  <a:lnTo>
                    <a:pt x="782" y="1224145"/>
                  </a:lnTo>
                  <a:lnTo>
                    <a:pt x="2966" y="1177578"/>
                  </a:lnTo>
                  <a:lnTo>
                    <a:pt x="6309" y="1131078"/>
                  </a:lnTo>
                  <a:lnTo>
                    <a:pt x="10566" y="1084663"/>
                  </a:lnTo>
                  <a:lnTo>
                    <a:pt x="15494" y="1038352"/>
                  </a:lnTo>
                  <a:lnTo>
                    <a:pt x="26941" y="1003383"/>
                  </a:lnTo>
                  <a:lnTo>
                    <a:pt x="30987" y="991743"/>
                  </a:lnTo>
                  <a:lnTo>
                    <a:pt x="41062" y="955660"/>
                  </a:lnTo>
                  <a:lnTo>
                    <a:pt x="45473" y="937760"/>
                  </a:lnTo>
                  <a:lnTo>
                    <a:pt x="46490" y="930367"/>
                  </a:lnTo>
                  <a:lnTo>
                    <a:pt x="46380" y="925802"/>
                  </a:lnTo>
                  <a:lnTo>
                    <a:pt x="47412" y="916387"/>
                  </a:lnTo>
                  <a:lnTo>
                    <a:pt x="61975" y="852297"/>
                  </a:lnTo>
                  <a:lnTo>
                    <a:pt x="73727" y="817489"/>
                  </a:lnTo>
                  <a:lnTo>
                    <a:pt x="77470" y="805815"/>
                  </a:lnTo>
                  <a:lnTo>
                    <a:pt x="87485" y="765139"/>
                  </a:lnTo>
                  <a:lnTo>
                    <a:pt x="101012" y="718153"/>
                  </a:lnTo>
                  <a:lnTo>
                    <a:pt x="122136" y="676263"/>
                  </a:lnTo>
                  <a:lnTo>
                    <a:pt x="154939" y="650875"/>
                  </a:lnTo>
                  <a:lnTo>
                    <a:pt x="201422" y="635381"/>
                  </a:lnTo>
                  <a:lnTo>
                    <a:pt x="213363" y="628056"/>
                  </a:lnTo>
                  <a:lnTo>
                    <a:pt x="247903" y="604393"/>
                  </a:lnTo>
                  <a:lnTo>
                    <a:pt x="281725" y="564578"/>
                  </a:lnTo>
                  <a:lnTo>
                    <a:pt x="281658" y="559039"/>
                  </a:lnTo>
                  <a:lnTo>
                    <a:pt x="277399" y="557625"/>
                  </a:lnTo>
                  <a:lnTo>
                    <a:pt x="274296" y="556247"/>
                  </a:lnTo>
                  <a:lnTo>
                    <a:pt x="325374" y="511429"/>
                  </a:lnTo>
                  <a:lnTo>
                    <a:pt x="371004" y="476357"/>
                  </a:lnTo>
                  <a:lnTo>
                    <a:pt x="424689" y="447170"/>
                  </a:lnTo>
                  <a:lnTo>
                    <a:pt x="464820" y="433959"/>
                  </a:lnTo>
                  <a:lnTo>
                    <a:pt x="496538" y="411370"/>
                  </a:lnTo>
                  <a:lnTo>
                    <a:pt x="530066" y="387937"/>
                  </a:lnTo>
                  <a:lnTo>
                    <a:pt x="565832" y="368147"/>
                  </a:lnTo>
                  <a:lnTo>
                    <a:pt x="604265" y="356489"/>
                  </a:lnTo>
                  <a:lnTo>
                    <a:pt x="642852" y="351405"/>
                  </a:lnTo>
                  <a:lnTo>
                    <a:pt x="681593" y="347630"/>
                  </a:lnTo>
                  <a:lnTo>
                    <a:pt x="720405" y="344380"/>
                  </a:lnTo>
                  <a:lnTo>
                    <a:pt x="759205" y="340868"/>
                  </a:lnTo>
                  <a:lnTo>
                    <a:pt x="805712" y="343711"/>
                  </a:lnTo>
                  <a:lnTo>
                    <a:pt x="852243" y="346275"/>
                  </a:lnTo>
                  <a:lnTo>
                    <a:pt x="898761" y="348978"/>
                  </a:lnTo>
                  <a:lnTo>
                    <a:pt x="945231" y="352243"/>
                  </a:lnTo>
                  <a:lnTo>
                    <a:pt x="991615" y="356489"/>
                  </a:lnTo>
                  <a:lnTo>
                    <a:pt x="1037943" y="368901"/>
                  </a:lnTo>
                  <a:lnTo>
                    <a:pt x="1053592" y="371983"/>
                  </a:lnTo>
                  <a:lnTo>
                    <a:pt x="1099976" y="376215"/>
                  </a:lnTo>
                  <a:lnTo>
                    <a:pt x="1146446" y="379448"/>
                  </a:lnTo>
                  <a:lnTo>
                    <a:pt x="1192964" y="382114"/>
                  </a:lnTo>
                  <a:lnTo>
                    <a:pt x="1239495" y="384646"/>
                  </a:lnTo>
                  <a:lnTo>
                    <a:pt x="1286002" y="387477"/>
                  </a:lnTo>
                  <a:lnTo>
                    <a:pt x="1309242" y="398105"/>
                  </a:lnTo>
                  <a:lnTo>
                    <a:pt x="1332483" y="410686"/>
                  </a:lnTo>
                  <a:lnTo>
                    <a:pt x="1355725" y="419409"/>
                  </a:lnTo>
                  <a:lnTo>
                    <a:pt x="1378965" y="418465"/>
                  </a:lnTo>
                  <a:lnTo>
                    <a:pt x="1410916" y="407880"/>
                  </a:lnTo>
                  <a:lnTo>
                    <a:pt x="1430088" y="401634"/>
                  </a:lnTo>
                  <a:lnTo>
                    <a:pt x="1408809" y="406848"/>
                  </a:lnTo>
                  <a:lnTo>
                    <a:pt x="1404550" y="406762"/>
                  </a:lnTo>
                  <a:lnTo>
                    <a:pt x="1437706" y="387572"/>
                  </a:lnTo>
                  <a:lnTo>
                    <a:pt x="1494688" y="362960"/>
                  </a:lnTo>
                  <a:lnTo>
                    <a:pt x="1541492" y="348247"/>
                  </a:lnTo>
                  <a:lnTo>
                    <a:pt x="1564894" y="340868"/>
                  </a:lnTo>
                  <a:lnTo>
                    <a:pt x="1576407" y="336589"/>
                  </a:lnTo>
                  <a:lnTo>
                    <a:pt x="1587849" y="331978"/>
                  </a:lnTo>
                  <a:lnTo>
                    <a:pt x="1599434" y="327937"/>
                  </a:lnTo>
                  <a:lnTo>
                    <a:pt x="1611376" y="325374"/>
                  </a:lnTo>
                  <a:lnTo>
                    <a:pt x="1735327" y="309880"/>
                  </a:lnTo>
                  <a:lnTo>
                    <a:pt x="1758658" y="302412"/>
                  </a:lnTo>
                  <a:lnTo>
                    <a:pt x="1805318" y="287430"/>
                  </a:lnTo>
                  <a:lnTo>
                    <a:pt x="1847469" y="270621"/>
                  </a:lnTo>
                  <a:lnTo>
                    <a:pt x="1866550" y="261969"/>
                  </a:lnTo>
                  <a:lnTo>
                    <a:pt x="1885870" y="254031"/>
                  </a:lnTo>
                  <a:lnTo>
                    <a:pt x="1905761" y="247904"/>
                  </a:lnTo>
                  <a:lnTo>
                    <a:pt x="1951976" y="238740"/>
                  </a:lnTo>
                  <a:lnTo>
                    <a:pt x="1998583" y="231648"/>
                  </a:lnTo>
                  <a:lnTo>
                    <a:pt x="2045261" y="224936"/>
                  </a:lnTo>
                  <a:lnTo>
                    <a:pt x="2091689" y="216916"/>
                  </a:lnTo>
                  <a:lnTo>
                    <a:pt x="2169159" y="201422"/>
                  </a:lnTo>
                  <a:lnTo>
                    <a:pt x="2211899" y="204360"/>
                  </a:lnTo>
                  <a:lnTo>
                    <a:pt x="2254757" y="206644"/>
                  </a:lnTo>
                  <a:lnTo>
                    <a:pt x="2297426" y="210190"/>
                  </a:lnTo>
                  <a:lnTo>
                    <a:pt x="2339594" y="216916"/>
                  </a:lnTo>
                  <a:lnTo>
                    <a:pt x="2383240" y="230166"/>
                  </a:lnTo>
                  <a:lnTo>
                    <a:pt x="2355783" y="257049"/>
                  </a:lnTo>
                  <a:lnTo>
                    <a:pt x="2351759" y="257332"/>
                  </a:lnTo>
                  <a:lnTo>
                    <a:pt x="2352835" y="256483"/>
                  </a:lnTo>
                  <a:lnTo>
                    <a:pt x="2403756" y="246329"/>
                  </a:lnTo>
                  <a:lnTo>
                    <a:pt x="2442323" y="240138"/>
                  </a:lnTo>
                  <a:lnTo>
                    <a:pt x="2494533" y="232410"/>
                  </a:lnTo>
                  <a:lnTo>
                    <a:pt x="2506475" y="225085"/>
                  </a:lnTo>
                  <a:lnTo>
                    <a:pt x="2541015" y="201422"/>
                  </a:lnTo>
                  <a:lnTo>
                    <a:pt x="2556224" y="177895"/>
                  </a:lnTo>
                  <a:lnTo>
                    <a:pt x="2563125" y="165560"/>
                  </a:lnTo>
                  <a:lnTo>
                    <a:pt x="2612455" y="121618"/>
                  </a:lnTo>
                  <a:lnTo>
                    <a:pt x="2671927" y="90503"/>
                  </a:lnTo>
                  <a:lnTo>
                    <a:pt x="2711450" y="77470"/>
                  </a:lnTo>
                  <a:lnTo>
                    <a:pt x="2746365" y="81016"/>
                  </a:lnTo>
                  <a:lnTo>
                    <a:pt x="2781315" y="84312"/>
                  </a:lnTo>
                  <a:lnTo>
                    <a:pt x="2816195" y="88060"/>
                  </a:lnTo>
                  <a:lnTo>
                    <a:pt x="2850896" y="92964"/>
                  </a:lnTo>
                  <a:lnTo>
                    <a:pt x="2862659" y="96510"/>
                  </a:lnTo>
                  <a:lnTo>
                    <a:pt x="2874041" y="101711"/>
                  </a:lnTo>
                  <a:lnTo>
                    <a:pt x="2885471" y="106412"/>
                  </a:lnTo>
                  <a:lnTo>
                    <a:pt x="2897378" y="108458"/>
                  </a:lnTo>
                  <a:lnTo>
                    <a:pt x="2940081" y="106769"/>
                  </a:lnTo>
                  <a:lnTo>
                    <a:pt x="2982690" y="102663"/>
                  </a:lnTo>
                  <a:lnTo>
                    <a:pt x="3025251" y="97581"/>
                  </a:lnTo>
                  <a:lnTo>
                    <a:pt x="3067811" y="92964"/>
                  </a:lnTo>
                  <a:lnTo>
                    <a:pt x="3118945" y="59166"/>
                  </a:lnTo>
                  <a:lnTo>
                    <a:pt x="3176270" y="30988"/>
                  </a:lnTo>
                  <a:lnTo>
                    <a:pt x="3211060" y="19200"/>
                  </a:lnTo>
                  <a:lnTo>
                    <a:pt x="3222752" y="15494"/>
                  </a:lnTo>
                  <a:lnTo>
                    <a:pt x="3242143" y="19218"/>
                  </a:lnTo>
                  <a:lnTo>
                    <a:pt x="3261582" y="22812"/>
                  </a:lnTo>
                  <a:lnTo>
                    <a:pt x="3280973" y="26620"/>
                  </a:lnTo>
                  <a:lnTo>
                    <a:pt x="3300222" y="30988"/>
                  </a:lnTo>
                  <a:lnTo>
                    <a:pt x="3311878" y="35069"/>
                  </a:lnTo>
                  <a:lnTo>
                    <a:pt x="3323272" y="40211"/>
                  </a:lnTo>
                  <a:lnTo>
                    <a:pt x="3334762" y="44614"/>
                  </a:lnTo>
                  <a:lnTo>
                    <a:pt x="3346704" y="46482"/>
                  </a:lnTo>
                  <a:lnTo>
                    <a:pt x="3395460" y="43890"/>
                  </a:lnTo>
                  <a:lnTo>
                    <a:pt x="3424428" y="36988"/>
                  </a:lnTo>
                  <a:lnTo>
                    <a:pt x="3449395" y="27086"/>
                  </a:lnTo>
                  <a:lnTo>
                    <a:pt x="3486150" y="15494"/>
                  </a:lnTo>
                  <a:lnTo>
                    <a:pt x="3505398" y="11126"/>
                  </a:lnTo>
                  <a:lnTo>
                    <a:pt x="3524789" y="7318"/>
                  </a:lnTo>
                  <a:lnTo>
                    <a:pt x="3544228" y="3724"/>
                  </a:lnTo>
                  <a:lnTo>
                    <a:pt x="3563620" y="0"/>
                  </a:lnTo>
                  <a:lnTo>
                    <a:pt x="3579358" y="3278"/>
                  </a:lnTo>
                  <a:lnTo>
                    <a:pt x="3595227" y="6127"/>
                  </a:lnTo>
                  <a:lnTo>
                    <a:pt x="3610786" y="9786"/>
                  </a:lnTo>
                  <a:lnTo>
                    <a:pt x="3625596" y="15494"/>
                  </a:lnTo>
                  <a:lnTo>
                    <a:pt x="3649194" y="30535"/>
                  </a:lnTo>
                  <a:lnTo>
                    <a:pt x="3671315" y="48291"/>
                  </a:lnTo>
                  <a:lnTo>
                    <a:pt x="3693818" y="65143"/>
                  </a:lnTo>
                  <a:lnTo>
                    <a:pt x="3718559" y="77470"/>
                  </a:lnTo>
                  <a:lnTo>
                    <a:pt x="3811524" y="108458"/>
                  </a:lnTo>
                  <a:lnTo>
                    <a:pt x="3838856" y="103383"/>
                  </a:lnTo>
                  <a:lnTo>
                    <a:pt x="3906857" y="88187"/>
                  </a:lnTo>
                  <a:lnTo>
                    <a:pt x="3956875" y="65885"/>
                  </a:lnTo>
                  <a:lnTo>
                    <a:pt x="3983481" y="45001"/>
                  </a:lnTo>
                  <a:lnTo>
                    <a:pt x="3997452" y="3098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602217" y="5100066"/>
              <a:ext cx="3906520" cy="1550035"/>
            </a:xfrm>
            <a:custGeom>
              <a:avLst/>
              <a:gdLst/>
              <a:ahLst/>
              <a:cxnLst/>
              <a:rect l="l" t="t" r="r" b="b"/>
              <a:pathLst>
                <a:path w="3906520" h="1550034">
                  <a:moveTo>
                    <a:pt x="0" y="1549908"/>
                  </a:moveTo>
                  <a:lnTo>
                    <a:pt x="1780" y="1499515"/>
                  </a:lnTo>
                  <a:lnTo>
                    <a:pt x="3313" y="1449117"/>
                  </a:lnTo>
                  <a:lnTo>
                    <a:pt x="4746" y="1398719"/>
                  </a:lnTo>
                  <a:lnTo>
                    <a:pt x="6222" y="1348327"/>
                  </a:lnTo>
                  <a:lnTo>
                    <a:pt x="7890" y="1297946"/>
                  </a:lnTo>
                  <a:lnTo>
                    <a:pt x="9894" y="1247584"/>
                  </a:lnTo>
                  <a:lnTo>
                    <a:pt x="12380" y="1197245"/>
                  </a:lnTo>
                  <a:lnTo>
                    <a:pt x="15493" y="1146937"/>
                  </a:lnTo>
                  <a:lnTo>
                    <a:pt x="36210" y="1088898"/>
                  </a:lnTo>
                  <a:lnTo>
                    <a:pt x="61975" y="1038479"/>
                  </a:lnTo>
                  <a:lnTo>
                    <a:pt x="92440" y="991600"/>
                  </a:lnTo>
                  <a:lnTo>
                    <a:pt x="108285" y="968559"/>
                  </a:lnTo>
                  <a:lnTo>
                    <a:pt x="123951" y="945388"/>
                  </a:lnTo>
                  <a:lnTo>
                    <a:pt x="131008" y="933053"/>
                  </a:lnTo>
                  <a:lnTo>
                    <a:pt x="137540" y="920242"/>
                  </a:lnTo>
                  <a:lnTo>
                    <a:pt x="145026" y="908383"/>
                  </a:lnTo>
                  <a:lnTo>
                    <a:pt x="154939" y="898906"/>
                  </a:lnTo>
                  <a:lnTo>
                    <a:pt x="166794" y="891403"/>
                  </a:lnTo>
                  <a:lnTo>
                    <a:pt x="178720" y="884031"/>
                  </a:lnTo>
                  <a:lnTo>
                    <a:pt x="190408" y="876349"/>
                  </a:lnTo>
                  <a:lnTo>
                    <a:pt x="201549" y="867918"/>
                  </a:lnTo>
                  <a:lnTo>
                    <a:pt x="233065" y="839319"/>
                  </a:lnTo>
                  <a:lnTo>
                    <a:pt x="244129" y="826095"/>
                  </a:lnTo>
                  <a:lnTo>
                    <a:pt x="248732" y="820972"/>
                  </a:lnTo>
                  <a:lnTo>
                    <a:pt x="260863" y="816679"/>
                  </a:lnTo>
                  <a:lnTo>
                    <a:pt x="294512" y="805942"/>
                  </a:lnTo>
                  <a:lnTo>
                    <a:pt x="314227" y="790979"/>
                  </a:lnTo>
                  <a:lnTo>
                    <a:pt x="345551" y="767492"/>
                  </a:lnTo>
                  <a:lnTo>
                    <a:pt x="378469" y="743862"/>
                  </a:lnTo>
                  <a:lnTo>
                    <a:pt x="414341" y="723961"/>
                  </a:lnTo>
                  <a:lnTo>
                    <a:pt x="438082" y="717417"/>
                  </a:lnTo>
                  <a:lnTo>
                    <a:pt x="449452" y="712978"/>
                  </a:lnTo>
                  <a:lnTo>
                    <a:pt x="474402" y="697372"/>
                  </a:lnTo>
                  <a:lnTo>
                    <a:pt x="506745" y="674052"/>
                  </a:lnTo>
                  <a:lnTo>
                    <a:pt x="537589" y="650827"/>
                  </a:lnTo>
                  <a:lnTo>
                    <a:pt x="558037" y="635507"/>
                  </a:lnTo>
                  <a:lnTo>
                    <a:pt x="592363" y="611308"/>
                  </a:lnTo>
                  <a:lnTo>
                    <a:pt x="628967" y="595193"/>
                  </a:lnTo>
                  <a:lnTo>
                    <a:pt x="689244" y="579588"/>
                  </a:lnTo>
                  <a:lnTo>
                    <a:pt x="712977" y="573405"/>
                  </a:lnTo>
                  <a:lnTo>
                    <a:pt x="736236" y="565562"/>
                  </a:lnTo>
                  <a:lnTo>
                    <a:pt x="759221" y="556863"/>
                  </a:lnTo>
                  <a:lnTo>
                    <a:pt x="782325" y="548687"/>
                  </a:lnTo>
                  <a:lnTo>
                    <a:pt x="846003" y="534424"/>
                  </a:lnTo>
                  <a:lnTo>
                    <a:pt x="891329" y="525453"/>
                  </a:lnTo>
                  <a:lnTo>
                    <a:pt x="945514" y="511429"/>
                  </a:lnTo>
                  <a:lnTo>
                    <a:pt x="984345" y="504158"/>
                  </a:lnTo>
                  <a:lnTo>
                    <a:pt x="1003772" y="500499"/>
                  </a:lnTo>
                  <a:lnTo>
                    <a:pt x="1022984" y="495935"/>
                  </a:lnTo>
                  <a:lnTo>
                    <a:pt x="1046297" y="488414"/>
                  </a:lnTo>
                  <a:lnTo>
                    <a:pt x="1069276" y="479679"/>
                  </a:lnTo>
                  <a:lnTo>
                    <a:pt x="1092350" y="471324"/>
                  </a:lnTo>
                  <a:lnTo>
                    <a:pt x="1115949" y="464947"/>
                  </a:lnTo>
                  <a:lnTo>
                    <a:pt x="1135431" y="461365"/>
                  </a:lnTo>
                  <a:lnTo>
                    <a:pt x="1154938" y="457914"/>
                  </a:lnTo>
                  <a:lnTo>
                    <a:pt x="1174349" y="454106"/>
                  </a:lnTo>
                  <a:lnTo>
                    <a:pt x="1193546" y="449453"/>
                  </a:lnTo>
                  <a:lnTo>
                    <a:pt x="1217001" y="442414"/>
                  </a:lnTo>
                  <a:lnTo>
                    <a:pt x="1240218" y="434578"/>
                  </a:lnTo>
                  <a:lnTo>
                    <a:pt x="1263340" y="426432"/>
                  </a:lnTo>
                  <a:lnTo>
                    <a:pt x="1286509" y="418464"/>
                  </a:lnTo>
                  <a:lnTo>
                    <a:pt x="1298255" y="414883"/>
                  </a:lnTo>
                  <a:lnTo>
                    <a:pt x="1310084" y="411527"/>
                  </a:lnTo>
                  <a:lnTo>
                    <a:pt x="1321746" y="407767"/>
                  </a:lnTo>
                  <a:lnTo>
                    <a:pt x="1332991" y="402970"/>
                  </a:lnTo>
                  <a:lnTo>
                    <a:pt x="1387500" y="375245"/>
                  </a:lnTo>
                  <a:lnTo>
                    <a:pt x="1418754" y="358756"/>
                  </a:lnTo>
                  <a:lnTo>
                    <a:pt x="1436370" y="349519"/>
                  </a:lnTo>
                  <a:lnTo>
                    <a:pt x="1449963" y="343553"/>
                  </a:lnTo>
                  <a:lnTo>
                    <a:pt x="1469152" y="336875"/>
                  </a:lnTo>
                  <a:lnTo>
                    <a:pt x="1503552" y="325500"/>
                  </a:lnTo>
                  <a:lnTo>
                    <a:pt x="1557752" y="330547"/>
                  </a:lnTo>
                  <a:lnTo>
                    <a:pt x="1611963" y="336343"/>
                  </a:lnTo>
                  <a:lnTo>
                    <a:pt x="1666198" y="340592"/>
                  </a:lnTo>
                  <a:lnTo>
                    <a:pt x="1720468" y="340994"/>
                  </a:lnTo>
                  <a:lnTo>
                    <a:pt x="1759735" y="337028"/>
                  </a:lnTo>
                  <a:lnTo>
                    <a:pt x="1798574" y="329453"/>
                  </a:lnTo>
                  <a:lnTo>
                    <a:pt x="1837126" y="319903"/>
                  </a:lnTo>
                  <a:lnTo>
                    <a:pt x="1875535" y="310006"/>
                  </a:lnTo>
                  <a:lnTo>
                    <a:pt x="1922256" y="295370"/>
                  </a:lnTo>
                  <a:lnTo>
                    <a:pt x="1945348" y="287075"/>
                  </a:lnTo>
                  <a:lnTo>
                    <a:pt x="1968500" y="279019"/>
                  </a:lnTo>
                  <a:lnTo>
                    <a:pt x="1980031" y="274687"/>
                  </a:lnTo>
                  <a:lnTo>
                    <a:pt x="1991502" y="270081"/>
                  </a:lnTo>
                  <a:lnTo>
                    <a:pt x="2003093" y="266070"/>
                  </a:lnTo>
                  <a:lnTo>
                    <a:pt x="2014981" y="263525"/>
                  </a:lnTo>
                  <a:lnTo>
                    <a:pt x="2061826" y="257824"/>
                  </a:lnTo>
                  <a:lnTo>
                    <a:pt x="2108684" y="252038"/>
                  </a:lnTo>
                  <a:lnTo>
                    <a:pt x="2155444" y="245618"/>
                  </a:lnTo>
                  <a:lnTo>
                    <a:pt x="2201991" y="238012"/>
                  </a:lnTo>
                  <a:lnTo>
                    <a:pt x="2248215" y="228670"/>
                  </a:lnTo>
                  <a:lnTo>
                    <a:pt x="2294001" y="217043"/>
                  </a:lnTo>
                  <a:lnTo>
                    <a:pt x="2317241" y="209248"/>
                  </a:lnTo>
                  <a:lnTo>
                    <a:pt x="2328791" y="205202"/>
                  </a:lnTo>
                  <a:lnTo>
                    <a:pt x="2340482" y="201549"/>
                  </a:lnTo>
                  <a:lnTo>
                    <a:pt x="2355935" y="197465"/>
                  </a:lnTo>
                  <a:lnTo>
                    <a:pt x="2371518" y="193833"/>
                  </a:lnTo>
                  <a:lnTo>
                    <a:pt x="2387078" y="190154"/>
                  </a:lnTo>
                  <a:lnTo>
                    <a:pt x="2402458" y="185928"/>
                  </a:lnTo>
                  <a:lnTo>
                    <a:pt x="2425880" y="178639"/>
                  </a:lnTo>
                  <a:lnTo>
                    <a:pt x="2449147" y="170862"/>
                  </a:lnTo>
                  <a:lnTo>
                    <a:pt x="2472342" y="162871"/>
                  </a:lnTo>
                  <a:lnTo>
                    <a:pt x="2495550" y="154939"/>
                  </a:lnTo>
                  <a:lnTo>
                    <a:pt x="2507099" y="150840"/>
                  </a:lnTo>
                  <a:lnTo>
                    <a:pt x="2518600" y="146526"/>
                  </a:lnTo>
                  <a:lnTo>
                    <a:pt x="2530197" y="142545"/>
                  </a:lnTo>
                  <a:lnTo>
                    <a:pt x="2577806" y="132210"/>
                  </a:lnTo>
                  <a:lnTo>
                    <a:pt x="2628868" y="122142"/>
                  </a:lnTo>
                  <a:lnTo>
                    <a:pt x="2679120" y="112978"/>
                  </a:lnTo>
                  <a:lnTo>
                    <a:pt x="2763176" y="106239"/>
                  </a:lnTo>
                  <a:lnTo>
                    <a:pt x="2813893" y="104330"/>
                  </a:lnTo>
                  <a:lnTo>
                    <a:pt x="2864614" y="102682"/>
                  </a:lnTo>
                  <a:lnTo>
                    <a:pt x="2915340" y="101244"/>
                  </a:lnTo>
                  <a:lnTo>
                    <a:pt x="2966070" y="99969"/>
                  </a:lnTo>
                  <a:lnTo>
                    <a:pt x="3016804" y="98807"/>
                  </a:lnTo>
                  <a:lnTo>
                    <a:pt x="3067541" y="97708"/>
                  </a:lnTo>
                  <a:lnTo>
                    <a:pt x="3118279" y="96624"/>
                  </a:lnTo>
                  <a:lnTo>
                    <a:pt x="3169020" y="95504"/>
                  </a:lnTo>
                  <a:lnTo>
                    <a:pt x="3219761" y="94300"/>
                  </a:lnTo>
                  <a:lnTo>
                    <a:pt x="3270504" y="92963"/>
                  </a:lnTo>
                  <a:lnTo>
                    <a:pt x="3324875" y="79517"/>
                  </a:lnTo>
                  <a:lnTo>
                    <a:pt x="3378961" y="61975"/>
                  </a:lnTo>
                  <a:lnTo>
                    <a:pt x="3414835" y="44469"/>
                  </a:lnTo>
                  <a:lnTo>
                    <a:pt x="3455066" y="24034"/>
                  </a:lnTo>
                  <a:lnTo>
                    <a:pt x="3496012" y="7076"/>
                  </a:lnTo>
                  <a:lnTo>
                    <a:pt x="3534029" y="0"/>
                  </a:lnTo>
                  <a:lnTo>
                    <a:pt x="3906011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319516" y="2802636"/>
            <a:ext cx="4269105" cy="1588135"/>
            <a:chOff x="8319516" y="2802636"/>
            <a:chExt cx="4269105" cy="1588135"/>
          </a:xfrm>
        </p:grpSpPr>
        <p:sp>
          <p:nvSpPr>
            <p:cNvPr id="28" name="object 28"/>
            <p:cNvSpPr/>
            <p:nvPr/>
          </p:nvSpPr>
          <p:spPr>
            <a:xfrm>
              <a:off x="8452866" y="2980182"/>
              <a:ext cx="3999229" cy="1379220"/>
            </a:xfrm>
            <a:custGeom>
              <a:avLst/>
              <a:gdLst/>
              <a:ahLst/>
              <a:cxnLst/>
              <a:rect l="l" t="t" r="r" b="b"/>
              <a:pathLst>
                <a:path w="3999229" h="1379220">
                  <a:moveTo>
                    <a:pt x="15493" y="1379220"/>
                  </a:moveTo>
                  <a:lnTo>
                    <a:pt x="10876" y="1352129"/>
                  </a:lnTo>
                  <a:lnTo>
                    <a:pt x="5794" y="1325086"/>
                  </a:lnTo>
                  <a:lnTo>
                    <a:pt x="1688" y="1297995"/>
                  </a:lnTo>
                  <a:lnTo>
                    <a:pt x="0" y="1270762"/>
                  </a:lnTo>
                  <a:lnTo>
                    <a:pt x="794" y="1224145"/>
                  </a:lnTo>
                  <a:lnTo>
                    <a:pt x="3003" y="1177578"/>
                  </a:lnTo>
                  <a:lnTo>
                    <a:pt x="6364" y="1131078"/>
                  </a:lnTo>
                  <a:lnTo>
                    <a:pt x="10615" y="1084663"/>
                  </a:lnTo>
                  <a:lnTo>
                    <a:pt x="15493" y="1038351"/>
                  </a:lnTo>
                  <a:lnTo>
                    <a:pt x="26941" y="1003383"/>
                  </a:lnTo>
                  <a:lnTo>
                    <a:pt x="30987" y="991743"/>
                  </a:lnTo>
                  <a:lnTo>
                    <a:pt x="41062" y="955660"/>
                  </a:lnTo>
                  <a:lnTo>
                    <a:pt x="45473" y="937760"/>
                  </a:lnTo>
                  <a:lnTo>
                    <a:pt x="46490" y="930367"/>
                  </a:lnTo>
                  <a:lnTo>
                    <a:pt x="46380" y="925802"/>
                  </a:lnTo>
                  <a:lnTo>
                    <a:pt x="47412" y="916387"/>
                  </a:lnTo>
                  <a:lnTo>
                    <a:pt x="61975" y="852297"/>
                  </a:lnTo>
                  <a:lnTo>
                    <a:pt x="73727" y="817489"/>
                  </a:lnTo>
                  <a:lnTo>
                    <a:pt x="77469" y="805815"/>
                  </a:lnTo>
                  <a:lnTo>
                    <a:pt x="87485" y="765139"/>
                  </a:lnTo>
                  <a:lnTo>
                    <a:pt x="101012" y="718153"/>
                  </a:lnTo>
                  <a:lnTo>
                    <a:pt x="122136" y="676263"/>
                  </a:lnTo>
                  <a:lnTo>
                    <a:pt x="154939" y="650875"/>
                  </a:lnTo>
                  <a:lnTo>
                    <a:pt x="201549" y="635381"/>
                  </a:lnTo>
                  <a:lnTo>
                    <a:pt x="213490" y="628056"/>
                  </a:lnTo>
                  <a:lnTo>
                    <a:pt x="248030" y="604393"/>
                  </a:lnTo>
                  <a:lnTo>
                    <a:pt x="281834" y="564578"/>
                  </a:lnTo>
                  <a:lnTo>
                    <a:pt x="281751" y="559039"/>
                  </a:lnTo>
                  <a:lnTo>
                    <a:pt x="277479" y="557625"/>
                  </a:lnTo>
                  <a:lnTo>
                    <a:pt x="274367" y="556247"/>
                  </a:lnTo>
                  <a:lnTo>
                    <a:pt x="325500" y="511429"/>
                  </a:lnTo>
                  <a:lnTo>
                    <a:pt x="371131" y="476357"/>
                  </a:lnTo>
                  <a:lnTo>
                    <a:pt x="424816" y="447170"/>
                  </a:lnTo>
                  <a:lnTo>
                    <a:pt x="464947" y="433959"/>
                  </a:lnTo>
                  <a:lnTo>
                    <a:pt x="496685" y="411370"/>
                  </a:lnTo>
                  <a:lnTo>
                    <a:pt x="530256" y="387937"/>
                  </a:lnTo>
                  <a:lnTo>
                    <a:pt x="566066" y="368147"/>
                  </a:lnTo>
                  <a:lnTo>
                    <a:pt x="604519" y="356488"/>
                  </a:lnTo>
                  <a:lnTo>
                    <a:pt x="643106" y="351405"/>
                  </a:lnTo>
                  <a:lnTo>
                    <a:pt x="681847" y="347630"/>
                  </a:lnTo>
                  <a:lnTo>
                    <a:pt x="720659" y="344380"/>
                  </a:lnTo>
                  <a:lnTo>
                    <a:pt x="759459" y="340868"/>
                  </a:lnTo>
                  <a:lnTo>
                    <a:pt x="806028" y="343711"/>
                  </a:lnTo>
                  <a:lnTo>
                    <a:pt x="852596" y="346275"/>
                  </a:lnTo>
                  <a:lnTo>
                    <a:pt x="899134" y="348978"/>
                  </a:lnTo>
                  <a:lnTo>
                    <a:pt x="945611" y="352243"/>
                  </a:lnTo>
                  <a:lnTo>
                    <a:pt x="991997" y="356488"/>
                  </a:lnTo>
                  <a:lnTo>
                    <a:pt x="1038324" y="368901"/>
                  </a:lnTo>
                  <a:lnTo>
                    <a:pt x="1053973" y="371983"/>
                  </a:lnTo>
                  <a:lnTo>
                    <a:pt x="1100370" y="376215"/>
                  </a:lnTo>
                  <a:lnTo>
                    <a:pt x="1146871" y="379448"/>
                  </a:lnTo>
                  <a:lnTo>
                    <a:pt x="1193428" y="382114"/>
                  </a:lnTo>
                  <a:lnTo>
                    <a:pt x="1239990" y="384646"/>
                  </a:lnTo>
                  <a:lnTo>
                    <a:pt x="1286509" y="387476"/>
                  </a:lnTo>
                  <a:lnTo>
                    <a:pt x="1309751" y="398105"/>
                  </a:lnTo>
                  <a:lnTo>
                    <a:pt x="1332992" y="410686"/>
                  </a:lnTo>
                  <a:lnTo>
                    <a:pt x="1356233" y="419409"/>
                  </a:lnTo>
                  <a:lnTo>
                    <a:pt x="1379474" y="418465"/>
                  </a:lnTo>
                  <a:lnTo>
                    <a:pt x="1411424" y="407880"/>
                  </a:lnTo>
                  <a:lnTo>
                    <a:pt x="1430596" y="401634"/>
                  </a:lnTo>
                  <a:lnTo>
                    <a:pt x="1409317" y="406848"/>
                  </a:lnTo>
                  <a:lnTo>
                    <a:pt x="1405058" y="406762"/>
                  </a:lnTo>
                  <a:lnTo>
                    <a:pt x="1438214" y="387572"/>
                  </a:lnTo>
                  <a:lnTo>
                    <a:pt x="1495270" y="362960"/>
                  </a:lnTo>
                  <a:lnTo>
                    <a:pt x="1542125" y="348247"/>
                  </a:lnTo>
                  <a:lnTo>
                    <a:pt x="1565528" y="340868"/>
                  </a:lnTo>
                  <a:lnTo>
                    <a:pt x="1577042" y="336589"/>
                  </a:lnTo>
                  <a:lnTo>
                    <a:pt x="1588484" y="331977"/>
                  </a:lnTo>
                  <a:lnTo>
                    <a:pt x="1600069" y="327937"/>
                  </a:lnTo>
                  <a:lnTo>
                    <a:pt x="1612010" y="325374"/>
                  </a:lnTo>
                  <a:lnTo>
                    <a:pt x="1735962" y="309880"/>
                  </a:lnTo>
                  <a:lnTo>
                    <a:pt x="1759311" y="302412"/>
                  </a:lnTo>
                  <a:lnTo>
                    <a:pt x="1806007" y="287430"/>
                  </a:lnTo>
                  <a:lnTo>
                    <a:pt x="1848159" y="270621"/>
                  </a:lnTo>
                  <a:lnTo>
                    <a:pt x="1867249" y="261969"/>
                  </a:lnTo>
                  <a:lnTo>
                    <a:pt x="1886577" y="254031"/>
                  </a:lnTo>
                  <a:lnTo>
                    <a:pt x="1906524" y="247904"/>
                  </a:lnTo>
                  <a:lnTo>
                    <a:pt x="1952684" y="238740"/>
                  </a:lnTo>
                  <a:lnTo>
                    <a:pt x="1999297" y="231648"/>
                  </a:lnTo>
                  <a:lnTo>
                    <a:pt x="2046005" y="224936"/>
                  </a:lnTo>
                  <a:lnTo>
                    <a:pt x="2092452" y="216916"/>
                  </a:lnTo>
                  <a:lnTo>
                    <a:pt x="2170049" y="201422"/>
                  </a:lnTo>
                  <a:lnTo>
                    <a:pt x="2212788" y="204360"/>
                  </a:lnTo>
                  <a:lnTo>
                    <a:pt x="2255647" y="206644"/>
                  </a:lnTo>
                  <a:lnTo>
                    <a:pt x="2298315" y="210190"/>
                  </a:lnTo>
                  <a:lnTo>
                    <a:pt x="2340482" y="216916"/>
                  </a:lnTo>
                  <a:lnTo>
                    <a:pt x="2384129" y="230166"/>
                  </a:lnTo>
                  <a:lnTo>
                    <a:pt x="2356672" y="257049"/>
                  </a:lnTo>
                  <a:lnTo>
                    <a:pt x="2352648" y="257332"/>
                  </a:lnTo>
                  <a:lnTo>
                    <a:pt x="2353724" y="256483"/>
                  </a:lnTo>
                  <a:lnTo>
                    <a:pt x="2404645" y="246329"/>
                  </a:lnTo>
                  <a:lnTo>
                    <a:pt x="2443212" y="240138"/>
                  </a:lnTo>
                  <a:lnTo>
                    <a:pt x="2495423" y="232410"/>
                  </a:lnTo>
                  <a:lnTo>
                    <a:pt x="2507438" y="225085"/>
                  </a:lnTo>
                  <a:lnTo>
                    <a:pt x="2542031" y="201422"/>
                  </a:lnTo>
                  <a:lnTo>
                    <a:pt x="2557145" y="177895"/>
                  </a:lnTo>
                  <a:lnTo>
                    <a:pt x="2564070" y="165560"/>
                  </a:lnTo>
                  <a:lnTo>
                    <a:pt x="2613471" y="121618"/>
                  </a:lnTo>
                  <a:lnTo>
                    <a:pt x="2672943" y="90503"/>
                  </a:lnTo>
                  <a:lnTo>
                    <a:pt x="2712465" y="77470"/>
                  </a:lnTo>
                  <a:lnTo>
                    <a:pt x="2747383" y="81016"/>
                  </a:lnTo>
                  <a:lnTo>
                    <a:pt x="2782347" y="84312"/>
                  </a:lnTo>
                  <a:lnTo>
                    <a:pt x="2817264" y="88060"/>
                  </a:lnTo>
                  <a:lnTo>
                    <a:pt x="2852038" y="92963"/>
                  </a:lnTo>
                  <a:lnTo>
                    <a:pt x="2863748" y="96510"/>
                  </a:lnTo>
                  <a:lnTo>
                    <a:pt x="2875137" y="101711"/>
                  </a:lnTo>
                  <a:lnTo>
                    <a:pt x="2886596" y="106412"/>
                  </a:lnTo>
                  <a:lnTo>
                    <a:pt x="2898520" y="108458"/>
                  </a:lnTo>
                  <a:lnTo>
                    <a:pt x="2941224" y="106769"/>
                  </a:lnTo>
                  <a:lnTo>
                    <a:pt x="2983833" y="102663"/>
                  </a:lnTo>
                  <a:lnTo>
                    <a:pt x="3026394" y="97581"/>
                  </a:lnTo>
                  <a:lnTo>
                    <a:pt x="3068954" y="92963"/>
                  </a:lnTo>
                  <a:lnTo>
                    <a:pt x="3120104" y="59166"/>
                  </a:lnTo>
                  <a:lnTo>
                    <a:pt x="3177539" y="30987"/>
                  </a:lnTo>
                  <a:lnTo>
                    <a:pt x="3212330" y="19200"/>
                  </a:lnTo>
                  <a:lnTo>
                    <a:pt x="3224022" y="15494"/>
                  </a:lnTo>
                  <a:lnTo>
                    <a:pt x="3243413" y="19218"/>
                  </a:lnTo>
                  <a:lnTo>
                    <a:pt x="3262852" y="22812"/>
                  </a:lnTo>
                  <a:lnTo>
                    <a:pt x="3282243" y="26620"/>
                  </a:lnTo>
                  <a:lnTo>
                    <a:pt x="3301491" y="30987"/>
                  </a:lnTo>
                  <a:lnTo>
                    <a:pt x="3313148" y="35069"/>
                  </a:lnTo>
                  <a:lnTo>
                    <a:pt x="3324542" y="40211"/>
                  </a:lnTo>
                  <a:lnTo>
                    <a:pt x="3336032" y="44614"/>
                  </a:lnTo>
                  <a:lnTo>
                    <a:pt x="3347974" y="46482"/>
                  </a:lnTo>
                  <a:lnTo>
                    <a:pt x="3396783" y="43890"/>
                  </a:lnTo>
                  <a:lnTo>
                    <a:pt x="3425745" y="36988"/>
                  </a:lnTo>
                  <a:lnTo>
                    <a:pt x="3450683" y="27086"/>
                  </a:lnTo>
                  <a:lnTo>
                    <a:pt x="3487419" y="15494"/>
                  </a:lnTo>
                  <a:lnTo>
                    <a:pt x="3506724" y="11126"/>
                  </a:lnTo>
                  <a:lnTo>
                    <a:pt x="3526123" y="7318"/>
                  </a:lnTo>
                  <a:lnTo>
                    <a:pt x="3545570" y="3724"/>
                  </a:lnTo>
                  <a:lnTo>
                    <a:pt x="3565016" y="0"/>
                  </a:lnTo>
                  <a:lnTo>
                    <a:pt x="3580701" y="3278"/>
                  </a:lnTo>
                  <a:lnTo>
                    <a:pt x="3596576" y="6127"/>
                  </a:lnTo>
                  <a:lnTo>
                    <a:pt x="3612165" y="9786"/>
                  </a:lnTo>
                  <a:lnTo>
                    <a:pt x="3626992" y="15494"/>
                  </a:lnTo>
                  <a:lnTo>
                    <a:pt x="3650591" y="30535"/>
                  </a:lnTo>
                  <a:lnTo>
                    <a:pt x="3672712" y="48291"/>
                  </a:lnTo>
                  <a:lnTo>
                    <a:pt x="3695215" y="65143"/>
                  </a:lnTo>
                  <a:lnTo>
                    <a:pt x="3719956" y="77470"/>
                  </a:lnTo>
                  <a:lnTo>
                    <a:pt x="3812920" y="108458"/>
                  </a:lnTo>
                  <a:lnTo>
                    <a:pt x="3840327" y="103383"/>
                  </a:lnTo>
                  <a:lnTo>
                    <a:pt x="3908379" y="88187"/>
                  </a:lnTo>
                  <a:lnTo>
                    <a:pt x="3958399" y="65885"/>
                  </a:lnTo>
                  <a:lnTo>
                    <a:pt x="3985005" y="45001"/>
                  </a:lnTo>
                  <a:lnTo>
                    <a:pt x="3998976" y="309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338566" y="2821686"/>
              <a:ext cx="4231005" cy="1550035"/>
            </a:xfrm>
            <a:custGeom>
              <a:avLst/>
              <a:gdLst/>
              <a:ahLst/>
              <a:cxnLst/>
              <a:rect l="l" t="t" r="r" b="b"/>
              <a:pathLst>
                <a:path w="4231005" h="1550035">
                  <a:moveTo>
                    <a:pt x="139445" y="1549907"/>
                  </a:moveTo>
                  <a:lnTo>
                    <a:pt x="120340" y="1530302"/>
                  </a:lnTo>
                  <a:lnTo>
                    <a:pt x="101377" y="1510506"/>
                  </a:lnTo>
                  <a:lnTo>
                    <a:pt x="82081" y="1491043"/>
                  </a:lnTo>
                  <a:lnTo>
                    <a:pt x="61975" y="1472438"/>
                  </a:lnTo>
                  <a:lnTo>
                    <a:pt x="50462" y="1464435"/>
                  </a:lnTo>
                  <a:lnTo>
                    <a:pt x="37877" y="1457753"/>
                  </a:lnTo>
                  <a:lnTo>
                    <a:pt x="25721" y="1450667"/>
                  </a:lnTo>
                  <a:lnTo>
                    <a:pt x="15493" y="1441450"/>
                  </a:lnTo>
                  <a:lnTo>
                    <a:pt x="9519" y="1430954"/>
                  </a:lnTo>
                  <a:lnTo>
                    <a:pt x="5889" y="1419209"/>
                  </a:lnTo>
                  <a:lnTo>
                    <a:pt x="3188" y="1406963"/>
                  </a:lnTo>
                  <a:lnTo>
                    <a:pt x="0" y="1394967"/>
                  </a:lnTo>
                  <a:lnTo>
                    <a:pt x="3528" y="1359997"/>
                  </a:lnTo>
                  <a:lnTo>
                    <a:pt x="6794" y="1325038"/>
                  </a:lnTo>
                  <a:lnTo>
                    <a:pt x="10537" y="1290151"/>
                  </a:lnTo>
                  <a:lnTo>
                    <a:pt x="15493" y="1255394"/>
                  </a:lnTo>
                  <a:lnTo>
                    <a:pt x="18772" y="1243613"/>
                  </a:lnTo>
                  <a:lnTo>
                    <a:pt x="23526" y="1232201"/>
                  </a:lnTo>
                  <a:lnTo>
                    <a:pt x="28138" y="1220765"/>
                  </a:lnTo>
                  <a:lnTo>
                    <a:pt x="30987" y="1208913"/>
                  </a:lnTo>
                  <a:lnTo>
                    <a:pt x="37590" y="1142497"/>
                  </a:lnTo>
                  <a:lnTo>
                    <a:pt x="40223" y="1094187"/>
                  </a:lnTo>
                  <a:lnTo>
                    <a:pt x="40212" y="1060532"/>
                  </a:lnTo>
                  <a:lnTo>
                    <a:pt x="38882" y="1038080"/>
                  </a:lnTo>
                  <a:lnTo>
                    <a:pt x="37560" y="1023381"/>
                  </a:lnTo>
                  <a:lnTo>
                    <a:pt x="37571" y="1012984"/>
                  </a:lnTo>
                  <a:lnTo>
                    <a:pt x="40242" y="1003437"/>
                  </a:lnTo>
                  <a:lnTo>
                    <a:pt x="46898" y="991289"/>
                  </a:lnTo>
                  <a:lnTo>
                    <a:pt x="58865" y="973090"/>
                  </a:lnTo>
                  <a:lnTo>
                    <a:pt x="77469" y="945388"/>
                  </a:lnTo>
                  <a:lnTo>
                    <a:pt x="80819" y="933499"/>
                  </a:lnTo>
                  <a:lnTo>
                    <a:pt x="116189" y="866730"/>
                  </a:lnTo>
                  <a:lnTo>
                    <a:pt x="136291" y="851133"/>
                  </a:lnTo>
                  <a:lnTo>
                    <a:pt x="140262" y="852781"/>
                  </a:lnTo>
                  <a:lnTo>
                    <a:pt x="144911" y="850775"/>
                  </a:lnTo>
                  <a:lnTo>
                    <a:pt x="153786" y="837650"/>
                  </a:lnTo>
                  <a:lnTo>
                    <a:pt x="170433" y="805941"/>
                  </a:lnTo>
                  <a:lnTo>
                    <a:pt x="174551" y="794339"/>
                  </a:lnTo>
                  <a:lnTo>
                    <a:pt x="177180" y="782081"/>
                  </a:lnTo>
                  <a:lnTo>
                    <a:pt x="180310" y="770133"/>
                  </a:lnTo>
                  <a:lnTo>
                    <a:pt x="222017" y="716938"/>
                  </a:lnTo>
                  <a:lnTo>
                    <a:pt x="255369" y="685133"/>
                  </a:lnTo>
                  <a:lnTo>
                    <a:pt x="289282" y="659095"/>
                  </a:lnTo>
                  <a:lnTo>
                    <a:pt x="327054" y="633874"/>
                  </a:lnTo>
                  <a:lnTo>
                    <a:pt x="371982" y="604519"/>
                  </a:lnTo>
                  <a:lnTo>
                    <a:pt x="383282" y="596106"/>
                  </a:lnTo>
                  <a:lnTo>
                    <a:pt x="394366" y="587311"/>
                  </a:lnTo>
                  <a:lnTo>
                    <a:pt x="405880" y="579374"/>
                  </a:lnTo>
                  <a:lnTo>
                    <a:pt x="418464" y="573531"/>
                  </a:lnTo>
                  <a:lnTo>
                    <a:pt x="449514" y="563110"/>
                  </a:lnTo>
                  <a:lnTo>
                    <a:pt x="463236" y="558454"/>
                  </a:lnTo>
                  <a:lnTo>
                    <a:pt x="465796" y="557614"/>
                  </a:lnTo>
                  <a:lnTo>
                    <a:pt x="463359" y="558641"/>
                  </a:lnTo>
                  <a:lnTo>
                    <a:pt x="462089" y="559584"/>
                  </a:lnTo>
                  <a:lnTo>
                    <a:pt x="526923" y="542416"/>
                  </a:lnTo>
                  <a:lnTo>
                    <a:pt x="561695" y="530647"/>
                  </a:lnTo>
                  <a:lnTo>
                    <a:pt x="573404" y="526922"/>
                  </a:lnTo>
                  <a:lnTo>
                    <a:pt x="588839" y="522858"/>
                  </a:lnTo>
                  <a:lnTo>
                    <a:pt x="604392" y="519175"/>
                  </a:lnTo>
                  <a:lnTo>
                    <a:pt x="619946" y="515492"/>
                  </a:lnTo>
                  <a:lnTo>
                    <a:pt x="635380" y="511428"/>
                  </a:lnTo>
                  <a:lnTo>
                    <a:pt x="647072" y="507775"/>
                  </a:lnTo>
                  <a:lnTo>
                    <a:pt x="658621" y="503729"/>
                  </a:lnTo>
                  <a:lnTo>
                    <a:pt x="670171" y="499659"/>
                  </a:lnTo>
                  <a:lnTo>
                    <a:pt x="681862" y="495934"/>
                  </a:lnTo>
                  <a:lnTo>
                    <a:pt x="697297" y="491870"/>
                  </a:lnTo>
                  <a:lnTo>
                    <a:pt x="712850" y="488187"/>
                  </a:lnTo>
                  <a:lnTo>
                    <a:pt x="728404" y="484504"/>
                  </a:lnTo>
                  <a:lnTo>
                    <a:pt x="743838" y="480440"/>
                  </a:lnTo>
                  <a:lnTo>
                    <a:pt x="777976" y="469526"/>
                  </a:lnTo>
                  <a:lnTo>
                    <a:pt x="800242" y="461517"/>
                  </a:lnTo>
                  <a:lnTo>
                    <a:pt x="825295" y="455223"/>
                  </a:lnTo>
                  <a:lnTo>
                    <a:pt x="867790" y="449452"/>
                  </a:lnTo>
                  <a:lnTo>
                    <a:pt x="921938" y="444353"/>
                  </a:lnTo>
                  <a:lnTo>
                    <a:pt x="976169" y="440277"/>
                  </a:lnTo>
                  <a:lnTo>
                    <a:pt x="1030472" y="436915"/>
                  </a:lnTo>
                  <a:lnTo>
                    <a:pt x="1084833" y="433958"/>
                  </a:lnTo>
                  <a:lnTo>
                    <a:pt x="1137916" y="431334"/>
                  </a:lnTo>
                  <a:lnTo>
                    <a:pt x="1191023" y="428965"/>
                  </a:lnTo>
                  <a:lnTo>
                    <a:pt x="1244147" y="426781"/>
                  </a:lnTo>
                  <a:lnTo>
                    <a:pt x="1297283" y="424709"/>
                  </a:lnTo>
                  <a:lnTo>
                    <a:pt x="1350423" y="422680"/>
                  </a:lnTo>
                  <a:lnTo>
                    <a:pt x="1403561" y="420622"/>
                  </a:lnTo>
                  <a:lnTo>
                    <a:pt x="1456689" y="418464"/>
                  </a:lnTo>
                  <a:lnTo>
                    <a:pt x="1642617" y="356488"/>
                  </a:lnTo>
                  <a:lnTo>
                    <a:pt x="1657143" y="351647"/>
                  </a:lnTo>
                  <a:lnTo>
                    <a:pt x="1689099" y="340994"/>
                  </a:lnTo>
                  <a:lnTo>
                    <a:pt x="1721056" y="330342"/>
                  </a:lnTo>
                  <a:lnTo>
                    <a:pt x="1735581" y="325500"/>
                  </a:lnTo>
                  <a:lnTo>
                    <a:pt x="1795742" y="322046"/>
                  </a:lnTo>
                  <a:lnTo>
                    <a:pt x="1850597" y="318876"/>
                  </a:lnTo>
                  <a:lnTo>
                    <a:pt x="1900480" y="315976"/>
                  </a:lnTo>
                  <a:lnTo>
                    <a:pt x="1945721" y="313331"/>
                  </a:lnTo>
                  <a:lnTo>
                    <a:pt x="1986651" y="310925"/>
                  </a:lnTo>
                  <a:lnTo>
                    <a:pt x="2056905" y="306771"/>
                  </a:lnTo>
                  <a:lnTo>
                    <a:pt x="2086891" y="304992"/>
                  </a:lnTo>
                  <a:lnTo>
                    <a:pt x="2113891" y="303391"/>
                  </a:lnTo>
                  <a:lnTo>
                    <a:pt x="2160260" y="300665"/>
                  </a:lnTo>
                  <a:lnTo>
                    <a:pt x="2198661" y="298471"/>
                  </a:lnTo>
                  <a:lnTo>
                    <a:pt x="2247121" y="295910"/>
                  </a:lnTo>
                  <a:lnTo>
                    <a:pt x="2292560" y="293862"/>
                  </a:lnTo>
                  <a:lnTo>
                    <a:pt x="2343921" y="291916"/>
                  </a:lnTo>
                  <a:lnTo>
                    <a:pt x="2385869" y="290473"/>
                  </a:lnTo>
                  <a:lnTo>
                    <a:pt x="2437074" y="288770"/>
                  </a:lnTo>
                  <a:lnTo>
                    <a:pt x="2466976" y="287784"/>
                  </a:lnTo>
                  <a:lnTo>
                    <a:pt x="2500186" y="286688"/>
                  </a:lnTo>
                  <a:lnTo>
                    <a:pt x="2577856" y="284103"/>
                  </a:lnTo>
                  <a:lnTo>
                    <a:pt x="2622978" y="282584"/>
                  </a:lnTo>
                  <a:lnTo>
                    <a:pt x="2672732" y="280895"/>
                  </a:lnTo>
                  <a:lnTo>
                    <a:pt x="2727452" y="279018"/>
                  </a:lnTo>
                  <a:lnTo>
                    <a:pt x="2743190" y="275740"/>
                  </a:lnTo>
                  <a:lnTo>
                    <a:pt x="2759059" y="272891"/>
                  </a:lnTo>
                  <a:lnTo>
                    <a:pt x="2813633" y="249715"/>
                  </a:lnTo>
                  <a:lnTo>
                    <a:pt x="2859472" y="217572"/>
                  </a:lnTo>
                  <a:lnTo>
                    <a:pt x="2882391" y="201549"/>
                  </a:lnTo>
                  <a:lnTo>
                    <a:pt x="2893708" y="193135"/>
                  </a:lnTo>
                  <a:lnTo>
                    <a:pt x="2904823" y="184340"/>
                  </a:lnTo>
                  <a:lnTo>
                    <a:pt x="2916342" y="176402"/>
                  </a:lnTo>
                  <a:lnTo>
                    <a:pt x="2928874" y="170561"/>
                  </a:lnTo>
                  <a:lnTo>
                    <a:pt x="2959360" y="160453"/>
                  </a:lnTo>
                  <a:lnTo>
                    <a:pt x="2973002" y="155991"/>
                  </a:lnTo>
                  <a:lnTo>
                    <a:pt x="2975803" y="154965"/>
                  </a:lnTo>
                  <a:lnTo>
                    <a:pt x="2973768" y="155162"/>
                  </a:lnTo>
                  <a:lnTo>
                    <a:pt x="2972899" y="154370"/>
                  </a:lnTo>
                  <a:lnTo>
                    <a:pt x="2979201" y="150379"/>
                  </a:lnTo>
                  <a:lnTo>
                    <a:pt x="3037331" y="123951"/>
                  </a:lnTo>
                  <a:lnTo>
                    <a:pt x="3072139" y="112182"/>
                  </a:lnTo>
                  <a:lnTo>
                    <a:pt x="3083813" y="108457"/>
                  </a:lnTo>
                  <a:lnTo>
                    <a:pt x="3122634" y="111968"/>
                  </a:lnTo>
                  <a:lnTo>
                    <a:pt x="3161490" y="115204"/>
                  </a:lnTo>
                  <a:lnTo>
                    <a:pt x="3200274" y="118941"/>
                  </a:lnTo>
                  <a:lnTo>
                    <a:pt x="3238880" y="123951"/>
                  </a:lnTo>
                  <a:lnTo>
                    <a:pt x="3250733" y="126819"/>
                  </a:lnTo>
                  <a:lnTo>
                    <a:pt x="3262264" y="130984"/>
                  </a:lnTo>
                  <a:lnTo>
                    <a:pt x="3273724" y="135507"/>
                  </a:lnTo>
                  <a:lnTo>
                    <a:pt x="3285362" y="139445"/>
                  </a:lnTo>
                  <a:lnTo>
                    <a:pt x="3300761" y="143670"/>
                  </a:lnTo>
                  <a:lnTo>
                    <a:pt x="3316255" y="147526"/>
                  </a:lnTo>
                  <a:lnTo>
                    <a:pt x="3331797" y="151215"/>
                  </a:lnTo>
                  <a:lnTo>
                    <a:pt x="3347338" y="154939"/>
                  </a:lnTo>
                  <a:lnTo>
                    <a:pt x="3358530" y="163980"/>
                  </a:lnTo>
                  <a:lnTo>
                    <a:pt x="3369436" y="173831"/>
                  </a:lnTo>
                  <a:lnTo>
                    <a:pt x="3380914" y="182014"/>
                  </a:lnTo>
                  <a:lnTo>
                    <a:pt x="3393820" y="186054"/>
                  </a:lnTo>
                  <a:lnTo>
                    <a:pt x="3432871" y="187455"/>
                  </a:lnTo>
                  <a:lnTo>
                    <a:pt x="3472100" y="185547"/>
                  </a:lnTo>
                  <a:lnTo>
                    <a:pt x="3510924" y="180018"/>
                  </a:lnTo>
                  <a:lnTo>
                    <a:pt x="3548760" y="170561"/>
                  </a:lnTo>
                  <a:lnTo>
                    <a:pt x="3595338" y="139747"/>
                  </a:lnTo>
                  <a:lnTo>
                    <a:pt x="3617305" y="121572"/>
                  </a:lnTo>
                  <a:lnTo>
                    <a:pt x="3641725" y="108457"/>
                  </a:lnTo>
                  <a:lnTo>
                    <a:pt x="3653416" y="104804"/>
                  </a:lnTo>
                  <a:lnTo>
                    <a:pt x="3665156" y="101234"/>
                  </a:lnTo>
                  <a:lnTo>
                    <a:pt x="3676800" y="97403"/>
                  </a:lnTo>
                  <a:lnTo>
                    <a:pt x="3688206" y="92963"/>
                  </a:lnTo>
                  <a:lnTo>
                    <a:pt x="3703623" y="84728"/>
                  </a:lnTo>
                  <a:lnTo>
                    <a:pt x="3718575" y="75183"/>
                  </a:lnTo>
                  <a:lnTo>
                    <a:pt x="3733837" y="66782"/>
                  </a:lnTo>
                  <a:lnTo>
                    <a:pt x="3801642" y="56736"/>
                  </a:lnTo>
                  <a:lnTo>
                    <a:pt x="3853245" y="53415"/>
                  </a:lnTo>
                  <a:lnTo>
                    <a:pt x="3904948" y="51371"/>
                  </a:lnTo>
                  <a:lnTo>
                    <a:pt x="3956703" y="49962"/>
                  </a:lnTo>
                  <a:lnTo>
                    <a:pt x="4008466" y="48546"/>
                  </a:lnTo>
                  <a:lnTo>
                    <a:pt x="4060189" y="46481"/>
                  </a:lnTo>
                  <a:lnTo>
                    <a:pt x="4075678" y="42775"/>
                  </a:lnTo>
                  <a:lnTo>
                    <a:pt x="4091225" y="39115"/>
                  </a:lnTo>
                  <a:lnTo>
                    <a:pt x="4106749" y="35266"/>
                  </a:lnTo>
                  <a:lnTo>
                    <a:pt x="4122165" y="30987"/>
                  </a:lnTo>
                  <a:lnTo>
                    <a:pt x="4177956" y="12376"/>
                  </a:lnTo>
                  <a:lnTo>
                    <a:pt x="4198445" y="3254"/>
                  </a:lnTo>
                  <a:lnTo>
                    <a:pt x="4207908" y="252"/>
                  </a:lnTo>
                  <a:lnTo>
                    <a:pt x="423062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739" y="1505458"/>
            <a:ext cx="393255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r>
              <a:rPr dirty="0" sz="30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spc="-45" b="1">
                <a:solidFill>
                  <a:srgbClr val="FF0000"/>
                </a:solidFill>
                <a:latin typeface="Arial"/>
                <a:cs typeface="Arial"/>
              </a:rPr>
              <a:t>Year</a:t>
            </a:r>
            <a:r>
              <a:rPr dirty="0" sz="3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dirty="0" sz="3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0000"/>
                </a:solidFill>
                <a:latin typeface="Arial"/>
                <a:cs typeface="Arial"/>
              </a:rPr>
              <a:t>GDP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3761" y="2150872"/>
          <a:ext cx="13594080" cy="3173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935"/>
                <a:gridCol w="1130935"/>
                <a:gridCol w="1130934"/>
                <a:gridCol w="1130935"/>
                <a:gridCol w="1130935"/>
                <a:gridCol w="1130934"/>
                <a:gridCol w="1130934"/>
                <a:gridCol w="1130934"/>
                <a:gridCol w="1130934"/>
                <a:gridCol w="1130934"/>
                <a:gridCol w="1130934"/>
                <a:gridCol w="1130934"/>
              </a:tblGrid>
              <a:tr h="789939">
                <a:tc>
                  <a:txBody>
                    <a:bodyPr/>
                    <a:lstStyle/>
                    <a:p>
                      <a:pPr algn="r" marR="1454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75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2000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2001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2002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2003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2004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2005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2006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2007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5">
                          <a:latin typeface="Microsoft Sans Serif"/>
                          <a:cs typeface="Microsoft Sans Serif"/>
                        </a:rPr>
                        <a:t>2008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2009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04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2010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9939">
                <a:tc>
                  <a:txBody>
                    <a:bodyPr/>
                    <a:lstStyle/>
                    <a:p>
                      <a:pPr algn="r" marR="1149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5">
                          <a:latin typeface="Microsoft Sans Serif"/>
                          <a:cs typeface="Microsoft Sans Serif"/>
                        </a:rPr>
                        <a:t>GDP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1451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1499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1686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1764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1879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1948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2013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2090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2173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2286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04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2404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0066">
                <a:tc>
                  <a:txBody>
                    <a:bodyPr/>
                    <a:lstStyle/>
                    <a:p>
                      <a:pPr algn="r" marR="1454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75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65">
                          <a:latin typeface="Microsoft Sans Serif"/>
                          <a:cs typeface="Microsoft Sans Serif"/>
                        </a:rPr>
                        <a:t>2011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2012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2013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2014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2015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2017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2018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5">
                          <a:latin typeface="Microsoft Sans Serif"/>
                          <a:cs typeface="Microsoft Sans Serif"/>
                        </a:rPr>
                        <a:t>2019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2020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9940">
                <a:tc>
                  <a:txBody>
                    <a:bodyPr/>
                    <a:lstStyle/>
                    <a:p>
                      <a:pPr algn="r" marR="1149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5">
                          <a:latin typeface="Microsoft Sans Serif"/>
                          <a:cs typeface="Microsoft Sans Serif"/>
                        </a:rPr>
                        <a:t>GDP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2465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2501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2597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2689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2688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2576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2530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2513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5">
                          <a:latin typeface="Microsoft Sans Serif"/>
                          <a:cs typeface="Microsoft Sans Serif"/>
                        </a:rPr>
                        <a:t>2503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3200" spc="-10">
                          <a:latin typeface="Microsoft Sans Serif"/>
                          <a:cs typeface="Microsoft Sans Serif"/>
                        </a:rPr>
                        <a:t>2396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4520"/>
            <a:ext cx="2584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1" y="607314"/>
            <a:ext cx="96424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Holt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Double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400" spc="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4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0000FF"/>
                </a:solidFill>
                <a:latin typeface="Arial"/>
                <a:cs typeface="Arial"/>
              </a:rPr>
              <a:t>Technique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739" y="1294257"/>
            <a:ext cx="393255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r>
              <a:rPr dirty="0" sz="30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spc="-45" b="1">
                <a:solidFill>
                  <a:srgbClr val="FF0000"/>
                </a:solidFill>
                <a:latin typeface="Arial"/>
                <a:cs typeface="Arial"/>
              </a:rPr>
              <a:t>Year</a:t>
            </a:r>
            <a:r>
              <a:rPr dirty="0" sz="3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dirty="0" sz="3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0000"/>
                </a:solidFill>
                <a:latin typeface="Arial"/>
                <a:cs typeface="Arial"/>
              </a:rPr>
              <a:t>GDP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1793748"/>
            <a:ext cx="13316712" cy="58232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3468" y="419034"/>
            <a:ext cx="13117194" cy="321945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Holts-Winters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Triple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endParaRPr sz="36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1470"/>
              </a:spcBef>
            </a:pPr>
            <a:r>
              <a:rPr dirty="0" sz="3600">
                <a:solidFill>
                  <a:srgbClr val="0000FF"/>
                </a:solidFill>
                <a:latin typeface="Microsoft Sans Serif"/>
                <a:cs typeface="Microsoft Sans Serif"/>
              </a:rPr>
              <a:t>Steps</a:t>
            </a:r>
            <a:r>
              <a:rPr dirty="0" sz="3600" spc="2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0000FF"/>
                </a:solidFill>
                <a:latin typeface="Microsoft Sans Serif"/>
                <a:cs typeface="Microsoft Sans Serif"/>
              </a:rPr>
              <a:t>in</a:t>
            </a:r>
            <a:r>
              <a:rPr dirty="0" sz="3600" spc="35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Microsoft Sans Serif"/>
                <a:cs typeface="Microsoft Sans Serif"/>
              </a:rPr>
              <a:t>calculation</a:t>
            </a:r>
            <a:endParaRPr sz="3600">
              <a:latin typeface="Microsoft Sans Serif"/>
              <a:cs typeface="Microsoft Sans Serif"/>
            </a:endParaRPr>
          </a:p>
          <a:p>
            <a:pPr marL="111125">
              <a:lnSpc>
                <a:spcPct val="100000"/>
              </a:lnSpc>
              <a:spcBef>
                <a:spcPts val="1739"/>
              </a:spcBef>
            </a:pPr>
            <a:r>
              <a:rPr dirty="0" sz="3600">
                <a:latin typeface="Microsoft Sans Serif"/>
                <a:cs typeface="Microsoft Sans Serif"/>
              </a:rPr>
              <a:t>M: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No.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of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periods/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year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(Quarterly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(M=4),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Monthly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(M=12))</a:t>
            </a:r>
            <a:endParaRPr sz="3600">
              <a:latin typeface="Microsoft Sans Serif"/>
              <a:cs typeface="Microsoft Sans Serif"/>
            </a:endParaRPr>
          </a:p>
          <a:p>
            <a:pPr marL="111125">
              <a:lnSpc>
                <a:spcPct val="100000"/>
              </a:lnSpc>
              <a:spcBef>
                <a:spcPts val="3185"/>
              </a:spcBef>
            </a:pP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Initial</a:t>
            </a:r>
            <a:r>
              <a:rPr dirty="0" sz="3600" spc="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seasonal</a:t>
            </a:r>
            <a:r>
              <a:rPr dirty="0" sz="3600" spc="2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factors: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680" y="4114546"/>
            <a:ext cx="10229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2620" algn="l"/>
              </a:tabLst>
            </a:pP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𝑺</a:t>
            </a:r>
            <a:r>
              <a:rPr dirty="0" baseline="-16025" sz="3900" spc="7">
                <a:solidFill>
                  <a:srgbClr val="0000FF"/>
                </a:solidFill>
                <a:latin typeface="Cambria Math"/>
                <a:cs typeface="Cambria Math"/>
              </a:rPr>
              <a:t>𝟏	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7608" y="4438777"/>
            <a:ext cx="4963795" cy="29209"/>
          </a:xfrm>
          <a:custGeom>
            <a:avLst/>
            <a:gdLst/>
            <a:ahLst/>
            <a:cxnLst/>
            <a:rect l="l" t="t" r="r" b="b"/>
            <a:pathLst>
              <a:path w="4963795" h="29210">
                <a:moveTo>
                  <a:pt x="4963668" y="0"/>
                </a:moveTo>
                <a:lnTo>
                  <a:pt x="0" y="0"/>
                </a:lnTo>
                <a:lnTo>
                  <a:pt x="0" y="28955"/>
                </a:lnTo>
                <a:lnTo>
                  <a:pt x="4963668" y="28955"/>
                </a:lnTo>
                <a:lnTo>
                  <a:pt x="496366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87978" y="3768598"/>
            <a:ext cx="5657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>
                <a:solidFill>
                  <a:srgbClr val="0000FF"/>
                </a:solidFill>
                <a:latin typeface="Cambria Math"/>
                <a:cs typeface="Cambria Math"/>
              </a:rPr>
              <a:t>𝟏</a:t>
            </a:r>
            <a:endParaRPr baseline="-16025" sz="39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9635" y="4420870"/>
            <a:ext cx="5041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𝑨𝒗𝒆𝒓𝒂𝒈𝒆</a:t>
            </a:r>
            <a:r>
              <a:rPr dirty="0" sz="3600" spc="1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𝟏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2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84">
                <a:solidFill>
                  <a:srgbClr val="0000FF"/>
                </a:solidFill>
                <a:latin typeface="Cambria Math"/>
                <a:cs typeface="Cambria Math"/>
              </a:rPr>
              <a:t>𝟐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2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…</a:t>
            </a:r>
            <a:r>
              <a:rPr dirty="0" sz="3600" spc="-19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19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𝑴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9238" y="4330954"/>
            <a:ext cx="22542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5">
                <a:solidFill>
                  <a:srgbClr val="0000FF"/>
                </a:solidFill>
                <a:latin typeface="Cambria Math"/>
                <a:cs typeface="Cambria Math"/>
              </a:rPr>
              <a:t>𝟐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0157" y="4114546"/>
            <a:ext cx="9721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7220" algn="l"/>
              </a:tabLst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𝑺	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44052" y="4438777"/>
            <a:ext cx="4963795" cy="29209"/>
          </a:xfrm>
          <a:custGeom>
            <a:avLst/>
            <a:gdLst/>
            <a:ahLst/>
            <a:cxnLst/>
            <a:rect l="l" t="t" r="r" b="b"/>
            <a:pathLst>
              <a:path w="4963794" h="29210">
                <a:moveTo>
                  <a:pt x="4963667" y="0"/>
                </a:moveTo>
                <a:lnTo>
                  <a:pt x="0" y="0"/>
                </a:lnTo>
                <a:lnTo>
                  <a:pt x="0" y="28955"/>
                </a:lnTo>
                <a:lnTo>
                  <a:pt x="4963667" y="28955"/>
                </a:lnTo>
                <a:lnTo>
                  <a:pt x="496366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735056" y="3768598"/>
            <a:ext cx="5657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>
                <a:solidFill>
                  <a:srgbClr val="0000FF"/>
                </a:solidFill>
                <a:latin typeface="Cambria Math"/>
                <a:cs typeface="Cambria Math"/>
              </a:rPr>
              <a:t>𝟐</a:t>
            </a:r>
            <a:endParaRPr baseline="-16025" sz="39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6714" y="4420870"/>
            <a:ext cx="5041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𝑨𝒗</a:t>
            </a:r>
            <a:r>
              <a:rPr dirty="0" sz="3600" spc="10">
                <a:solidFill>
                  <a:srgbClr val="0000FF"/>
                </a:solidFill>
                <a:latin typeface="Cambria Math"/>
                <a:cs typeface="Cambria Math"/>
              </a:rPr>
              <a:t>𝒆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𝒓𝒂𝒈𝒆 </a:t>
            </a: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𝟏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2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5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84">
                <a:solidFill>
                  <a:srgbClr val="0000FF"/>
                </a:solidFill>
                <a:latin typeface="Cambria Math"/>
                <a:cs typeface="Cambria Math"/>
              </a:rPr>
              <a:t>𝟐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2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…</a:t>
            </a:r>
            <a:r>
              <a:rPr dirty="0" sz="3600" spc="-19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19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𝑴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4302" y="4002405"/>
            <a:ext cx="153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,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57631" y="4017645"/>
            <a:ext cx="153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,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70246" y="5238445"/>
            <a:ext cx="18097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4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1115" y="5162785"/>
            <a:ext cx="735965" cy="138366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700"/>
              </a:spcBef>
            </a:pPr>
            <a:r>
              <a:rPr dirty="0" sz="440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44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7">
                <a:solidFill>
                  <a:srgbClr val="0000FF"/>
                </a:solidFill>
                <a:latin typeface="Cambria Math"/>
                <a:cs typeface="Cambria Math"/>
              </a:rPr>
              <a:t>𝑴</a:t>
            </a:r>
            <a:endParaRPr baseline="-16025" sz="39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404" y="6534099"/>
            <a:ext cx="33020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5">
                <a:solidFill>
                  <a:srgbClr val="0000FF"/>
                </a:solidFill>
                <a:latin typeface="Cambria Math"/>
                <a:cs typeface="Cambria Math"/>
              </a:rPr>
              <a:t>𝑴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324" y="5238445"/>
            <a:ext cx="1075690" cy="16535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461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10"/>
              </a:spcBef>
              <a:tabLst>
                <a:tab pos="720725" algn="l"/>
              </a:tabLst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𝑺	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04085" y="6641465"/>
            <a:ext cx="4963795" cy="29209"/>
          </a:xfrm>
          <a:custGeom>
            <a:avLst/>
            <a:gdLst/>
            <a:ahLst/>
            <a:cxnLst/>
            <a:rect l="l" t="t" r="r" b="b"/>
            <a:pathLst>
              <a:path w="4963795" h="29209">
                <a:moveTo>
                  <a:pt x="4963668" y="0"/>
                </a:moveTo>
                <a:lnTo>
                  <a:pt x="0" y="0"/>
                </a:lnTo>
                <a:lnTo>
                  <a:pt x="0" y="28994"/>
                </a:lnTo>
                <a:lnTo>
                  <a:pt x="4963668" y="28994"/>
                </a:lnTo>
                <a:lnTo>
                  <a:pt x="496366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666367" y="6624015"/>
            <a:ext cx="5039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𝑨𝒗𝒆𝒓𝒂𝒈𝒆</a:t>
            </a: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 (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𝟏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2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𝟐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19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…</a:t>
            </a:r>
            <a:r>
              <a:rPr dirty="0" sz="3600" spc="-19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dirty="0" sz="3600" spc="-20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baseline="-16025" sz="3900" spc="270">
                <a:solidFill>
                  <a:srgbClr val="0000FF"/>
                </a:solidFill>
                <a:latin typeface="Cambria Math"/>
                <a:cs typeface="Cambria Math"/>
              </a:rPr>
              <a:t>𝑴</a:t>
            </a: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endParaRPr sz="36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8068" y="294472"/>
            <a:ext cx="12761595" cy="6931025"/>
          </a:xfrm>
          <a:prstGeom prst="rect">
            <a:avLst/>
          </a:prstGeom>
        </p:spPr>
        <p:txBody>
          <a:bodyPr wrap="square" lIns="0" tIns="32385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50"/>
              </a:spcBef>
              <a:tabLst>
                <a:tab pos="35839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 </a:t>
            </a:r>
            <a:r>
              <a:rPr dirty="0" sz="3600" spc="-30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3600">
              <a:latin typeface="Arial"/>
              <a:cs typeface="Arial"/>
            </a:endParaRPr>
          </a:p>
          <a:p>
            <a:pPr marL="685165" marR="30480" indent="-455930">
              <a:lnSpc>
                <a:spcPct val="150100"/>
              </a:lnSpc>
              <a:spcBef>
                <a:spcPts val="310"/>
              </a:spcBef>
              <a:tabLst>
                <a:tab pos="5636895" algn="l"/>
                <a:tab pos="10858500" algn="l"/>
              </a:tabLst>
            </a:pPr>
            <a:r>
              <a:rPr dirty="0" sz="4000" spc="-10">
                <a:latin typeface="Microsoft Sans Serif"/>
                <a:cs typeface="Microsoft Sans Serif"/>
              </a:rPr>
              <a:t>Calculate</a:t>
            </a:r>
            <a:r>
              <a:rPr dirty="0" sz="4000" spc="7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the</a:t>
            </a:r>
            <a:r>
              <a:rPr dirty="0" sz="4000" spc="8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exponentially</a:t>
            </a:r>
            <a:r>
              <a:rPr dirty="0" sz="4000" spc="8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smoothed</a:t>
            </a:r>
            <a:r>
              <a:rPr dirty="0" sz="4000" spc="8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series</a:t>
            </a:r>
            <a:r>
              <a:rPr dirty="0" sz="4000" spc="100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Arial"/>
                <a:cs typeface="Arial"/>
              </a:rPr>
              <a:t>F</a:t>
            </a:r>
            <a:r>
              <a:rPr dirty="0" baseline="-20964" sz="3975" spc="-7" i="1">
                <a:latin typeface="Arial"/>
                <a:cs typeface="Arial"/>
              </a:rPr>
              <a:t>t	</a:t>
            </a:r>
            <a:r>
              <a:rPr dirty="0" sz="4000" spc="-5">
                <a:latin typeface="Microsoft Sans Serif"/>
                <a:cs typeface="Microsoft Sans Serif"/>
              </a:rPr>
              <a:t>from</a:t>
            </a:r>
            <a:r>
              <a:rPr dirty="0" sz="4000" spc="-3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the </a:t>
            </a:r>
            <a:r>
              <a:rPr dirty="0" sz="4000" spc="-1045">
                <a:latin typeface="Microsoft Sans Serif"/>
                <a:cs typeface="Microsoft Sans Serif"/>
              </a:rPr>
              <a:t> </a:t>
            </a:r>
            <a:r>
              <a:rPr dirty="0" sz="4000" spc="-15">
                <a:latin typeface="Microsoft Sans Serif"/>
                <a:cs typeface="Microsoft Sans Serif"/>
              </a:rPr>
              <a:t>original</a:t>
            </a:r>
            <a:r>
              <a:rPr dirty="0" sz="4000" spc="8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time</a:t>
            </a:r>
            <a:r>
              <a:rPr dirty="0" sz="4000" spc="8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series</a:t>
            </a:r>
            <a:r>
              <a:rPr dirty="0" sz="4000" spc="85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Arial"/>
                <a:cs typeface="Arial"/>
              </a:rPr>
              <a:t>Y</a:t>
            </a:r>
            <a:r>
              <a:rPr dirty="0" baseline="-20964" sz="3975" spc="-7" i="1">
                <a:latin typeface="Arial"/>
                <a:cs typeface="Arial"/>
              </a:rPr>
              <a:t>t	</a:t>
            </a:r>
            <a:r>
              <a:rPr dirty="0" sz="4000" spc="-5">
                <a:latin typeface="Microsoft Sans Serif"/>
                <a:cs typeface="Microsoft Sans Serif"/>
              </a:rPr>
              <a:t>as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follows:</a:t>
            </a:r>
            <a:endParaRPr sz="4000">
              <a:latin typeface="Microsoft Sans Serif"/>
              <a:cs typeface="Microsoft Sans Serif"/>
            </a:endParaRPr>
          </a:p>
          <a:p>
            <a:pPr marL="3788410">
              <a:lnSpc>
                <a:spcPct val="100000"/>
              </a:lnSpc>
              <a:spcBef>
                <a:spcPts val="1705"/>
              </a:spcBef>
              <a:tabLst>
                <a:tab pos="4428490" algn="l"/>
              </a:tabLst>
            </a:pPr>
            <a:r>
              <a:rPr dirty="0" sz="4000" i="1">
                <a:latin typeface="Arial"/>
                <a:cs typeface="Arial"/>
              </a:rPr>
              <a:t>F</a:t>
            </a:r>
            <a:r>
              <a:rPr dirty="0" baseline="-20964" sz="3975">
                <a:latin typeface="Microsoft Sans Serif"/>
                <a:cs typeface="Microsoft Sans Serif"/>
              </a:rPr>
              <a:t>2	</a:t>
            </a:r>
            <a:r>
              <a:rPr dirty="0" sz="4000" spc="-5">
                <a:latin typeface="Microsoft Sans Serif"/>
                <a:cs typeface="Microsoft Sans Serif"/>
              </a:rPr>
              <a:t>=</a:t>
            </a:r>
            <a:r>
              <a:rPr dirty="0" sz="4000" spc="10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Arial"/>
                <a:cs typeface="Arial"/>
              </a:rPr>
              <a:t>Y</a:t>
            </a:r>
            <a:r>
              <a:rPr dirty="0" baseline="-20964" sz="3975" spc="-7">
                <a:latin typeface="Microsoft Sans Serif"/>
                <a:cs typeface="Microsoft Sans Serif"/>
              </a:rPr>
              <a:t>1</a:t>
            </a:r>
            <a:endParaRPr baseline="-20964" sz="3975">
              <a:latin typeface="Microsoft Sans Serif"/>
              <a:cs typeface="Microsoft Sans Serif"/>
            </a:endParaRPr>
          </a:p>
          <a:p>
            <a:pPr algn="ctr" marR="773430">
              <a:lnSpc>
                <a:spcPct val="100000"/>
              </a:lnSpc>
              <a:spcBef>
                <a:spcPts val="2375"/>
              </a:spcBef>
              <a:tabLst>
                <a:tab pos="639445" algn="l"/>
                <a:tab pos="2012950" algn="l"/>
              </a:tabLst>
            </a:pPr>
            <a:r>
              <a:rPr dirty="0" sz="4000" i="1">
                <a:latin typeface="Arial"/>
                <a:cs typeface="Arial"/>
              </a:rPr>
              <a:t>F</a:t>
            </a:r>
            <a:r>
              <a:rPr dirty="0" baseline="-20964" sz="3975">
                <a:latin typeface="Microsoft Sans Serif"/>
                <a:cs typeface="Microsoft Sans Serif"/>
              </a:rPr>
              <a:t>3	</a:t>
            </a:r>
            <a:r>
              <a:rPr dirty="0" sz="4000" spc="-5">
                <a:latin typeface="Microsoft Sans Serif"/>
                <a:cs typeface="Microsoft Sans Serif"/>
              </a:rPr>
              <a:t>=</a:t>
            </a:r>
            <a:r>
              <a:rPr dirty="0" sz="4000" spc="55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Times New Roman"/>
                <a:cs typeface="Times New Roman"/>
              </a:rPr>
              <a:t>α</a:t>
            </a:r>
            <a:r>
              <a:rPr dirty="0" sz="4000" spc="-5" i="1">
                <a:latin typeface="Arial"/>
                <a:cs typeface="Arial"/>
              </a:rPr>
              <a:t>Y</a:t>
            </a:r>
            <a:r>
              <a:rPr dirty="0" baseline="-20964" sz="3975" spc="-7">
                <a:latin typeface="Microsoft Sans Serif"/>
                <a:cs typeface="Microsoft Sans Serif"/>
              </a:rPr>
              <a:t>2	</a:t>
            </a:r>
            <a:r>
              <a:rPr dirty="0" sz="4000" spc="-5">
                <a:latin typeface="Microsoft Sans Serif"/>
                <a:cs typeface="Microsoft Sans Serif"/>
              </a:rPr>
              <a:t>+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(1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1050">
                <a:latin typeface="Microsoft Sans Serif"/>
                <a:cs typeface="Microsoft Sans Serif"/>
              </a:rPr>
              <a:t>–</a:t>
            </a:r>
            <a:r>
              <a:rPr dirty="0" sz="4000" spc="25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Times New Roman"/>
                <a:cs typeface="Times New Roman"/>
              </a:rPr>
              <a:t>α</a:t>
            </a:r>
            <a:r>
              <a:rPr dirty="0" sz="4000" spc="-5">
                <a:latin typeface="Microsoft Sans Serif"/>
                <a:cs typeface="Microsoft Sans Serif"/>
              </a:rPr>
              <a:t>)</a:t>
            </a:r>
            <a:r>
              <a:rPr dirty="0" sz="4000" spc="-5" i="1">
                <a:latin typeface="Arial"/>
                <a:cs typeface="Arial"/>
              </a:rPr>
              <a:t>F</a:t>
            </a:r>
            <a:r>
              <a:rPr dirty="0" baseline="-20964" sz="3975" spc="-7">
                <a:latin typeface="Microsoft Sans Serif"/>
                <a:cs typeface="Microsoft Sans Serif"/>
              </a:rPr>
              <a:t>2</a:t>
            </a:r>
            <a:endParaRPr baseline="-20964" sz="3975">
              <a:latin typeface="Microsoft Sans Serif"/>
              <a:cs typeface="Microsoft Sans Serif"/>
            </a:endParaRPr>
          </a:p>
          <a:p>
            <a:pPr algn="ctr" marR="647065">
              <a:lnSpc>
                <a:spcPct val="100000"/>
              </a:lnSpc>
              <a:spcBef>
                <a:spcPts val="2400"/>
              </a:spcBef>
              <a:tabLst>
                <a:tab pos="639445" algn="l"/>
                <a:tab pos="2139950" algn="l"/>
              </a:tabLst>
            </a:pPr>
            <a:r>
              <a:rPr dirty="0" sz="4000" spc="-5" i="1">
                <a:latin typeface="Arial"/>
                <a:cs typeface="Arial"/>
              </a:rPr>
              <a:t>F</a:t>
            </a:r>
            <a:r>
              <a:rPr dirty="0" baseline="-20964" sz="3975" spc="-7">
                <a:latin typeface="Microsoft Sans Serif"/>
                <a:cs typeface="Microsoft Sans Serif"/>
              </a:rPr>
              <a:t>4	</a:t>
            </a:r>
            <a:r>
              <a:rPr dirty="0" sz="4000" spc="-5">
                <a:latin typeface="Microsoft Sans Serif"/>
                <a:cs typeface="Microsoft Sans Serif"/>
              </a:rPr>
              <a:t>=</a:t>
            </a:r>
            <a:r>
              <a:rPr dirty="0" sz="4000" spc="45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Times New Roman"/>
                <a:cs typeface="Times New Roman"/>
              </a:rPr>
              <a:t>α</a:t>
            </a:r>
            <a:r>
              <a:rPr dirty="0" sz="4000" spc="10" i="1">
                <a:latin typeface="Times New Roman"/>
                <a:cs typeface="Times New Roman"/>
              </a:rPr>
              <a:t> </a:t>
            </a:r>
            <a:r>
              <a:rPr dirty="0" sz="4000" i="1">
                <a:latin typeface="Arial"/>
                <a:cs typeface="Arial"/>
              </a:rPr>
              <a:t>Y</a:t>
            </a:r>
            <a:r>
              <a:rPr dirty="0" baseline="-20964" sz="3975">
                <a:latin typeface="Microsoft Sans Serif"/>
                <a:cs typeface="Microsoft Sans Serif"/>
              </a:rPr>
              <a:t>3	</a:t>
            </a:r>
            <a:r>
              <a:rPr dirty="0" sz="4000" spc="-5">
                <a:latin typeface="Microsoft Sans Serif"/>
                <a:cs typeface="Microsoft Sans Serif"/>
              </a:rPr>
              <a:t>+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(1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1050">
                <a:latin typeface="Microsoft Sans Serif"/>
                <a:cs typeface="Microsoft Sans Serif"/>
              </a:rPr>
              <a:t>–</a:t>
            </a:r>
            <a:r>
              <a:rPr dirty="0" sz="4000" spc="15">
                <a:latin typeface="Microsoft Sans Serif"/>
                <a:cs typeface="Microsoft Sans Serif"/>
              </a:rPr>
              <a:t> </a:t>
            </a:r>
            <a:r>
              <a:rPr dirty="0" sz="4000" i="1">
                <a:latin typeface="Times New Roman"/>
                <a:cs typeface="Times New Roman"/>
              </a:rPr>
              <a:t>α</a:t>
            </a:r>
            <a:r>
              <a:rPr dirty="0" sz="4000">
                <a:latin typeface="Microsoft Sans Serif"/>
                <a:cs typeface="Microsoft Sans Serif"/>
              </a:rPr>
              <a:t>)</a:t>
            </a:r>
            <a:r>
              <a:rPr dirty="0" sz="4000" i="1">
                <a:latin typeface="Arial"/>
                <a:cs typeface="Arial"/>
              </a:rPr>
              <a:t>F</a:t>
            </a:r>
            <a:r>
              <a:rPr dirty="0" baseline="-20964" sz="3975">
                <a:latin typeface="Microsoft Sans Serif"/>
                <a:cs typeface="Microsoft Sans Serif"/>
              </a:rPr>
              <a:t>3</a:t>
            </a:r>
            <a:endParaRPr baseline="-20964" sz="3975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350">
              <a:latin typeface="Microsoft Sans Serif"/>
              <a:cs typeface="Microsoft Sans Serif"/>
            </a:endParaRPr>
          </a:p>
          <a:p>
            <a:pPr algn="ctr" marR="542925">
              <a:lnSpc>
                <a:spcPct val="100000"/>
              </a:lnSpc>
              <a:tabLst>
                <a:tab pos="930910" algn="l"/>
                <a:tab pos="2336165" algn="l"/>
              </a:tabLst>
            </a:pPr>
            <a:r>
              <a:rPr dirty="0" sz="4000" i="1">
                <a:latin typeface="Arial"/>
                <a:cs typeface="Arial"/>
              </a:rPr>
              <a:t>F</a:t>
            </a:r>
            <a:r>
              <a:rPr dirty="0" baseline="-20964" sz="3975">
                <a:latin typeface="Microsoft Sans Serif"/>
                <a:cs typeface="Microsoft Sans Serif"/>
              </a:rPr>
              <a:t>t+1	</a:t>
            </a:r>
            <a:r>
              <a:rPr dirty="0" sz="4000" spc="-5">
                <a:latin typeface="Microsoft Sans Serif"/>
                <a:cs typeface="Microsoft Sans Serif"/>
              </a:rPr>
              <a:t>=</a:t>
            </a:r>
            <a:r>
              <a:rPr dirty="0" sz="4000" spc="65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Times New Roman"/>
                <a:cs typeface="Times New Roman"/>
              </a:rPr>
              <a:t>α</a:t>
            </a:r>
            <a:r>
              <a:rPr dirty="0" sz="4000" i="1">
                <a:latin typeface="Times New Roman"/>
                <a:cs typeface="Times New Roman"/>
              </a:rPr>
              <a:t> </a:t>
            </a:r>
            <a:r>
              <a:rPr dirty="0" sz="4000" spc="-5" i="1">
                <a:latin typeface="Arial"/>
                <a:cs typeface="Arial"/>
              </a:rPr>
              <a:t>Y</a:t>
            </a:r>
            <a:r>
              <a:rPr dirty="0" baseline="-20964" sz="3975" spc="-7">
                <a:latin typeface="Microsoft Sans Serif"/>
                <a:cs typeface="Microsoft Sans Serif"/>
              </a:rPr>
              <a:t>t	</a:t>
            </a:r>
            <a:r>
              <a:rPr dirty="0" sz="4000" spc="-5">
                <a:latin typeface="Microsoft Sans Serif"/>
                <a:cs typeface="Microsoft Sans Serif"/>
              </a:rPr>
              <a:t>+</a:t>
            </a:r>
            <a:r>
              <a:rPr dirty="0" sz="4000" spc="2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(1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1050">
                <a:latin typeface="Microsoft Sans Serif"/>
                <a:cs typeface="Microsoft Sans Serif"/>
              </a:rPr>
              <a:t>–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5" i="1">
                <a:latin typeface="Times New Roman"/>
                <a:cs typeface="Times New Roman"/>
              </a:rPr>
              <a:t>α</a:t>
            </a:r>
            <a:r>
              <a:rPr dirty="0" sz="4000" spc="-5">
                <a:latin typeface="Microsoft Sans Serif"/>
                <a:cs typeface="Microsoft Sans Serif"/>
              </a:rPr>
              <a:t>)</a:t>
            </a:r>
            <a:r>
              <a:rPr dirty="0" sz="4000" spc="-5" i="1">
                <a:latin typeface="Arial"/>
                <a:cs typeface="Arial"/>
              </a:rPr>
              <a:t>F</a:t>
            </a:r>
            <a:r>
              <a:rPr dirty="0" baseline="-20964" sz="3975" spc="-7">
                <a:latin typeface="Microsoft Sans Serif"/>
                <a:cs typeface="Microsoft Sans Serif"/>
              </a:rPr>
              <a:t>t</a:t>
            </a:r>
            <a:endParaRPr baseline="-20964" sz="3975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3468" y="419034"/>
            <a:ext cx="13117194" cy="321945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Holts-Winters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Triple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endParaRPr sz="36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1470"/>
              </a:spcBef>
            </a:pPr>
            <a:r>
              <a:rPr dirty="0" sz="3600">
                <a:solidFill>
                  <a:srgbClr val="0000FF"/>
                </a:solidFill>
                <a:latin typeface="Microsoft Sans Serif"/>
                <a:cs typeface="Microsoft Sans Serif"/>
              </a:rPr>
              <a:t>Steps</a:t>
            </a:r>
            <a:r>
              <a:rPr dirty="0" sz="3600" spc="2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5">
                <a:solidFill>
                  <a:srgbClr val="0000FF"/>
                </a:solidFill>
                <a:latin typeface="Microsoft Sans Serif"/>
                <a:cs typeface="Microsoft Sans Serif"/>
              </a:rPr>
              <a:t>in</a:t>
            </a:r>
            <a:r>
              <a:rPr dirty="0" sz="3600" spc="35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0000FF"/>
                </a:solidFill>
                <a:latin typeface="Microsoft Sans Serif"/>
                <a:cs typeface="Microsoft Sans Serif"/>
              </a:rPr>
              <a:t>calculation</a:t>
            </a:r>
            <a:endParaRPr sz="3600">
              <a:latin typeface="Microsoft Sans Serif"/>
              <a:cs typeface="Microsoft Sans Serif"/>
            </a:endParaRPr>
          </a:p>
          <a:p>
            <a:pPr marL="111125">
              <a:lnSpc>
                <a:spcPct val="100000"/>
              </a:lnSpc>
              <a:spcBef>
                <a:spcPts val="1739"/>
              </a:spcBef>
            </a:pPr>
            <a:r>
              <a:rPr dirty="0" sz="3600">
                <a:latin typeface="Microsoft Sans Serif"/>
                <a:cs typeface="Microsoft Sans Serif"/>
              </a:rPr>
              <a:t>M: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No.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of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periods/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year</a:t>
            </a:r>
            <a:r>
              <a:rPr dirty="0" sz="3600" spc="35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(Quarterly</a:t>
            </a:r>
            <a:r>
              <a:rPr dirty="0" sz="3600" spc="4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(M=4),</a:t>
            </a:r>
            <a:r>
              <a:rPr dirty="0" sz="3600" spc="3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Monthly</a:t>
            </a:r>
            <a:r>
              <a:rPr dirty="0" sz="3600" spc="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(M=12))</a:t>
            </a:r>
            <a:endParaRPr sz="3600">
              <a:latin typeface="Microsoft Sans Serif"/>
              <a:cs typeface="Microsoft Sans Serif"/>
            </a:endParaRPr>
          </a:p>
          <a:p>
            <a:pPr marL="111125">
              <a:lnSpc>
                <a:spcPct val="100000"/>
              </a:lnSpc>
              <a:spcBef>
                <a:spcPts val="3185"/>
              </a:spcBef>
            </a:pP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Initial</a:t>
            </a:r>
            <a:r>
              <a:rPr dirty="0" sz="360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level: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348" y="4330954"/>
            <a:ext cx="42481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5">
                <a:solidFill>
                  <a:srgbClr val="0000FF"/>
                </a:solidFill>
                <a:latin typeface="Cambria Math"/>
                <a:cs typeface="Cambria Math"/>
              </a:rPr>
              <a:t>𝟏𝟑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8964" y="4438777"/>
            <a:ext cx="710565" cy="29209"/>
          </a:xfrm>
          <a:custGeom>
            <a:avLst/>
            <a:gdLst/>
            <a:ahLst/>
            <a:cxnLst/>
            <a:rect l="l" t="t" r="r" b="b"/>
            <a:pathLst>
              <a:path w="710564" h="29210">
                <a:moveTo>
                  <a:pt x="710184" y="0"/>
                </a:moveTo>
                <a:lnTo>
                  <a:pt x="0" y="0"/>
                </a:lnTo>
                <a:lnTo>
                  <a:pt x="0" y="28955"/>
                </a:lnTo>
                <a:lnTo>
                  <a:pt x="710184" y="28955"/>
                </a:lnTo>
                <a:lnTo>
                  <a:pt x="71018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7868" y="3861562"/>
            <a:ext cx="2151380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0970">
              <a:lnSpc>
                <a:spcPts val="3155"/>
              </a:lnSpc>
              <a:spcBef>
                <a:spcPts val="100"/>
              </a:spcBef>
            </a:pPr>
            <a:r>
              <a:rPr dirty="0" baseline="11574" sz="5400" spc="7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sz="2600" spc="5">
                <a:solidFill>
                  <a:srgbClr val="0000FF"/>
                </a:solidFill>
                <a:latin typeface="Cambria Math"/>
                <a:cs typeface="Cambria Math"/>
              </a:rPr>
              <a:t>𝟏𝟑</a:t>
            </a:r>
            <a:endParaRPr sz="2600">
              <a:latin typeface="Cambria Math"/>
              <a:cs typeface="Cambria Math"/>
            </a:endParaRPr>
          </a:p>
          <a:p>
            <a:pPr marL="38100">
              <a:lnSpc>
                <a:spcPts val="3155"/>
              </a:lnSpc>
              <a:tabLst>
                <a:tab pos="842644" algn="l"/>
              </a:tabLst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𝑳	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6816" y="4420870"/>
            <a:ext cx="53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𝑺</a:t>
            </a:r>
            <a:r>
              <a:rPr dirty="0" baseline="-16025" sz="3900" spc="7">
                <a:solidFill>
                  <a:srgbClr val="0000FF"/>
                </a:solidFill>
                <a:latin typeface="Cambria Math"/>
                <a:cs typeface="Cambria Math"/>
              </a:rPr>
              <a:t>𝟏</a:t>
            </a:r>
            <a:endParaRPr baseline="-16025" sz="39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223" y="5234178"/>
            <a:ext cx="2387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FF0000"/>
                </a:solidFill>
                <a:latin typeface="Microsoft Sans Serif"/>
                <a:cs typeface="Microsoft Sans Serif"/>
              </a:rPr>
              <a:t>Initial</a:t>
            </a:r>
            <a:r>
              <a:rPr dirty="0" sz="3600" spc="-3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Microsoft Sans Serif"/>
                <a:cs typeface="Microsoft Sans Serif"/>
              </a:rPr>
              <a:t>trend: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351" y="6500876"/>
            <a:ext cx="42481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5">
                <a:solidFill>
                  <a:srgbClr val="0000FF"/>
                </a:solidFill>
                <a:latin typeface="Cambria Math"/>
                <a:cs typeface="Cambria Math"/>
              </a:rPr>
              <a:t>𝟏𝟑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12492" y="6608318"/>
            <a:ext cx="710565" cy="29209"/>
          </a:xfrm>
          <a:custGeom>
            <a:avLst/>
            <a:gdLst/>
            <a:ahLst/>
            <a:cxnLst/>
            <a:rect l="l" t="t" r="r" b="b"/>
            <a:pathLst>
              <a:path w="710564" h="29209">
                <a:moveTo>
                  <a:pt x="710183" y="0"/>
                </a:moveTo>
                <a:lnTo>
                  <a:pt x="0" y="0"/>
                </a:lnTo>
                <a:lnTo>
                  <a:pt x="0" y="28955"/>
                </a:lnTo>
                <a:lnTo>
                  <a:pt x="710183" y="28955"/>
                </a:lnTo>
                <a:lnTo>
                  <a:pt x="7101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990344" y="6590792"/>
            <a:ext cx="53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 spc="5">
                <a:solidFill>
                  <a:srgbClr val="0000FF"/>
                </a:solidFill>
                <a:latin typeface="Cambria Math"/>
                <a:cs typeface="Cambria Math"/>
              </a:rPr>
              <a:t>𝑺</a:t>
            </a:r>
            <a:r>
              <a:rPr dirty="0" baseline="-16025" sz="3900" spc="7">
                <a:solidFill>
                  <a:srgbClr val="0000FF"/>
                </a:solidFill>
                <a:latin typeface="Cambria Math"/>
                <a:cs typeface="Cambria Math"/>
              </a:rPr>
              <a:t>𝟏</a:t>
            </a:r>
            <a:endParaRPr baseline="-16025" sz="39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65220" y="6608318"/>
            <a:ext cx="710565" cy="29209"/>
          </a:xfrm>
          <a:custGeom>
            <a:avLst/>
            <a:gdLst/>
            <a:ahLst/>
            <a:cxnLst/>
            <a:rect l="l" t="t" r="r" b="b"/>
            <a:pathLst>
              <a:path w="710564" h="29209">
                <a:moveTo>
                  <a:pt x="710183" y="0"/>
                </a:moveTo>
                <a:lnTo>
                  <a:pt x="0" y="0"/>
                </a:lnTo>
                <a:lnTo>
                  <a:pt x="0" y="28955"/>
                </a:lnTo>
                <a:lnTo>
                  <a:pt x="710183" y="28955"/>
                </a:lnTo>
                <a:lnTo>
                  <a:pt x="7101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3963" y="6031484"/>
            <a:ext cx="3431540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275">
              <a:lnSpc>
                <a:spcPts val="3155"/>
              </a:lnSpc>
              <a:spcBef>
                <a:spcPts val="100"/>
              </a:spcBef>
              <a:tabLst>
                <a:tab pos="2691130" algn="l"/>
              </a:tabLst>
            </a:pPr>
            <a:r>
              <a:rPr dirty="0" baseline="11574" sz="5400" spc="7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sz="2600" spc="5">
                <a:solidFill>
                  <a:srgbClr val="0000FF"/>
                </a:solidFill>
                <a:latin typeface="Cambria Math"/>
                <a:cs typeface="Cambria Math"/>
              </a:rPr>
              <a:t>𝟏𝟑	</a:t>
            </a:r>
            <a:r>
              <a:rPr dirty="0" baseline="11574" sz="5400" spc="7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sz="2600" spc="5">
                <a:solidFill>
                  <a:srgbClr val="0000FF"/>
                </a:solidFill>
                <a:latin typeface="Cambria Math"/>
                <a:cs typeface="Cambria Math"/>
              </a:rPr>
              <a:t>𝟏𝟐</a:t>
            </a:r>
            <a:endParaRPr sz="2600">
              <a:latin typeface="Cambria Math"/>
              <a:cs typeface="Cambria Math"/>
            </a:endParaRPr>
          </a:p>
          <a:p>
            <a:pPr marL="38100">
              <a:lnSpc>
                <a:spcPts val="3155"/>
              </a:lnSpc>
              <a:tabLst>
                <a:tab pos="869950" algn="l"/>
                <a:tab pos="2249170" algn="l"/>
              </a:tabLst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𝑻	=	−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011" y="6683756"/>
            <a:ext cx="7353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1574" sz="5400" spc="7">
                <a:solidFill>
                  <a:srgbClr val="0000FF"/>
                </a:solidFill>
                <a:latin typeface="Cambria Math"/>
                <a:cs typeface="Cambria Math"/>
              </a:rPr>
              <a:t>𝑺</a:t>
            </a:r>
            <a:r>
              <a:rPr dirty="0" sz="2600" spc="5">
                <a:solidFill>
                  <a:srgbClr val="0000FF"/>
                </a:solidFill>
                <a:latin typeface="Cambria Math"/>
                <a:cs typeface="Cambria Math"/>
              </a:rPr>
              <a:t>𝟏𝟐</a:t>
            </a:r>
            <a:endParaRPr sz="26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311719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Holts-Winters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Triple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9020" y="1511935"/>
            <a:ext cx="3164205" cy="605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b="1">
                <a:solidFill>
                  <a:srgbClr val="0000FF"/>
                </a:solidFill>
                <a:latin typeface="Arial"/>
                <a:cs typeface="Arial"/>
              </a:rPr>
              <a:t>Level</a:t>
            </a:r>
            <a:r>
              <a:rPr dirty="0" sz="38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0000FF"/>
                </a:solidFill>
                <a:latin typeface="Arial"/>
                <a:cs typeface="Arial"/>
              </a:rPr>
              <a:t>formula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9314" y="2770505"/>
            <a:ext cx="1018540" cy="32384"/>
          </a:xfrm>
          <a:custGeom>
            <a:avLst/>
            <a:gdLst/>
            <a:ahLst/>
            <a:cxnLst/>
            <a:rect l="l" t="t" r="r" b="b"/>
            <a:pathLst>
              <a:path w="1018539" h="32385">
                <a:moveTo>
                  <a:pt x="1018032" y="0"/>
                </a:moveTo>
                <a:lnTo>
                  <a:pt x="0" y="0"/>
                </a:lnTo>
                <a:lnTo>
                  <a:pt x="0" y="32003"/>
                </a:lnTo>
                <a:lnTo>
                  <a:pt x="1018032" y="32003"/>
                </a:lnTo>
                <a:lnTo>
                  <a:pt x="10180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72614" y="2063242"/>
            <a:ext cx="530225" cy="605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𝒀</a:t>
            </a:r>
            <a:r>
              <a:rPr dirty="0" baseline="-16161" sz="412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endParaRPr baseline="-16161" sz="4125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1342" y="2851531"/>
            <a:ext cx="1076325" cy="605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1695" sz="5700" spc="-7">
                <a:solidFill>
                  <a:srgbClr val="FF0000"/>
                </a:solidFill>
                <a:latin typeface="Cambria Math"/>
                <a:cs typeface="Cambria Math"/>
              </a:rPr>
              <a:t>𝑺</a:t>
            </a:r>
            <a:r>
              <a:rPr dirty="0" sz="2750" spc="-5">
                <a:solidFill>
                  <a:srgbClr val="FF0000"/>
                </a:solidFill>
                <a:latin typeface="Cambria Math"/>
                <a:cs typeface="Cambria Math"/>
              </a:rPr>
              <a:t>𝒕−𝑴</a:t>
            </a:r>
            <a:endParaRPr sz="2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4883" y="2428697"/>
            <a:ext cx="521843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624840" algn="l"/>
                <a:tab pos="2650490" algn="l"/>
              </a:tabLst>
            </a:pP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𝑳</a:t>
            </a:r>
            <a:r>
              <a:rPr dirty="0" baseline="-16161" sz="4125">
                <a:solidFill>
                  <a:srgbClr val="FF0000"/>
                </a:solidFill>
                <a:latin typeface="Cambria Math"/>
                <a:cs typeface="Cambria Math"/>
              </a:rPr>
              <a:t>𝒕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800" spc="2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 spc="434">
                <a:solidFill>
                  <a:srgbClr val="FF0000"/>
                </a:solidFill>
                <a:latin typeface="Cambria Math"/>
                <a:cs typeface="Cambria Math"/>
              </a:rPr>
              <a:t>𝑎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800" spc="-3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(𝟏</a:t>
            </a:r>
            <a:r>
              <a:rPr dirty="0" sz="3800" spc="-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3800" spc="-3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 spc="105">
                <a:solidFill>
                  <a:srgbClr val="FF0000"/>
                </a:solidFill>
                <a:latin typeface="Cambria Math"/>
                <a:cs typeface="Cambria Math"/>
              </a:rPr>
              <a:t>𝑎)(𝑳</a:t>
            </a:r>
            <a:endParaRPr sz="3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1547" y="2658821"/>
            <a:ext cx="640715" cy="44830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750" spc="-45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endParaRPr sz="2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5406" y="2658821"/>
            <a:ext cx="640080" cy="44830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750" spc="-45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endParaRPr sz="2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2466" y="2428697"/>
            <a:ext cx="1523365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09370" algn="l"/>
              </a:tabLst>
            </a:pPr>
            <a:r>
              <a:rPr dirty="0" sz="3800" spc="5">
                <a:solidFill>
                  <a:srgbClr val="FF0000"/>
                </a:solidFill>
                <a:latin typeface="Cambria Math"/>
                <a:cs typeface="Cambria Math"/>
              </a:rPr>
              <a:t>+𝑻</a:t>
            </a:r>
            <a:r>
              <a:rPr dirty="0" sz="3800" spc="5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sz="3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2964" y="4690618"/>
            <a:ext cx="2239010" cy="447675"/>
          </a:xfrm>
          <a:custGeom>
            <a:avLst/>
            <a:gdLst/>
            <a:ahLst/>
            <a:cxnLst/>
            <a:rect l="l" t="t" r="r" b="b"/>
            <a:pathLst>
              <a:path w="2239010" h="447675">
                <a:moveTo>
                  <a:pt x="2095754" y="0"/>
                </a:moveTo>
                <a:lnTo>
                  <a:pt x="2089404" y="18161"/>
                </a:lnTo>
                <a:lnTo>
                  <a:pt x="2115312" y="29376"/>
                </a:lnTo>
                <a:lnTo>
                  <a:pt x="2137600" y="44926"/>
                </a:lnTo>
                <a:lnTo>
                  <a:pt x="2171319" y="89027"/>
                </a:lnTo>
                <a:lnTo>
                  <a:pt x="2191099" y="148542"/>
                </a:lnTo>
                <a:lnTo>
                  <a:pt x="2197735" y="221487"/>
                </a:lnTo>
                <a:lnTo>
                  <a:pt x="2196070" y="260994"/>
                </a:lnTo>
                <a:lnTo>
                  <a:pt x="2182786" y="329055"/>
                </a:lnTo>
                <a:lnTo>
                  <a:pt x="2156138" y="382184"/>
                </a:lnTo>
                <a:lnTo>
                  <a:pt x="2115649" y="418050"/>
                </a:lnTo>
                <a:lnTo>
                  <a:pt x="2090165" y="429387"/>
                </a:lnTo>
                <a:lnTo>
                  <a:pt x="2095754" y="447548"/>
                </a:lnTo>
                <a:lnTo>
                  <a:pt x="2156809" y="418861"/>
                </a:lnTo>
                <a:lnTo>
                  <a:pt x="2201672" y="369316"/>
                </a:lnTo>
                <a:lnTo>
                  <a:pt x="2229278" y="302942"/>
                </a:lnTo>
                <a:lnTo>
                  <a:pt x="2236194" y="264999"/>
                </a:lnTo>
                <a:lnTo>
                  <a:pt x="2238502" y="223901"/>
                </a:lnTo>
                <a:lnTo>
                  <a:pt x="2236192" y="182874"/>
                </a:lnTo>
                <a:lnTo>
                  <a:pt x="2229262" y="144954"/>
                </a:lnTo>
                <a:lnTo>
                  <a:pt x="2201545" y="78486"/>
                </a:lnTo>
                <a:lnTo>
                  <a:pt x="2156698" y="28670"/>
                </a:lnTo>
                <a:lnTo>
                  <a:pt x="2128232" y="11691"/>
                </a:lnTo>
                <a:lnTo>
                  <a:pt x="2095754" y="0"/>
                </a:lnTo>
                <a:close/>
              </a:path>
              <a:path w="2239010" h="447675">
                <a:moveTo>
                  <a:pt x="142748" y="0"/>
                </a:moveTo>
                <a:lnTo>
                  <a:pt x="81803" y="28670"/>
                </a:lnTo>
                <a:lnTo>
                  <a:pt x="36957" y="78486"/>
                </a:lnTo>
                <a:lnTo>
                  <a:pt x="9239" y="144954"/>
                </a:lnTo>
                <a:lnTo>
                  <a:pt x="2309" y="182874"/>
                </a:lnTo>
                <a:lnTo>
                  <a:pt x="0" y="223901"/>
                </a:lnTo>
                <a:lnTo>
                  <a:pt x="2289" y="264999"/>
                </a:lnTo>
                <a:lnTo>
                  <a:pt x="9175" y="302942"/>
                </a:lnTo>
                <a:lnTo>
                  <a:pt x="36830" y="369316"/>
                </a:lnTo>
                <a:lnTo>
                  <a:pt x="81692" y="418861"/>
                </a:lnTo>
                <a:lnTo>
                  <a:pt x="142748" y="447548"/>
                </a:lnTo>
                <a:lnTo>
                  <a:pt x="148336" y="429387"/>
                </a:lnTo>
                <a:lnTo>
                  <a:pt x="122852" y="418050"/>
                </a:lnTo>
                <a:lnTo>
                  <a:pt x="100869" y="402320"/>
                </a:lnTo>
                <a:lnTo>
                  <a:pt x="67310" y="357632"/>
                </a:lnTo>
                <a:lnTo>
                  <a:pt x="47418" y="296846"/>
                </a:lnTo>
                <a:lnTo>
                  <a:pt x="40767" y="221487"/>
                </a:lnTo>
                <a:lnTo>
                  <a:pt x="42431" y="183342"/>
                </a:lnTo>
                <a:lnTo>
                  <a:pt x="55715" y="117099"/>
                </a:lnTo>
                <a:lnTo>
                  <a:pt x="82411" y="64809"/>
                </a:lnTo>
                <a:lnTo>
                  <a:pt x="123281" y="29376"/>
                </a:lnTo>
                <a:lnTo>
                  <a:pt x="149098" y="18161"/>
                </a:lnTo>
                <a:lnTo>
                  <a:pt x="1427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8220" y="3633317"/>
            <a:ext cx="6962775" cy="2743835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460"/>
              </a:spcBef>
            </a:pPr>
            <a:r>
              <a:rPr dirty="0" sz="3800" spc="-40" b="1">
                <a:solidFill>
                  <a:srgbClr val="0000FF"/>
                </a:solidFill>
                <a:latin typeface="Arial"/>
                <a:cs typeface="Arial"/>
              </a:rPr>
              <a:t>Trend</a:t>
            </a:r>
            <a:r>
              <a:rPr dirty="0" sz="3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0000FF"/>
                </a:solidFill>
                <a:latin typeface="Arial"/>
                <a:cs typeface="Arial"/>
              </a:rPr>
              <a:t>formula</a:t>
            </a:r>
            <a:endParaRPr sz="38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  <a:spcBef>
                <a:spcPts val="1365"/>
              </a:spcBef>
              <a:tabLst>
                <a:tab pos="670560" algn="l"/>
                <a:tab pos="1693545" algn="l"/>
                <a:tab pos="3923029" algn="l"/>
              </a:tabLst>
            </a:pPr>
            <a:r>
              <a:rPr dirty="0" sz="3800" spc="5">
                <a:solidFill>
                  <a:srgbClr val="FF0000"/>
                </a:solidFill>
                <a:latin typeface="Cambria Math"/>
                <a:cs typeface="Cambria Math"/>
              </a:rPr>
              <a:t>𝑻</a:t>
            </a:r>
            <a:r>
              <a:rPr dirty="0" baseline="-16161" sz="4125" spc="7">
                <a:solidFill>
                  <a:srgbClr val="FF0000"/>
                </a:solidFill>
                <a:latin typeface="Cambria Math"/>
                <a:cs typeface="Cambria Math"/>
              </a:rPr>
              <a:t>𝒕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dirty="0" sz="3800" spc="204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 spc="90">
                <a:solidFill>
                  <a:srgbClr val="FF0000"/>
                </a:solidFill>
                <a:latin typeface="Cambria Math"/>
                <a:cs typeface="Cambria Math"/>
              </a:rPr>
              <a:t>𝖰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𝑳</a:t>
            </a:r>
            <a:r>
              <a:rPr dirty="0" baseline="-16161" sz="412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baseline="-16161" sz="4125" spc="592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800" spc="1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 spc="-10">
                <a:solidFill>
                  <a:srgbClr val="FF0000"/>
                </a:solidFill>
                <a:latin typeface="Cambria Math"/>
                <a:cs typeface="Cambria Math"/>
              </a:rPr>
              <a:t>𝑳</a:t>
            </a:r>
            <a:r>
              <a:rPr dirty="0" baseline="-16161" sz="4125" spc="-15">
                <a:solidFill>
                  <a:srgbClr val="FF0000"/>
                </a:solidFill>
                <a:latin typeface="Cambria Math"/>
                <a:cs typeface="Cambria Math"/>
              </a:rPr>
              <a:t>𝒕−𝟏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800" spc="-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(𝟏</a:t>
            </a:r>
            <a:r>
              <a:rPr dirty="0" sz="3800" spc="-2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3800" spc="-1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 spc="10">
                <a:solidFill>
                  <a:srgbClr val="FF0000"/>
                </a:solidFill>
                <a:latin typeface="Cambria Math"/>
                <a:cs typeface="Cambria Math"/>
              </a:rPr>
              <a:t>𝖰)𝑻</a:t>
            </a:r>
            <a:r>
              <a:rPr dirty="0" baseline="-16161" sz="4125" spc="15">
                <a:solidFill>
                  <a:srgbClr val="FF0000"/>
                </a:solidFill>
                <a:latin typeface="Cambria Math"/>
                <a:cs typeface="Cambria Math"/>
              </a:rPr>
              <a:t>𝒕−𝟏</a:t>
            </a:r>
            <a:endParaRPr baseline="-16161" sz="412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dirty="0" sz="3800" spc="-5" b="1">
                <a:solidFill>
                  <a:srgbClr val="0000FF"/>
                </a:solidFill>
                <a:latin typeface="Arial"/>
                <a:cs typeface="Arial"/>
              </a:rPr>
              <a:t>Seasonal</a:t>
            </a:r>
            <a:r>
              <a:rPr dirty="0" sz="3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0000FF"/>
                </a:solidFill>
                <a:latin typeface="Arial"/>
                <a:cs typeface="Arial"/>
              </a:rPr>
              <a:t>factor</a:t>
            </a:r>
            <a:r>
              <a:rPr dirty="0" sz="38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0000FF"/>
                </a:solidFill>
                <a:latin typeface="Arial"/>
                <a:cs typeface="Arial"/>
              </a:rPr>
              <a:t>formula</a:t>
            </a:r>
            <a:endParaRPr sz="3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303" y="6982155"/>
            <a:ext cx="173355" cy="44830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endParaRPr sz="2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12467" y="7092950"/>
            <a:ext cx="474345" cy="32384"/>
          </a:xfrm>
          <a:custGeom>
            <a:avLst/>
            <a:gdLst/>
            <a:ahLst/>
            <a:cxnLst/>
            <a:rect l="l" t="t" r="r" b="b"/>
            <a:pathLst>
              <a:path w="474344" h="32384">
                <a:moveTo>
                  <a:pt x="473963" y="0"/>
                </a:moveTo>
                <a:lnTo>
                  <a:pt x="0" y="0"/>
                </a:lnTo>
                <a:lnTo>
                  <a:pt x="0" y="32003"/>
                </a:lnTo>
                <a:lnTo>
                  <a:pt x="473963" y="32003"/>
                </a:lnTo>
                <a:lnTo>
                  <a:pt x="4739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191257" y="7075729"/>
            <a:ext cx="497205" cy="60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𝑳</a:t>
            </a:r>
            <a:r>
              <a:rPr dirty="0" baseline="-16161" sz="412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endParaRPr baseline="-16161" sz="4125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7583" y="6386576"/>
            <a:ext cx="4502785" cy="97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69950">
              <a:lnSpc>
                <a:spcPts val="3720"/>
              </a:lnSpc>
              <a:spcBef>
                <a:spcPts val="100"/>
              </a:spcBef>
            </a:pP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𝒀</a:t>
            </a:r>
            <a:r>
              <a:rPr dirty="0" baseline="-16161" sz="4125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endParaRPr baseline="-16161" sz="4125">
              <a:latin typeface="Cambria Math"/>
              <a:cs typeface="Cambria Math"/>
            </a:endParaRPr>
          </a:p>
          <a:p>
            <a:pPr algn="ctr">
              <a:lnSpc>
                <a:spcPts val="3720"/>
              </a:lnSpc>
              <a:tabLst>
                <a:tab pos="574040" algn="l"/>
                <a:tab pos="1176020" algn="l"/>
                <a:tab pos="2127250" algn="l"/>
              </a:tabLst>
            </a:pP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𝑺	=	</a:t>
            </a:r>
            <a:r>
              <a:rPr dirty="0" sz="3800" spc="-1505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3800" spc="-2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(𝟏</a:t>
            </a:r>
            <a:r>
              <a:rPr dirty="0" sz="3800" spc="-3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3800" spc="-2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800" spc="-505">
                <a:solidFill>
                  <a:srgbClr val="FF0000"/>
                </a:solidFill>
                <a:latin typeface="Cambria Math"/>
                <a:cs typeface="Cambria Math"/>
              </a:rPr>
              <a:t>)𝑺</a:t>
            </a:r>
            <a:endParaRPr sz="3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77459" y="6982155"/>
            <a:ext cx="751205" cy="44830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r>
              <a:rPr dirty="0" sz="2750" spc="-45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dirty="0" sz="2750" spc="20">
                <a:solidFill>
                  <a:srgbClr val="FF0000"/>
                </a:solidFill>
                <a:latin typeface="Cambria Math"/>
                <a:cs typeface="Cambria Math"/>
              </a:rPr>
              <a:t>𝑴</a:t>
            </a:r>
            <a:endParaRPr sz="2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38921" y="1320546"/>
            <a:ext cx="43180" cy="6500495"/>
          </a:xfrm>
          <a:custGeom>
            <a:avLst/>
            <a:gdLst/>
            <a:ahLst/>
            <a:cxnLst/>
            <a:rect l="l" t="t" r="r" b="b"/>
            <a:pathLst>
              <a:path w="43179" h="6500495">
                <a:moveTo>
                  <a:pt x="0" y="0"/>
                </a:moveTo>
                <a:lnTo>
                  <a:pt x="42799" y="6500167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525002" y="1487805"/>
            <a:ext cx="21393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Foreca</a:t>
            </a:r>
            <a:r>
              <a:rPr dirty="0" sz="4000" spc="-20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4000" spc="-5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endParaRPr sz="4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90204" y="2267204"/>
            <a:ext cx="15894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71575" algn="l"/>
              </a:tabLst>
            </a:pPr>
            <a:r>
              <a:rPr dirty="0" baseline="11111" sz="6000" spc="-15">
                <a:solidFill>
                  <a:srgbClr val="FF0000"/>
                </a:solidFill>
                <a:latin typeface="Cambria Math"/>
                <a:cs typeface="Cambria Math"/>
              </a:rPr>
              <a:t>𝑭</a:t>
            </a:r>
            <a:r>
              <a:rPr dirty="0" sz="2900" spc="-10">
                <a:solidFill>
                  <a:srgbClr val="FF0000"/>
                </a:solidFill>
                <a:latin typeface="Cambria Math"/>
                <a:cs typeface="Cambria Math"/>
              </a:rPr>
              <a:t>𝒕+𝟏	</a:t>
            </a:r>
            <a:r>
              <a:rPr dirty="0" baseline="11111" sz="6000" spc="-7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endParaRPr baseline="11111" sz="60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25405" y="2303907"/>
            <a:ext cx="1897380" cy="470534"/>
          </a:xfrm>
          <a:custGeom>
            <a:avLst/>
            <a:gdLst/>
            <a:ahLst/>
            <a:cxnLst/>
            <a:rect l="l" t="t" r="r" b="b"/>
            <a:pathLst>
              <a:path w="1897379" h="470535">
                <a:moveTo>
                  <a:pt x="1747012" y="0"/>
                </a:moveTo>
                <a:lnTo>
                  <a:pt x="1740280" y="19050"/>
                </a:lnTo>
                <a:lnTo>
                  <a:pt x="1767520" y="30839"/>
                </a:lnTo>
                <a:lnTo>
                  <a:pt x="1790938" y="47164"/>
                </a:lnTo>
                <a:lnTo>
                  <a:pt x="1826260" y="93472"/>
                </a:lnTo>
                <a:lnTo>
                  <a:pt x="1847119" y="155971"/>
                </a:lnTo>
                <a:lnTo>
                  <a:pt x="1854073" y="232663"/>
                </a:lnTo>
                <a:lnTo>
                  <a:pt x="1852332" y="274099"/>
                </a:lnTo>
                <a:lnTo>
                  <a:pt x="1838374" y="345588"/>
                </a:lnTo>
                <a:lnTo>
                  <a:pt x="1810390" y="401452"/>
                </a:lnTo>
                <a:lnTo>
                  <a:pt x="1767857" y="439120"/>
                </a:lnTo>
                <a:lnTo>
                  <a:pt x="1741043" y="450976"/>
                </a:lnTo>
                <a:lnTo>
                  <a:pt x="1747012" y="470026"/>
                </a:lnTo>
                <a:lnTo>
                  <a:pt x="1811115" y="439943"/>
                </a:lnTo>
                <a:lnTo>
                  <a:pt x="1858264" y="387858"/>
                </a:lnTo>
                <a:lnTo>
                  <a:pt x="1887235" y="318135"/>
                </a:lnTo>
                <a:lnTo>
                  <a:pt x="1894464" y="278272"/>
                </a:lnTo>
                <a:lnTo>
                  <a:pt x="1896872" y="235076"/>
                </a:lnTo>
                <a:lnTo>
                  <a:pt x="1894462" y="192024"/>
                </a:lnTo>
                <a:lnTo>
                  <a:pt x="1887220" y="152209"/>
                </a:lnTo>
                <a:lnTo>
                  <a:pt x="1875119" y="115633"/>
                </a:lnTo>
                <a:lnTo>
                  <a:pt x="1836683" y="53435"/>
                </a:lnTo>
                <a:lnTo>
                  <a:pt x="1781109" y="12287"/>
                </a:lnTo>
                <a:lnTo>
                  <a:pt x="1747012" y="0"/>
                </a:lnTo>
                <a:close/>
              </a:path>
              <a:path w="1897379" h="470535">
                <a:moveTo>
                  <a:pt x="149987" y="0"/>
                </a:moveTo>
                <a:lnTo>
                  <a:pt x="85994" y="30099"/>
                </a:lnTo>
                <a:lnTo>
                  <a:pt x="38862" y="82296"/>
                </a:lnTo>
                <a:lnTo>
                  <a:pt x="9715" y="152209"/>
                </a:lnTo>
                <a:lnTo>
                  <a:pt x="2428" y="192024"/>
                </a:lnTo>
                <a:lnTo>
                  <a:pt x="0" y="235076"/>
                </a:lnTo>
                <a:lnTo>
                  <a:pt x="2426" y="278272"/>
                </a:lnTo>
                <a:lnTo>
                  <a:pt x="9699" y="318135"/>
                </a:lnTo>
                <a:lnTo>
                  <a:pt x="21806" y="354663"/>
                </a:lnTo>
                <a:lnTo>
                  <a:pt x="60190" y="416645"/>
                </a:lnTo>
                <a:lnTo>
                  <a:pt x="115816" y="457741"/>
                </a:lnTo>
                <a:lnTo>
                  <a:pt x="149987" y="470026"/>
                </a:lnTo>
                <a:lnTo>
                  <a:pt x="155955" y="450976"/>
                </a:lnTo>
                <a:lnTo>
                  <a:pt x="129139" y="439120"/>
                </a:lnTo>
                <a:lnTo>
                  <a:pt x="106013" y="422608"/>
                </a:lnTo>
                <a:lnTo>
                  <a:pt x="70739" y="375666"/>
                </a:lnTo>
                <a:lnTo>
                  <a:pt x="49879" y="311737"/>
                </a:lnTo>
                <a:lnTo>
                  <a:pt x="42925" y="232663"/>
                </a:lnTo>
                <a:lnTo>
                  <a:pt x="44664" y="192537"/>
                </a:lnTo>
                <a:lnTo>
                  <a:pt x="58570" y="122953"/>
                </a:lnTo>
                <a:lnTo>
                  <a:pt x="86600" y="68038"/>
                </a:lnTo>
                <a:lnTo>
                  <a:pt x="129514" y="30839"/>
                </a:lnTo>
                <a:lnTo>
                  <a:pt x="156591" y="19050"/>
                </a:lnTo>
                <a:lnTo>
                  <a:pt x="1499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355580" y="2163572"/>
            <a:ext cx="16173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14045" algn="l"/>
              </a:tabLst>
            </a:pPr>
            <a:r>
              <a:rPr dirty="0" sz="4000" spc="-5">
                <a:solidFill>
                  <a:srgbClr val="FF0000"/>
                </a:solidFill>
                <a:latin typeface="Cambria Math"/>
                <a:cs typeface="Cambria Math"/>
              </a:rPr>
              <a:t>𝑳</a:t>
            </a:r>
            <a:r>
              <a:rPr dirty="0" baseline="-15325" sz="4350" spc="-7">
                <a:solidFill>
                  <a:srgbClr val="FF0000"/>
                </a:solidFill>
                <a:latin typeface="Cambria Math"/>
                <a:cs typeface="Cambria Math"/>
              </a:rPr>
              <a:t>𝒕	</a:t>
            </a:r>
            <a:r>
              <a:rPr dirty="0" sz="4000" spc="-5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dirty="0" sz="4000" spc="-6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4000">
                <a:solidFill>
                  <a:srgbClr val="FF0000"/>
                </a:solidFill>
                <a:latin typeface="Cambria Math"/>
                <a:cs typeface="Cambria Math"/>
              </a:rPr>
              <a:t>𝑻</a:t>
            </a:r>
            <a:r>
              <a:rPr dirty="0" baseline="-15325" sz="4350">
                <a:solidFill>
                  <a:srgbClr val="FF0000"/>
                </a:solidFill>
                <a:latin typeface="Cambria Math"/>
                <a:cs typeface="Cambria Math"/>
              </a:rPr>
              <a:t>𝒕</a:t>
            </a:r>
            <a:endParaRPr baseline="-15325" sz="43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29769" y="2267204"/>
            <a:ext cx="16211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1111" sz="6000" spc="-15">
                <a:solidFill>
                  <a:srgbClr val="FF0000"/>
                </a:solidFill>
                <a:latin typeface="Cambria Math"/>
                <a:cs typeface="Cambria Math"/>
              </a:rPr>
              <a:t>𝑺</a:t>
            </a:r>
            <a:r>
              <a:rPr dirty="0" sz="2900" spc="-10">
                <a:solidFill>
                  <a:srgbClr val="FF0000"/>
                </a:solidFill>
                <a:latin typeface="Cambria Math"/>
                <a:cs typeface="Cambria Math"/>
              </a:rPr>
              <a:t>𝒕−𝑴+𝟏</a:t>
            </a:r>
            <a:endParaRPr sz="29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3468" y="325253"/>
            <a:ext cx="13117194" cy="159258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05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Holts-Winters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Triple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Exponential</a:t>
            </a:r>
            <a:r>
              <a:rPr dirty="0" sz="36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3200" spc="-5" b="1">
                <a:latin typeface="Arial"/>
                <a:cs typeface="Arial"/>
              </a:rPr>
              <a:t>Example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demand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2882" y="2159889"/>
          <a:ext cx="13280390" cy="5553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5690"/>
                <a:gridCol w="903605"/>
                <a:gridCol w="903605"/>
                <a:gridCol w="645159"/>
                <a:gridCol w="697229"/>
                <a:gridCol w="904239"/>
                <a:gridCol w="904239"/>
                <a:gridCol w="904239"/>
                <a:gridCol w="904240"/>
                <a:gridCol w="904240"/>
                <a:gridCol w="904240"/>
                <a:gridCol w="904240"/>
                <a:gridCol w="904240"/>
                <a:gridCol w="904240"/>
                <a:gridCol w="904240"/>
              </a:tblGrid>
              <a:tr h="692658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Period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92530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45">
                          <a:latin typeface="Calibri"/>
                          <a:cs typeface="Calibri"/>
                        </a:rPr>
                        <a:t>Year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692658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Quarter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85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92530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Demand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362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385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432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341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382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409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498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387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473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513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582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474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544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582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92658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Period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92657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45">
                          <a:latin typeface="Calibri"/>
                          <a:cs typeface="Calibri"/>
                        </a:rPr>
                        <a:t>Year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2016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692543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Quarter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92607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Demand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681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557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628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707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773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592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627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725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854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661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5" y="0"/>
            <a:ext cx="14092428" cy="793241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4092555" cy="7932420"/>
            <a:chOff x="-6095" y="0"/>
            <a:chExt cx="14092555" cy="79324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4080490" cy="7920355"/>
            </a:xfrm>
            <a:custGeom>
              <a:avLst/>
              <a:gdLst/>
              <a:ahLst/>
              <a:cxnLst/>
              <a:rect l="l" t="t" r="r" b="b"/>
              <a:pathLst>
                <a:path w="14080490" h="7920355">
                  <a:moveTo>
                    <a:pt x="14080236" y="7920225"/>
                  </a:moveTo>
                  <a:lnTo>
                    <a:pt x="14080236" y="0"/>
                  </a:lnTo>
                  <a:lnTo>
                    <a:pt x="0" y="0"/>
                  </a:lnTo>
                  <a:lnTo>
                    <a:pt x="0" y="7920225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98932"/>
              <a:ext cx="14080236" cy="70561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0523"/>
            <a:ext cx="663638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0">
                <a:latin typeface="Microsoft Sans Serif"/>
                <a:cs typeface="Microsoft Sans Serif"/>
              </a:rPr>
              <a:t>Example</a:t>
            </a:r>
            <a:r>
              <a:rPr dirty="0" sz="3200" spc="5" b="0">
                <a:latin typeface="Microsoft Sans Serif"/>
                <a:cs typeface="Microsoft Sans Serif"/>
              </a:rPr>
              <a:t> </a:t>
            </a:r>
            <a:r>
              <a:rPr dirty="0" sz="3200" b="0">
                <a:latin typeface="Microsoft Sans Serif"/>
                <a:cs typeface="Microsoft Sans Serif"/>
              </a:rPr>
              <a:t>on</a:t>
            </a:r>
            <a:r>
              <a:rPr dirty="0" sz="3200" spc="20" b="0">
                <a:latin typeface="Microsoft Sans Serif"/>
                <a:cs typeface="Microsoft Sans Serif"/>
              </a:rPr>
              <a:t> </a:t>
            </a:r>
            <a:r>
              <a:rPr dirty="0" sz="3200" spc="-5" b="0">
                <a:latin typeface="Microsoft Sans Serif"/>
                <a:cs typeface="Microsoft Sans Serif"/>
              </a:rPr>
              <a:t>seasonal</a:t>
            </a:r>
            <a:r>
              <a:rPr dirty="0" sz="3200" spc="15" b="0">
                <a:latin typeface="Microsoft Sans Serif"/>
                <a:cs typeface="Microsoft Sans Serif"/>
              </a:rPr>
              <a:t> </a:t>
            </a:r>
            <a:r>
              <a:rPr dirty="0" sz="3200" spc="-5" b="0">
                <a:latin typeface="Microsoft Sans Serif"/>
                <a:cs typeface="Microsoft Sans Serif"/>
              </a:rPr>
              <a:t>sale</a:t>
            </a:r>
            <a:r>
              <a:rPr dirty="0" sz="3200" spc="5" b="0">
                <a:latin typeface="Microsoft Sans Serif"/>
                <a:cs typeface="Microsoft Sans Serif"/>
              </a:rPr>
              <a:t> </a:t>
            </a:r>
            <a:r>
              <a:rPr dirty="0" sz="3200" b="0">
                <a:latin typeface="Microsoft Sans Serif"/>
                <a:cs typeface="Microsoft Sans Serif"/>
              </a:rPr>
              <a:t>of</a:t>
            </a:r>
            <a:r>
              <a:rPr dirty="0" sz="3200" spc="25" b="0">
                <a:latin typeface="Microsoft Sans Serif"/>
                <a:cs typeface="Microsoft Sans Serif"/>
              </a:rPr>
              <a:t> </a:t>
            </a:r>
            <a:r>
              <a:rPr dirty="0" sz="3200" spc="-5" b="0">
                <a:latin typeface="Microsoft Sans Serif"/>
                <a:cs typeface="Microsoft Sans Serif"/>
              </a:rPr>
              <a:t>houses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4092555" cy="7932420"/>
            <a:chOff x="-6095" y="0"/>
            <a:chExt cx="14092555" cy="79324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4080490" cy="7920355"/>
            </a:xfrm>
            <a:custGeom>
              <a:avLst/>
              <a:gdLst/>
              <a:ahLst/>
              <a:cxnLst/>
              <a:rect l="l" t="t" r="r" b="b"/>
              <a:pathLst>
                <a:path w="14080490" h="7920355">
                  <a:moveTo>
                    <a:pt x="14080236" y="7920225"/>
                  </a:moveTo>
                  <a:lnTo>
                    <a:pt x="14080236" y="0"/>
                  </a:lnTo>
                  <a:lnTo>
                    <a:pt x="0" y="0"/>
                  </a:lnTo>
                  <a:lnTo>
                    <a:pt x="0" y="7920225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080236" cy="7744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13117194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0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 spc="-5">
                <a:solidFill>
                  <a:srgbClr val="0000FF"/>
                </a:solidFill>
              </a:rPr>
              <a:t>Holts-Winters</a:t>
            </a:r>
            <a:r>
              <a:rPr dirty="0" sz="3600" spc="15">
                <a:solidFill>
                  <a:srgbClr val="0000FF"/>
                </a:solidFill>
              </a:rPr>
              <a:t> </a:t>
            </a:r>
            <a:r>
              <a:rPr dirty="0" sz="3600" spc="-40">
                <a:solidFill>
                  <a:srgbClr val="0000FF"/>
                </a:solidFill>
              </a:rPr>
              <a:t>Triple</a:t>
            </a:r>
            <a:r>
              <a:rPr dirty="0" sz="3600" spc="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00FF"/>
                </a:solidFill>
              </a:rPr>
              <a:t>Exponential</a:t>
            </a:r>
            <a:r>
              <a:rPr dirty="0" sz="3600" spc="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00FF"/>
                </a:solidFill>
              </a:rPr>
              <a:t>Smoothing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35401" y="1417574"/>
          <a:ext cx="10443210" cy="261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2040"/>
                <a:gridCol w="1003935"/>
                <a:gridCol w="1195070"/>
                <a:gridCol w="1716404"/>
                <a:gridCol w="1042670"/>
                <a:gridCol w="1042670"/>
                <a:gridCol w="1252854"/>
                <a:gridCol w="1042670"/>
                <a:gridCol w="1042670"/>
              </a:tblGrid>
              <a:tr h="10308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315"/>
                        </a:lnSpc>
                      </a:pPr>
                      <a:r>
                        <a:rPr dirty="0" sz="2000" spc="-5">
                          <a:latin typeface="Microsoft Sans Serif"/>
                          <a:cs typeface="Microsoft Sans Serif"/>
                        </a:rPr>
                        <a:t>Period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ts val="2315"/>
                        </a:lnSpc>
                      </a:pPr>
                      <a:r>
                        <a:rPr dirty="0" sz="2000" spc="-45">
                          <a:latin typeface="Microsoft Sans Serif"/>
                          <a:cs typeface="Microsoft Sans Serif"/>
                        </a:rPr>
                        <a:t>Year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315"/>
                        </a:lnSpc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Month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315"/>
                        </a:lnSpc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# of</a:t>
                      </a:r>
                      <a:r>
                        <a:rPr dirty="0" sz="20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houses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315"/>
                        </a:lnSpc>
                      </a:pPr>
                      <a:r>
                        <a:rPr dirty="0" sz="2000" spc="-5">
                          <a:latin typeface="Microsoft Sans Serif"/>
                          <a:cs typeface="Microsoft Sans Serif"/>
                        </a:rPr>
                        <a:t>Level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315"/>
                        </a:lnSpc>
                      </a:pPr>
                      <a:r>
                        <a:rPr dirty="0" sz="2000" spc="-15">
                          <a:latin typeface="Microsoft Sans Serif"/>
                          <a:cs typeface="Microsoft Sans Serif"/>
                        </a:rPr>
                        <a:t>Trend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ts val="2315"/>
                        </a:lnSpc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Seasonal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315"/>
                        </a:lnSpc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Forecast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ts val="2315"/>
                        </a:lnSpc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Error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0479">
                <a:tc>
                  <a:txBody>
                    <a:bodyPr/>
                    <a:lstStyle/>
                    <a:p>
                      <a:pPr algn="ctr">
                        <a:lnSpc>
                          <a:spcPts val="2315"/>
                        </a:lnSpc>
                        <a:spcBef>
                          <a:spcPts val="1760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12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235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315"/>
                        </a:lnSpc>
                        <a:spcBef>
                          <a:spcPts val="1760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2015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235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5"/>
                        </a:lnSpc>
                        <a:spcBef>
                          <a:spcPts val="1760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December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235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825"/>
                        </a:lnSpc>
                        <a:spcBef>
                          <a:spcPts val="1250"/>
                        </a:spcBef>
                      </a:pPr>
                      <a:r>
                        <a:rPr dirty="0" sz="2400" spc="-10" b="1">
                          <a:latin typeface="Arial"/>
                          <a:cs typeface="Arial"/>
                        </a:rPr>
                        <a:t>210587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algn="ctr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13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January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820"/>
                        </a:lnSpc>
                        <a:spcBef>
                          <a:spcPts val="1175"/>
                        </a:spcBef>
                      </a:pPr>
                      <a:r>
                        <a:rPr dirty="0" sz="2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154183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820"/>
                        </a:lnSpc>
                        <a:spcBef>
                          <a:spcPts val="1175"/>
                        </a:spcBef>
                      </a:pPr>
                      <a:r>
                        <a:rPr dirty="0" sz="2400" spc="-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254819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820"/>
                        </a:lnSpc>
                        <a:spcBef>
                          <a:spcPts val="1175"/>
                        </a:spcBef>
                      </a:pPr>
                      <a:r>
                        <a:rPr dirty="0" sz="2400" spc="-10" b="1">
                          <a:solidFill>
                            <a:srgbClr val="A40020"/>
                          </a:solidFill>
                          <a:latin typeface="Arial"/>
                          <a:cs typeface="Arial"/>
                        </a:rPr>
                        <a:t>37247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0.605069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0826">
                <a:tc>
                  <a:txBody>
                    <a:bodyPr/>
                    <a:lstStyle/>
                    <a:p>
                      <a:pPr algn="ctr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14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February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168895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283627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36403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0.791464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237519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315"/>
                        </a:lnSpc>
                        <a:spcBef>
                          <a:spcPts val="1685"/>
                        </a:spcBef>
                      </a:pPr>
                      <a:r>
                        <a:rPr dirty="0" sz="2000">
                          <a:latin typeface="Microsoft Sans Serif"/>
                          <a:cs typeface="Microsoft Sans Serif"/>
                        </a:rPr>
                        <a:t>-68624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13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8378" y="1384300"/>
          <a:ext cx="2702560" cy="6287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505"/>
                <a:gridCol w="1818005"/>
              </a:tblGrid>
              <a:tr h="482600">
                <a:tc>
                  <a:txBody>
                    <a:bodyPr/>
                    <a:lstStyle/>
                    <a:p>
                      <a:pPr algn="r">
                        <a:lnSpc>
                          <a:spcPts val="3285"/>
                        </a:lnSpc>
                        <a:spcBef>
                          <a:spcPts val="415"/>
                        </a:spcBef>
                      </a:pPr>
                      <a:r>
                        <a:rPr dirty="0" sz="2800" spc="5">
                          <a:latin typeface="Microsoft Sans Serif"/>
                          <a:cs typeface="Microsoft Sans Serif"/>
                        </a:rPr>
                        <a:t>Level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3285"/>
                        </a:lnSpc>
                        <a:spcBef>
                          <a:spcPts val="415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Seasonal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310"/>
                        </a:lnSpc>
                        <a:spcBef>
                          <a:spcPts val="390"/>
                        </a:spcBef>
                      </a:pPr>
                      <a:r>
                        <a:rPr dirty="0" sz="2800" spc="-10" b="1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S1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310"/>
                        </a:lnSpc>
                        <a:spcBef>
                          <a:spcPts val="390"/>
                        </a:spcBef>
                      </a:pPr>
                      <a:r>
                        <a:rPr dirty="0" sz="2800" b="1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0.605069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726">
                <a:tc>
                  <a:txBody>
                    <a:bodyPr/>
                    <a:lstStyle/>
                    <a:p>
                      <a:pPr algn="r" marR="635">
                        <a:lnSpc>
                          <a:spcPts val="3285"/>
                        </a:lnSpc>
                        <a:spcBef>
                          <a:spcPts val="415"/>
                        </a:spcBef>
                      </a:pP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S2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285"/>
                        </a:lnSpc>
                        <a:spcBef>
                          <a:spcPts val="4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0.81324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285"/>
                        </a:lnSpc>
                        <a:spcBef>
                          <a:spcPts val="415"/>
                        </a:spcBef>
                      </a:pPr>
                      <a:r>
                        <a:rPr dirty="0" sz="2800" spc="-15">
                          <a:latin typeface="Microsoft Sans Serif"/>
                          <a:cs typeface="Microsoft Sans Serif"/>
                        </a:rPr>
                        <a:t>S3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85"/>
                        </a:lnSpc>
                        <a:spcBef>
                          <a:spcPts val="4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0.940623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15"/>
                        </a:spcBef>
                      </a:pP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S4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0.987435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15"/>
                        </a:spcBef>
                      </a:pP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S5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1.134279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726"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15"/>
                        </a:spcBef>
                      </a:pPr>
                      <a:r>
                        <a:rPr dirty="0" sz="2800" spc="-15">
                          <a:latin typeface="Microsoft Sans Serif"/>
                          <a:cs typeface="Microsoft Sans Serif"/>
                        </a:rPr>
                        <a:t>S6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15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1.276232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S7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1.176499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S8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1.223665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 spc="-10">
                          <a:latin typeface="Microsoft Sans Serif"/>
                          <a:cs typeface="Microsoft Sans Serif"/>
                        </a:rPr>
                        <a:t>S9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1.061323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63">
                <a:tc>
                  <a:txBody>
                    <a:bodyPr/>
                    <a:lstStyle/>
                    <a:p>
                      <a:pPr algn="r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 spc="-5">
                          <a:latin typeface="Microsoft Sans Serif"/>
                          <a:cs typeface="Microsoft Sans Serif"/>
                        </a:rPr>
                        <a:t>S10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>
                          <a:latin typeface="Microsoft Sans Serif"/>
                          <a:cs typeface="Microsoft Sans Serif"/>
                        </a:rPr>
                        <a:t>0.982632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25">
                <a:tc>
                  <a:txBody>
                    <a:bodyPr/>
                    <a:lstStyle/>
                    <a:p>
                      <a:pPr algn="r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 spc="-75">
                          <a:latin typeface="Microsoft Sans Serif"/>
                          <a:cs typeface="Microsoft Sans Serif"/>
                        </a:rPr>
                        <a:t>S11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279"/>
                        </a:lnSpc>
                        <a:spcBef>
                          <a:spcPts val="420"/>
                        </a:spcBef>
                      </a:pPr>
                      <a:r>
                        <a:rPr dirty="0" sz="2800" spc="-25">
                          <a:latin typeface="Microsoft Sans Serif"/>
                          <a:cs typeface="Microsoft Sans Serif"/>
                        </a:rPr>
                        <a:t>0.831105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25">
                <a:tc>
                  <a:txBody>
                    <a:bodyPr/>
                    <a:lstStyle/>
                    <a:p>
                      <a:pPr algn="r">
                        <a:lnSpc>
                          <a:spcPts val="3300"/>
                        </a:lnSpc>
                        <a:spcBef>
                          <a:spcPts val="400"/>
                        </a:spcBef>
                      </a:pPr>
                      <a:r>
                        <a:rPr dirty="0" sz="2800" spc="-5" b="1">
                          <a:solidFill>
                            <a:srgbClr val="FF00FF"/>
                          </a:solidFill>
                          <a:latin typeface="Arial"/>
                          <a:cs typeface="Arial"/>
                        </a:rPr>
                        <a:t>S12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3300"/>
                        </a:lnSpc>
                        <a:spcBef>
                          <a:spcPts val="400"/>
                        </a:spcBef>
                      </a:pPr>
                      <a:r>
                        <a:rPr dirty="0" sz="2800" b="1">
                          <a:solidFill>
                            <a:srgbClr val="FF00FF"/>
                          </a:solidFill>
                          <a:latin typeface="Arial"/>
                          <a:cs typeface="Arial"/>
                        </a:rPr>
                        <a:t>0.967897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584194" y="4722317"/>
            <a:ext cx="424815" cy="426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00" spc="25">
                <a:solidFill>
                  <a:srgbClr val="0000FF"/>
                </a:solidFill>
                <a:latin typeface="Cambria Math"/>
                <a:cs typeface="Cambria Math"/>
              </a:rPr>
              <a:t>𝟏𝟑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10684" y="4830572"/>
            <a:ext cx="710565" cy="29209"/>
          </a:xfrm>
          <a:custGeom>
            <a:avLst/>
            <a:gdLst/>
            <a:ahLst/>
            <a:cxnLst/>
            <a:rect l="l" t="t" r="r" b="b"/>
            <a:pathLst>
              <a:path w="710564" h="29210">
                <a:moveTo>
                  <a:pt x="710184" y="0"/>
                </a:moveTo>
                <a:lnTo>
                  <a:pt x="0" y="0"/>
                </a:lnTo>
                <a:lnTo>
                  <a:pt x="0" y="28955"/>
                </a:lnTo>
                <a:lnTo>
                  <a:pt x="710184" y="28955"/>
                </a:lnTo>
                <a:lnTo>
                  <a:pt x="71018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299714" y="4253230"/>
            <a:ext cx="2640965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70585">
              <a:lnSpc>
                <a:spcPts val="3155"/>
              </a:lnSpc>
              <a:spcBef>
                <a:spcPts val="100"/>
              </a:spcBef>
            </a:pPr>
            <a:r>
              <a:rPr dirty="0" baseline="11574" sz="5400" spc="7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sz="2600" spc="5">
                <a:solidFill>
                  <a:srgbClr val="0000FF"/>
                </a:solidFill>
                <a:latin typeface="Cambria Math"/>
                <a:cs typeface="Cambria Math"/>
              </a:rPr>
              <a:t>𝟏𝟑</a:t>
            </a:r>
            <a:endParaRPr sz="2600">
              <a:latin typeface="Cambria Math"/>
              <a:cs typeface="Cambria Math"/>
            </a:endParaRPr>
          </a:p>
          <a:p>
            <a:pPr algn="ctr" marR="5080">
              <a:lnSpc>
                <a:spcPts val="3155"/>
              </a:lnSpc>
              <a:tabLst>
                <a:tab pos="804545" algn="l"/>
                <a:tab pos="2209800" algn="l"/>
              </a:tabLst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𝑳	=	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15228" y="4830572"/>
            <a:ext cx="2082164" cy="29209"/>
          </a:xfrm>
          <a:custGeom>
            <a:avLst/>
            <a:gdLst/>
            <a:ahLst/>
            <a:cxnLst/>
            <a:rect l="l" t="t" r="r" b="b"/>
            <a:pathLst>
              <a:path w="2082165" h="29210">
                <a:moveTo>
                  <a:pt x="2081783" y="0"/>
                </a:moveTo>
                <a:lnTo>
                  <a:pt x="0" y="0"/>
                </a:lnTo>
                <a:lnTo>
                  <a:pt x="0" y="28955"/>
                </a:lnTo>
                <a:lnTo>
                  <a:pt x="2081783" y="28955"/>
                </a:lnTo>
                <a:lnTo>
                  <a:pt x="20817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224142" y="4160266"/>
            <a:ext cx="1662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FF"/>
                </a:solidFill>
                <a:latin typeface="Cambria Math"/>
                <a:cs typeface="Cambria Math"/>
              </a:rPr>
              <a:t>𝟏𝟓𝟒𝟏𝟖𝟑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03163" y="4812233"/>
            <a:ext cx="21056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600"/>
                </a:solidFill>
                <a:latin typeface="Cambria Math"/>
                <a:cs typeface="Cambria Math"/>
              </a:rPr>
              <a:t>𝟎</a:t>
            </a:r>
            <a:r>
              <a:rPr dirty="0" sz="3600">
                <a:solidFill>
                  <a:srgbClr val="006600"/>
                </a:solidFill>
                <a:latin typeface="Cambria Math"/>
                <a:cs typeface="Cambria Math"/>
              </a:rPr>
              <a:t>.</a:t>
            </a:r>
            <a:r>
              <a:rPr dirty="0" sz="3600" spc="-190">
                <a:solidFill>
                  <a:srgbClr val="006600"/>
                </a:solidFill>
                <a:latin typeface="Cambria Math"/>
                <a:cs typeface="Cambria Math"/>
              </a:rPr>
              <a:t> </a:t>
            </a:r>
            <a:r>
              <a:rPr dirty="0" sz="3600" spc="-5">
                <a:solidFill>
                  <a:srgbClr val="006600"/>
                </a:solidFill>
                <a:latin typeface="Cambria Math"/>
                <a:cs typeface="Cambria Math"/>
              </a:rPr>
              <a:t>𝟔𝟎𝟓𝟎𝟔𝟗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5705" y="6082665"/>
            <a:ext cx="1183640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22325" algn="l"/>
              </a:tabLst>
            </a:pPr>
            <a:r>
              <a:rPr dirty="0" sz="3400" spc="5">
                <a:solidFill>
                  <a:srgbClr val="0000FF"/>
                </a:solidFill>
                <a:latin typeface="Cambria Math"/>
                <a:cs typeface="Cambria Math"/>
              </a:rPr>
              <a:t>𝑻</a:t>
            </a:r>
            <a:r>
              <a:rPr dirty="0" baseline="-15873" sz="3675" spc="7">
                <a:solidFill>
                  <a:srgbClr val="0000FF"/>
                </a:solidFill>
                <a:latin typeface="Cambria Math"/>
                <a:cs typeface="Cambria Math"/>
              </a:rPr>
              <a:t>𝟏𝟑	</a:t>
            </a:r>
            <a:r>
              <a:rPr dirty="0" sz="3400" spc="-5">
                <a:solidFill>
                  <a:srgbClr val="0000FF"/>
                </a:solidFill>
                <a:latin typeface="Cambria Math"/>
                <a:cs typeface="Cambria Math"/>
              </a:rPr>
              <a:t>=</a:t>
            </a:r>
            <a:endParaRPr sz="3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96257" y="6388227"/>
            <a:ext cx="670560" cy="27940"/>
          </a:xfrm>
          <a:custGeom>
            <a:avLst/>
            <a:gdLst/>
            <a:ahLst/>
            <a:cxnLst/>
            <a:rect l="l" t="t" r="r" b="b"/>
            <a:pathLst>
              <a:path w="670560" h="27939">
                <a:moveTo>
                  <a:pt x="670560" y="0"/>
                </a:moveTo>
                <a:lnTo>
                  <a:pt x="0" y="0"/>
                </a:lnTo>
                <a:lnTo>
                  <a:pt x="0" y="27431"/>
                </a:lnTo>
                <a:lnTo>
                  <a:pt x="670560" y="27431"/>
                </a:lnTo>
                <a:lnTo>
                  <a:pt x="6705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558538" y="4812233"/>
            <a:ext cx="765810" cy="157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100"/>
              </a:spcBef>
            </a:pPr>
            <a:r>
              <a:rPr dirty="0" sz="3600" spc="5">
                <a:solidFill>
                  <a:srgbClr val="006600"/>
                </a:solidFill>
                <a:latin typeface="Cambria Math"/>
                <a:cs typeface="Cambria Math"/>
              </a:rPr>
              <a:t>𝑺</a:t>
            </a:r>
            <a:r>
              <a:rPr dirty="0" baseline="-16025" sz="3900" spc="7">
                <a:solidFill>
                  <a:srgbClr val="006600"/>
                </a:solidFill>
                <a:latin typeface="Cambria Math"/>
                <a:cs typeface="Cambria Math"/>
              </a:rPr>
              <a:t>𝟏</a:t>
            </a:r>
            <a:endParaRPr baseline="-16025" sz="39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Cambria Math"/>
              <a:cs typeface="Cambria Math"/>
            </a:endParaRPr>
          </a:p>
          <a:p>
            <a:pPr algn="r" marR="67310">
              <a:lnSpc>
                <a:spcPct val="100000"/>
              </a:lnSpc>
            </a:pPr>
            <a:r>
              <a:rPr dirty="0" baseline="11437" sz="5100" spc="15">
                <a:solidFill>
                  <a:srgbClr val="0000FF"/>
                </a:solidFill>
                <a:latin typeface="Cambria Math"/>
                <a:cs typeface="Cambria Math"/>
              </a:rPr>
              <a:t>𝒀</a:t>
            </a:r>
            <a:r>
              <a:rPr dirty="0" sz="2450" spc="10">
                <a:solidFill>
                  <a:srgbClr val="0000FF"/>
                </a:solidFill>
                <a:latin typeface="Cambria Math"/>
                <a:cs typeface="Cambria Math"/>
              </a:rPr>
              <a:t>𝟏𝟑</a:t>
            </a:r>
            <a:endParaRPr sz="24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93665" y="6370726"/>
            <a:ext cx="270510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>
                <a:solidFill>
                  <a:srgbClr val="006600"/>
                </a:solidFill>
                <a:latin typeface="Cambria Math"/>
                <a:cs typeface="Cambria Math"/>
              </a:rPr>
              <a:t>𝑺</a:t>
            </a:r>
            <a:endParaRPr sz="3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9029" y="6574942"/>
            <a:ext cx="214629" cy="404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30">
                <a:solidFill>
                  <a:srgbClr val="006600"/>
                </a:solidFill>
                <a:latin typeface="Cambria Math"/>
                <a:cs typeface="Cambria Math"/>
              </a:rPr>
              <a:t>𝟏</a:t>
            </a:r>
            <a:endParaRPr sz="245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80404" y="6388227"/>
            <a:ext cx="670560" cy="27940"/>
          </a:xfrm>
          <a:custGeom>
            <a:avLst/>
            <a:gdLst/>
            <a:ahLst/>
            <a:cxnLst/>
            <a:rect l="l" t="t" r="r" b="b"/>
            <a:pathLst>
              <a:path w="670560" h="27939">
                <a:moveTo>
                  <a:pt x="670560" y="0"/>
                </a:moveTo>
                <a:lnTo>
                  <a:pt x="0" y="0"/>
                </a:lnTo>
                <a:lnTo>
                  <a:pt x="0" y="27431"/>
                </a:lnTo>
                <a:lnTo>
                  <a:pt x="670560" y="27431"/>
                </a:lnTo>
                <a:lnTo>
                  <a:pt x="6705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743066" y="5844921"/>
            <a:ext cx="72834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1437" sz="5100" spc="15">
                <a:latin typeface="Cambria Math"/>
                <a:cs typeface="Cambria Math"/>
              </a:rPr>
              <a:t>𝒀</a:t>
            </a:r>
            <a:r>
              <a:rPr dirty="0" sz="2450" spc="10">
                <a:latin typeface="Cambria Math"/>
                <a:cs typeface="Cambria Math"/>
              </a:rPr>
              <a:t>𝟏𝟐</a:t>
            </a:r>
            <a:endParaRPr sz="24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0509" y="6082665"/>
            <a:ext cx="703580" cy="831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175"/>
              </a:lnSpc>
              <a:spcBef>
                <a:spcPts val="95"/>
              </a:spcBef>
            </a:pPr>
            <a:r>
              <a:rPr dirty="0" sz="3400" spc="-5">
                <a:solidFill>
                  <a:srgbClr val="0000FF"/>
                </a:solidFill>
                <a:latin typeface="Cambria Math"/>
                <a:cs typeface="Cambria Math"/>
              </a:rPr>
              <a:t>−</a:t>
            </a:r>
            <a:endParaRPr sz="3400">
              <a:latin typeface="Cambria Math"/>
              <a:cs typeface="Cambria Math"/>
            </a:endParaRPr>
          </a:p>
          <a:p>
            <a:pPr marL="445770">
              <a:lnSpc>
                <a:spcPts val="3175"/>
              </a:lnSpc>
            </a:pPr>
            <a:r>
              <a:rPr dirty="0" sz="3400" spc="-5">
                <a:solidFill>
                  <a:srgbClr val="FF00FF"/>
                </a:solidFill>
                <a:latin typeface="Cambria Math"/>
                <a:cs typeface="Cambria Math"/>
              </a:rPr>
              <a:t>𝑺</a:t>
            </a:r>
            <a:endParaRPr sz="34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29071" y="6574942"/>
            <a:ext cx="403225" cy="404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30">
                <a:solidFill>
                  <a:srgbClr val="FF00FF"/>
                </a:solidFill>
                <a:latin typeface="Cambria Math"/>
                <a:cs typeface="Cambria Math"/>
              </a:rPr>
              <a:t>𝟏𝟐</a:t>
            </a:r>
            <a:endParaRPr sz="245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13320" y="6388227"/>
            <a:ext cx="1972310" cy="27940"/>
          </a:xfrm>
          <a:custGeom>
            <a:avLst/>
            <a:gdLst/>
            <a:ahLst/>
            <a:cxnLst/>
            <a:rect l="l" t="t" r="r" b="b"/>
            <a:pathLst>
              <a:path w="1972309" h="27939">
                <a:moveTo>
                  <a:pt x="1972055" y="0"/>
                </a:moveTo>
                <a:lnTo>
                  <a:pt x="0" y="0"/>
                </a:lnTo>
                <a:lnTo>
                  <a:pt x="0" y="27431"/>
                </a:lnTo>
                <a:lnTo>
                  <a:pt x="1972055" y="27431"/>
                </a:lnTo>
                <a:lnTo>
                  <a:pt x="197205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00489" y="6388227"/>
            <a:ext cx="1972310" cy="27940"/>
          </a:xfrm>
          <a:custGeom>
            <a:avLst/>
            <a:gdLst/>
            <a:ahLst/>
            <a:cxnLst/>
            <a:rect l="l" t="t" r="r" b="b"/>
            <a:pathLst>
              <a:path w="1972309" h="27939">
                <a:moveTo>
                  <a:pt x="1972055" y="0"/>
                </a:moveTo>
                <a:lnTo>
                  <a:pt x="0" y="0"/>
                </a:lnTo>
                <a:lnTo>
                  <a:pt x="0" y="27431"/>
                </a:lnTo>
                <a:lnTo>
                  <a:pt x="1972055" y="27431"/>
                </a:lnTo>
                <a:lnTo>
                  <a:pt x="197205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559422" y="5756529"/>
            <a:ext cx="6849109" cy="1157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2940">
              <a:lnSpc>
                <a:spcPts val="3325"/>
              </a:lnSpc>
              <a:spcBef>
                <a:spcPts val="95"/>
              </a:spcBef>
              <a:tabLst>
                <a:tab pos="3150235" algn="l"/>
              </a:tabLst>
            </a:pPr>
            <a:r>
              <a:rPr dirty="0" sz="3400" spc="-5">
                <a:solidFill>
                  <a:srgbClr val="0000FF"/>
                </a:solidFill>
                <a:latin typeface="Cambria Math"/>
                <a:cs typeface="Cambria Math"/>
              </a:rPr>
              <a:t>𝟏𝟓𝟒𝟏𝟖𝟑	</a:t>
            </a:r>
            <a:r>
              <a:rPr dirty="0" sz="3400" spc="-5">
                <a:latin typeface="Cambria Math"/>
                <a:cs typeface="Cambria Math"/>
              </a:rPr>
              <a:t>𝟐𝟏𝟎𝟓𝟖𝟕</a:t>
            </a:r>
            <a:endParaRPr sz="3400">
              <a:latin typeface="Cambria Math"/>
              <a:cs typeface="Cambria Math"/>
            </a:endParaRPr>
          </a:p>
          <a:p>
            <a:pPr marL="12700">
              <a:lnSpc>
                <a:spcPts val="2420"/>
              </a:lnSpc>
              <a:tabLst>
                <a:tab pos="2522855" algn="l"/>
                <a:tab pos="5102225" algn="l"/>
              </a:tabLst>
            </a:pPr>
            <a:r>
              <a:rPr dirty="0" sz="3400" spc="-5">
                <a:solidFill>
                  <a:srgbClr val="0000FF"/>
                </a:solidFill>
                <a:latin typeface="Cambria Math"/>
                <a:cs typeface="Cambria Math"/>
              </a:rPr>
              <a:t>=	−	</a:t>
            </a:r>
            <a:r>
              <a:rPr dirty="0" sz="3400" spc="-5">
                <a:solidFill>
                  <a:srgbClr val="0000FF"/>
                </a:solidFill>
                <a:latin typeface="Cambria Math"/>
                <a:cs typeface="Cambria Math"/>
              </a:rPr>
              <a:t>=</a:t>
            </a:r>
            <a:r>
              <a:rPr dirty="0" sz="3400" spc="11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400" spc="-5">
                <a:solidFill>
                  <a:srgbClr val="A40020"/>
                </a:solidFill>
                <a:latin typeface="Cambria Math"/>
                <a:cs typeface="Cambria Math"/>
              </a:rPr>
              <a:t>𝟑𝟕𝟐𝟒𝟕</a:t>
            </a:r>
            <a:endParaRPr sz="3400">
              <a:latin typeface="Cambria Math"/>
              <a:cs typeface="Cambria Math"/>
            </a:endParaRPr>
          </a:p>
          <a:p>
            <a:pPr marL="454025">
              <a:lnSpc>
                <a:spcPts val="3175"/>
              </a:lnSpc>
              <a:tabLst>
                <a:tab pos="2941955" algn="l"/>
              </a:tabLst>
            </a:pPr>
            <a:r>
              <a:rPr dirty="0" sz="3400">
                <a:solidFill>
                  <a:srgbClr val="006600"/>
                </a:solidFill>
                <a:latin typeface="Cambria Math"/>
                <a:cs typeface="Cambria Math"/>
              </a:rPr>
              <a:t>𝟎</a:t>
            </a:r>
            <a:r>
              <a:rPr dirty="0" sz="3400" spc="-5">
                <a:solidFill>
                  <a:srgbClr val="006600"/>
                </a:solidFill>
                <a:latin typeface="Cambria Math"/>
                <a:cs typeface="Cambria Math"/>
              </a:rPr>
              <a:t>.</a:t>
            </a:r>
            <a:r>
              <a:rPr dirty="0" sz="3400" spc="-190">
                <a:solidFill>
                  <a:srgbClr val="006600"/>
                </a:solidFill>
                <a:latin typeface="Cambria Math"/>
                <a:cs typeface="Cambria Math"/>
              </a:rPr>
              <a:t> </a:t>
            </a:r>
            <a:r>
              <a:rPr dirty="0" sz="3400" spc="-10">
                <a:solidFill>
                  <a:srgbClr val="006600"/>
                </a:solidFill>
                <a:latin typeface="Cambria Math"/>
                <a:cs typeface="Cambria Math"/>
              </a:rPr>
              <a:t>𝟔𝟎</a:t>
            </a:r>
            <a:r>
              <a:rPr dirty="0" sz="3400" spc="5">
                <a:solidFill>
                  <a:srgbClr val="006600"/>
                </a:solidFill>
                <a:latin typeface="Cambria Math"/>
                <a:cs typeface="Cambria Math"/>
              </a:rPr>
              <a:t>𝟓</a:t>
            </a:r>
            <a:r>
              <a:rPr dirty="0" sz="3400" spc="-10">
                <a:solidFill>
                  <a:srgbClr val="006600"/>
                </a:solidFill>
                <a:latin typeface="Cambria Math"/>
                <a:cs typeface="Cambria Math"/>
              </a:rPr>
              <a:t>𝟎𝟔</a:t>
            </a:r>
            <a:r>
              <a:rPr dirty="0" sz="3400" spc="-5">
                <a:solidFill>
                  <a:srgbClr val="006600"/>
                </a:solidFill>
                <a:latin typeface="Cambria Math"/>
                <a:cs typeface="Cambria Math"/>
              </a:rPr>
              <a:t>𝟗</a:t>
            </a:r>
            <a:r>
              <a:rPr dirty="0" sz="3400">
                <a:solidFill>
                  <a:srgbClr val="006600"/>
                </a:solidFill>
                <a:latin typeface="Cambria Math"/>
                <a:cs typeface="Cambria Math"/>
              </a:rPr>
              <a:t>	</a:t>
            </a:r>
            <a:r>
              <a:rPr dirty="0" sz="3400" spc="-10">
                <a:solidFill>
                  <a:srgbClr val="FF00FF"/>
                </a:solidFill>
                <a:latin typeface="Cambria Math"/>
                <a:cs typeface="Cambria Math"/>
              </a:rPr>
              <a:t>𝟎</a:t>
            </a:r>
            <a:r>
              <a:rPr dirty="0" sz="3400" spc="-5">
                <a:solidFill>
                  <a:srgbClr val="FF00FF"/>
                </a:solidFill>
                <a:latin typeface="Cambria Math"/>
                <a:cs typeface="Cambria Math"/>
              </a:rPr>
              <a:t>.</a:t>
            </a:r>
            <a:r>
              <a:rPr dirty="0" sz="3400" spc="-17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dirty="0" sz="3400" spc="-10">
                <a:solidFill>
                  <a:srgbClr val="FF00FF"/>
                </a:solidFill>
                <a:latin typeface="Cambria Math"/>
                <a:cs typeface="Cambria Math"/>
              </a:rPr>
              <a:t>𝟗𝟔𝟕</a:t>
            </a:r>
            <a:r>
              <a:rPr dirty="0" sz="3400">
                <a:solidFill>
                  <a:srgbClr val="FF00FF"/>
                </a:solidFill>
                <a:latin typeface="Cambria Math"/>
                <a:cs typeface="Cambria Math"/>
              </a:rPr>
              <a:t>𝟖</a:t>
            </a:r>
            <a:r>
              <a:rPr dirty="0" sz="3400" spc="-10">
                <a:solidFill>
                  <a:srgbClr val="FF00FF"/>
                </a:solidFill>
                <a:latin typeface="Cambria Math"/>
                <a:cs typeface="Cambria Math"/>
              </a:rPr>
              <a:t>𝟗𝟕</a:t>
            </a:r>
            <a:endParaRPr sz="3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23250" y="4497451"/>
            <a:ext cx="21304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FF"/>
                </a:solidFill>
                <a:latin typeface="Cambria Math"/>
                <a:cs typeface="Cambria Math"/>
              </a:rPr>
              <a:t>=</a:t>
            </a:r>
            <a:r>
              <a:rPr dirty="0" sz="3600" spc="105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Cambria Math"/>
                <a:cs typeface="Cambria Math"/>
              </a:rPr>
              <a:t>𝟐𝟓𝟒𝟖𝟏𝟗</a:t>
            </a:r>
            <a:endParaRPr sz="36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4092555" cy="7932420"/>
            <a:chOff x="-6095" y="0"/>
            <a:chExt cx="14092555" cy="79324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4080490" cy="7920355"/>
            </a:xfrm>
            <a:custGeom>
              <a:avLst/>
              <a:gdLst/>
              <a:ahLst/>
              <a:cxnLst/>
              <a:rect l="l" t="t" r="r" b="b"/>
              <a:pathLst>
                <a:path w="14080490" h="7920355">
                  <a:moveTo>
                    <a:pt x="14080236" y="7920225"/>
                  </a:moveTo>
                  <a:lnTo>
                    <a:pt x="14080236" y="0"/>
                  </a:lnTo>
                  <a:lnTo>
                    <a:pt x="0" y="0"/>
                  </a:lnTo>
                  <a:lnTo>
                    <a:pt x="0" y="7920225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" y="0"/>
              <a:ext cx="13255752" cy="7382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4092555" cy="7932420"/>
            <a:chOff x="-6095" y="0"/>
            <a:chExt cx="14092555" cy="79324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4080490" cy="7920355"/>
            </a:xfrm>
            <a:custGeom>
              <a:avLst/>
              <a:gdLst/>
              <a:ahLst/>
              <a:cxnLst/>
              <a:rect l="l" t="t" r="r" b="b"/>
              <a:pathLst>
                <a:path w="14080490" h="7920355">
                  <a:moveTo>
                    <a:pt x="14080236" y="7920225"/>
                  </a:moveTo>
                  <a:lnTo>
                    <a:pt x="14080236" y="0"/>
                  </a:lnTo>
                  <a:lnTo>
                    <a:pt x="0" y="0"/>
                  </a:lnTo>
                  <a:lnTo>
                    <a:pt x="0" y="7920225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879067" cy="7920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4212" y="0"/>
            <a:ext cx="1257935" cy="794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23520">
              <a:lnSpc>
                <a:spcPct val="115999"/>
              </a:lnSpc>
              <a:spcBef>
                <a:spcPts val="90"/>
              </a:spcBef>
            </a:pPr>
            <a:r>
              <a:rPr dirty="0" sz="700" spc="805">
                <a:latin typeface="Calibri"/>
                <a:cs typeface="Calibri"/>
              </a:rPr>
              <a:t>Month </a:t>
            </a:r>
            <a:r>
              <a:rPr dirty="0" sz="700" spc="810">
                <a:latin typeface="Calibri"/>
                <a:cs typeface="Calibri"/>
              </a:rPr>
              <a:t> </a:t>
            </a:r>
            <a:r>
              <a:rPr dirty="0" sz="700" spc="670">
                <a:latin typeface="Calibri"/>
                <a:cs typeface="Calibri"/>
              </a:rPr>
              <a:t>January </a:t>
            </a:r>
            <a:r>
              <a:rPr dirty="0" sz="700" spc="675">
                <a:latin typeface="Calibri"/>
                <a:cs typeface="Calibri"/>
              </a:rPr>
              <a:t> </a:t>
            </a:r>
            <a:r>
              <a:rPr dirty="0" sz="700" spc="650">
                <a:latin typeface="Calibri"/>
                <a:cs typeface="Calibri"/>
              </a:rPr>
              <a:t>F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800">
                <a:latin typeface="Calibri"/>
                <a:cs typeface="Calibri"/>
              </a:rPr>
              <a:t>b</a:t>
            </a:r>
            <a:r>
              <a:rPr dirty="0" sz="700" spc="530">
                <a:latin typeface="Calibri"/>
                <a:cs typeface="Calibri"/>
              </a:rPr>
              <a:t>r</a:t>
            </a:r>
            <a:r>
              <a:rPr dirty="0" sz="700" spc="790">
                <a:latin typeface="Calibri"/>
                <a:cs typeface="Calibri"/>
              </a:rPr>
              <a:t>u</a:t>
            </a:r>
            <a:r>
              <a:rPr dirty="0" sz="700" spc="730">
                <a:latin typeface="Calibri"/>
                <a:cs typeface="Calibri"/>
              </a:rPr>
              <a:t>a</a:t>
            </a:r>
            <a:r>
              <a:rPr dirty="0" sz="700" spc="530">
                <a:latin typeface="Calibri"/>
                <a:cs typeface="Calibri"/>
              </a:rPr>
              <a:t>r</a:t>
            </a:r>
            <a:r>
              <a:rPr dirty="0" sz="700" spc="434">
                <a:latin typeface="Calibri"/>
                <a:cs typeface="Calibri"/>
              </a:rPr>
              <a:t>y  </a:t>
            </a:r>
            <a:r>
              <a:rPr dirty="0" sz="700" spc="770">
                <a:latin typeface="Calibri"/>
                <a:cs typeface="Calibri"/>
              </a:rPr>
              <a:t>March </a:t>
            </a:r>
            <a:r>
              <a:rPr dirty="0" sz="700" spc="775">
                <a:latin typeface="Calibri"/>
                <a:cs typeface="Calibri"/>
              </a:rPr>
              <a:t> </a:t>
            </a:r>
            <a:r>
              <a:rPr dirty="0" sz="700" spc="565">
                <a:latin typeface="Calibri"/>
                <a:cs typeface="Calibri"/>
              </a:rPr>
              <a:t>April</a:t>
            </a:r>
            <a:endParaRPr sz="700">
              <a:latin typeface="Calibri"/>
              <a:cs typeface="Calibri"/>
            </a:endParaRPr>
          </a:p>
          <a:p>
            <a:pPr marL="12700" marR="454025">
              <a:lnSpc>
                <a:spcPct val="115999"/>
              </a:lnSpc>
              <a:spcBef>
                <a:spcPts val="5"/>
              </a:spcBef>
            </a:pPr>
            <a:r>
              <a:rPr dirty="0" sz="700" spc="875">
                <a:latin typeface="Calibri"/>
                <a:cs typeface="Calibri"/>
              </a:rPr>
              <a:t>May </a:t>
            </a:r>
            <a:r>
              <a:rPr dirty="0" sz="700" spc="880">
                <a:latin typeface="Calibri"/>
                <a:cs typeface="Calibri"/>
              </a:rPr>
              <a:t> </a:t>
            </a:r>
            <a:r>
              <a:rPr dirty="0" sz="700" spc="690">
                <a:latin typeface="Calibri"/>
                <a:cs typeface="Calibri"/>
              </a:rPr>
              <a:t>June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560">
                <a:latin typeface="Calibri"/>
                <a:cs typeface="Calibri"/>
              </a:rPr>
              <a:t>July </a:t>
            </a:r>
            <a:r>
              <a:rPr dirty="0" sz="700" spc="565">
                <a:latin typeface="Calibri"/>
                <a:cs typeface="Calibri"/>
              </a:rPr>
              <a:t> </a:t>
            </a:r>
            <a:r>
              <a:rPr dirty="0" sz="700" spc="855">
                <a:latin typeface="Calibri"/>
                <a:cs typeface="Calibri"/>
              </a:rPr>
              <a:t>A</a:t>
            </a:r>
            <a:r>
              <a:rPr dirty="0" sz="700" spc="790">
                <a:latin typeface="Calibri"/>
                <a:cs typeface="Calibri"/>
              </a:rPr>
              <a:t>u</a:t>
            </a:r>
            <a:r>
              <a:rPr dirty="0" sz="700" spc="640">
                <a:latin typeface="Calibri"/>
                <a:cs typeface="Calibri"/>
              </a:rPr>
              <a:t>g</a:t>
            </a:r>
            <a:r>
              <a:rPr dirty="0" sz="700" spc="695">
                <a:latin typeface="Calibri"/>
                <a:cs typeface="Calibri"/>
              </a:rPr>
              <a:t>us</a:t>
            </a:r>
            <a:r>
              <a:rPr dirty="0" sz="700" spc="480">
                <a:latin typeface="Calibri"/>
                <a:cs typeface="Calibri"/>
              </a:rPr>
              <a:t>t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16100"/>
              </a:lnSpc>
            </a:pPr>
            <a:r>
              <a:rPr dirty="0" sz="700" spc="650">
                <a:latin typeface="Calibri"/>
                <a:cs typeface="Calibri"/>
              </a:rPr>
              <a:t>S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800">
                <a:latin typeface="Calibri"/>
                <a:cs typeface="Calibri"/>
              </a:rPr>
              <a:t>p</a:t>
            </a:r>
            <a:r>
              <a:rPr dirty="0" sz="700" spc="440">
                <a:latin typeface="Calibri"/>
                <a:cs typeface="Calibri"/>
              </a:rPr>
              <a:t>t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1190">
                <a:latin typeface="Calibri"/>
                <a:cs typeface="Calibri"/>
              </a:rPr>
              <a:t>m</a:t>
            </a:r>
            <a:r>
              <a:rPr dirty="0" sz="700" spc="790">
                <a:latin typeface="Calibri"/>
                <a:cs typeface="Calibri"/>
              </a:rPr>
              <a:t>b</a:t>
            </a:r>
            <a:r>
              <a:rPr dirty="0" sz="700" spc="465">
                <a:latin typeface="Calibri"/>
                <a:cs typeface="Calibri"/>
              </a:rPr>
              <a:t>er  </a:t>
            </a:r>
            <a:r>
              <a:rPr dirty="0" sz="700" spc="690">
                <a:latin typeface="Calibri"/>
                <a:cs typeface="Calibri"/>
              </a:rPr>
              <a:t>October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785">
                <a:latin typeface="Calibri"/>
                <a:cs typeface="Calibri"/>
              </a:rPr>
              <a:t>November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765">
                <a:latin typeface="Calibri"/>
                <a:cs typeface="Calibri"/>
              </a:rPr>
              <a:t>December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670">
                <a:latin typeface="Calibri"/>
                <a:cs typeface="Calibri"/>
              </a:rPr>
              <a:t>January </a:t>
            </a:r>
            <a:r>
              <a:rPr dirty="0" sz="700" spc="675">
                <a:latin typeface="Calibri"/>
                <a:cs typeface="Calibri"/>
              </a:rPr>
              <a:t> February </a:t>
            </a:r>
            <a:r>
              <a:rPr dirty="0" sz="700" spc="680">
                <a:latin typeface="Calibri"/>
                <a:cs typeface="Calibri"/>
              </a:rPr>
              <a:t> </a:t>
            </a:r>
            <a:r>
              <a:rPr dirty="0" sz="700" spc="770">
                <a:latin typeface="Calibri"/>
                <a:cs typeface="Calibri"/>
              </a:rPr>
              <a:t>March</a:t>
            </a:r>
            <a:endParaRPr sz="700">
              <a:latin typeface="Calibri"/>
              <a:cs typeface="Calibri"/>
            </a:endParaRPr>
          </a:p>
          <a:p>
            <a:pPr marL="12700" marR="454025">
              <a:lnSpc>
                <a:spcPct val="115999"/>
              </a:lnSpc>
            </a:pPr>
            <a:r>
              <a:rPr dirty="0" sz="700" spc="565">
                <a:latin typeface="Calibri"/>
                <a:cs typeface="Calibri"/>
              </a:rPr>
              <a:t>April </a:t>
            </a:r>
            <a:r>
              <a:rPr dirty="0" sz="700" spc="570">
                <a:latin typeface="Calibri"/>
                <a:cs typeface="Calibri"/>
              </a:rPr>
              <a:t> </a:t>
            </a:r>
            <a:r>
              <a:rPr dirty="0" sz="700" spc="875">
                <a:latin typeface="Calibri"/>
                <a:cs typeface="Calibri"/>
              </a:rPr>
              <a:t>May </a:t>
            </a:r>
            <a:r>
              <a:rPr dirty="0" sz="700" spc="880">
                <a:latin typeface="Calibri"/>
                <a:cs typeface="Calibri"/>
              </a:rPr>
              <a:t> </a:t>
            </a:r>
            <a:r>
              <a:rPr dirty="0" sz="700" spc="690">
                <a:latin typeface="Calibri"/>
                <a:cs typeface="Calibri"/>
              </a:rPr>
              <a:t>June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560">
                <a:latin typeface="Calibri"/>
                <a:cs typeface="Calibri"/>
              </a:rPr>
              <a:t>July </a:t>
            </a:r>
            <a:r>
              <a:rPr dirty="0" sz="700" spc="565">
                <a:latin typeface="Calibri"/>
                <a:cs typeface="Calibri"/>
              </a:rPr>
              <a:t> </a:t>
            </a:r>
            <a:r>
              <a:rPr dirty="0" sz="700" spc="855">
                <a:latin typeface="Calibri"/>
                <a:cs typeface="Calibri"/>
              </a:rPr>
              <a:t>A</a:t>
            </a:r>
            <a:r>
              <a:rPr dirty="0" sz="700" spc="790">
                <a:latin typeface="Calibri"/>
                <a:cs typeface="Calibri"/>
              </a:rPr>
              <a:t>u</a:t>
            </a:r>
            <a:r>
              <a:rPr dirty="0" sz="700" spc="640">
                <a:latin typeface="Calibri"/>
                <a:cs typeface="Calibri"/>
              </a:rPr>
              <a:t>g</a:t>
            </a:r>
            <a:r>
              <a:rPr dirty="0" sz="700" spc="695">
                <a:latin typeface="Calibri"/>
                <a:cs typeface="Calibri"/>
              </a:rPr>
              <a:t>us</a:t>
            </a:r>
            <a:r>
              <a:rPr dirty="0" sz="700" spc="480">
                <a:latin typeface="Calibri"/>
                <a:cs typeface="Calibri"/>
              </a:rPr>
              <a:t>t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16100"/>
              </a:lnSpc>
            </a:pPr>
            <a:r>
              <a:rPr dirty="0" sz="700" spc="650">
                <a:latin typeface="Calibri"/>
                <a:cs typeface="Calibri"/>
              </a:rPr>
              <a:t>S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800">
                <a:latin typeface="Calibri"/>
                <a:cs typeface="Calibri"/>
              </a:rPr>
              <a:t>p</a:t>
            </a:r>
            <a:r>
              <a:rPr dirty="0" sz="700" spc="440">
                <a:latin typeface="Calibri"/>
                <a:cs typeface="Calibri"/>
              </a:rPr>
              <a:t>t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1190">
                <a:latin typeface="Calibri"/>
                <a:cs typeface="Calibri"/>
              </a:rPr>
              <a:t>m</a:t>
            </a:r>
            <a:r>
              <a:rPr dirty="0" sz="700" spc="790">
                <a:latin typeface="Calibri"/>
                <a:cs typeface="Calibri"/>
              </a:rPr>
              <a:t>b</a:t>
            </a:r>
            <a:r>
              <a:rPr dirty="0" sz="700" spc="465">
                <a:latin typeface="Calibri"/>
                <a:cs typeface="Calibri"/>
              </a:rPr>
              <a:t>er  </a:t>
            </a:r>
            <a:r>
              <a:rPr dirty="0" sz="700" spc="690">
                <a:latin typeface="Calibri"/>
                <a:cs typeface="Calibri"/>
              </a:rPr>
              <a:t>October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785">
                <a:latin typeface="Calibri"/>
                <a:cs typeface="Calibri"/>
              </a:rPr>
              <a:t>November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765">
                <a:latin typeface="Calibri"/>
                <a:cs typeface="Calibri"/>
              </a:rPr>
              <a:t>December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670">
                <a:latin typeface="Calibri"/>
                <a:cs typeface="Calibri"/>
              </a:rPr>
              <a:t>January </a:t>
            </a:r>
            <a:r>
              <a:rPr dirty="0" sz="700" spc="675">
                <a:latin typeface="Calibri"/>
                <a:cs typeface="Calibri"/>
              </a:rPr>
              <a:t> February </a:t>
            </a:r>
            <a:r>
              <a:rPr dirty="0" sz="700" spc="680">
                <a:latin typeface="Calibri"/>
                <a:cs typeface="Calibri"/>
              </a:rPr>
              <a:t> </a:t>
            </a:r>
            <a:r>
              <a:rPr dirty="0" sz="700" spc="770">
                <a:latin typeface="Calibri"/>
                <a:cs typeface="Calibri"/>
              </a:rPr>
              <a:t>March</a:t>
            </a:r>
            <a:endParaRPr sz="700">
              <a:latin typeface="Calibri"/>
              <a:cs typeface="Calibri"/>
            </a:endParaRPr>
          </a:p>
          <a:p>
            <a:pPr marL="12700" marR="454025">
              <a:lnSpc>
                <a:spcPct val="115999"/>
              </a:lnSpc>
            </a:pPr>
            <a:r>
              <a:rPr dirty="0" sz="700" spc="565">
                <a:latin typeface="Calibri"/>
                <a:cs typeface="Calibri"/>
              </a:rPr>
              <a:t>April </a:t>
            </a:r>
            <a:r>
              <a:rPr dirty="0" sz="700" spc="570">
                <a:latin typeface="Calibri"/>
                <a:cs typeface="Calibri"/>
              </a:rPr>
              <a:t> </a:t>
            </a:r>
            <a:r>
              <a:rPr dirty="0" sz="700" spc="875">
                <a:latin typeface="Calibri"/>
                <a:cs typeface="Calibri"/>
              </a:rPr>
              <a:t>May </a:t>
            </a:r>
            <a:r>
              <a:rPr dirty="0" sz="700" spc="880">
                <a:latin typeface="Calibri"/>
                <a:cs typeface="Calibri"/>
              </a:rPr>
              <a:t> </a:t>
            </a:r>
            <a:r>
              <a:rPr dirty="0" sz="700" spc="690">
                <a:latin typeface="Calibri"/>
                <a:cs typeface="Calibri"/>
              </a:rPr>
              <a:t>June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560">
                <a:latin typeface="Calibri"/>
                <a:cs typeface="Calibri"/>
              </a:rPr>
              <a:t>July </a:t>
            </a:r>
            <a:r>
              <a:rPr dirty="0" sz="700" spc="565">
                <a:latin typeface="Calibri"/>
                <a:cs typeface="Calibri"/>
              </a:rPr>
              <a:t> </a:t>
            </a:r>
            <a:r>
              <a:rPr dirty="0" sz="700" spc="855">
                <a:latin typeface="Calibri"/>
                <a:cs typeface="Calibri"/>
              </a:rPr>
              <a:t>A</a:t>
            </a:r>
            <a:r>
              <a:rPr dirty="0" sz="700" spc="790">
                <a:latin typeface="Calibri"/>
                <a:cs typeface="Calibri"/>
              </a:rPr>
              <a:t>u</a:t>
            </a:r>
            <a:r>
              <a:rPr dirty="0" sz="700" spc="640">
                <a:latin typeface="Calibri"/>
                <a:cs typeface="Calibri"/>
              </a:rPr>
              <a:t>g</a:t>
            </a:r>
            <a:r>
              <a:rPr dirty="0" sz="700" spc="695">
                <a:latin typeface="Calibri"/>
                <a:cs typeface="Calibri"/>
              </a:rPr>
              <a:t>us</a:t>
            </a:r>
            <a:r>
              <a:rPr dirty="0" sz="700" spc="480">
                <a:latin typeface="Calibri"/>
                <a:cs typeface="Calibri"/>
              </a:rPr>
              <a:t>t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16100"/>
              </a:lnSpc>
            </a:pPr>
            <a:r>
              <a:rPr dirty="0" sz="700" spc="650">
                <a:latin typeface="Calibri"/>
                <a:cs typeface="Calibri"/>
              </a:rPr>
              <a:t>S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800">
                <a:latin typeface="Calibri"/>
                <a:cs typeface="Calibri"/>
              </a:rPr>
              <a:t>p</a:t>
            </a:r>
            <a:r>
              <a:rPr dirty="0" sz="700" spc="440">
                <a:latin typeface="Calibri"/>
                <a:cs typeface="Calibri"/>
              </a:rPr>
              <a:t>t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1190">
                <a:latin typeface="Calibri"/>
                <a:cs typeface="Calibri"/>
              </a:rPr>
              <a:t>m</a:t>
            </a:r>
            <a:r>
              <a:rPr dirty="0" sz="700" spc="790">
                <a:latin typeface="Calibri"/>
                <a:cs typeface="Calibri"/>
              </a:rPr>
              <a:t>b</a:t>
            </a:r>
            <a:r>
              <a:rPr dirty="0" sz="700" spc="465">
                <a:latin typeface="Calibri"/>
                <a:cs typeface="Calibri"/>
              </a:rPr>
              <a:t>er  </a:t>
            </a:r>
            <a:r>
              <a:rPr dirty="0" sz="700" spc="690">
                <a:latin typeface="Calibri"/>
                <a:cs typeface="Calibri"/>
              </a:rPr>
              <a:t>October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785">
                <a:latin typeface="Calibri"/>
                <a:cs typeface="Calibri"/>
              </a:rPr>
              <a:t>November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765">
                <a:latin typeface="Calibri"/>
                <a:cs typeface="Calibri"/>
              </a:rPr>
              <a:t>December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670">
                <a:latin typeface="Calibri"/>
                <a:cs typeface="Calibri"/>
              </a:rPr>
              <a:t>January </a:t>
            </a:r>
            <a:r>
              <a:rPr dirty="0" sz="700" spc="675">
                <a:latin typeface="Calibri"/>
                <a:cs typeface="Calibri"/>
              </a:rPr>
              <a:t> February </a:t>
            </a:r>
            <a:r>
              <a:rPr dirty="0" sz="700" spc="680">
                <a:latin typeface="Calibri"/>
                <a:cs typeface="Calibri"/>
              </a:rPr>
              <a:t> </a:t>
            </a:r>
            <a:r>
              <a:rPr dirty="0" sz="700" spc="770">
                <a:latin typeface="Calibri"/>
                <a:cs typeface="Calibri"/>
              </a:rPr>
              <a:t>March</a:t>
            </a:r>
            <a:endParaRPr sz="700">
              <a:latin typeface="Calibri"/>
              <a:cs typeface="Calibri"/>
            </a:endParaRPr>
          </a:p>
          <a:p>
            <a:pPr marL="12700" marR="454025">
              <a:lnSpc>
                <a:spcPct val="115999"/>
              </a:lnSpc>
            </a:pPr>
            <a:r>
              <a:rPr dirty="0" sz="700" spc="565">
                <a:latin typeface="Calibri"/>
                <a:cs typeface="Calibri"/>
              </a:rPr>
              <a:t>April </a:t>
            </a:r>
            <a:r>
              <a:rPr dirty="0" sz="700" spc="570">
                <a:latin typeface="Calibri"/>
                <a:cs typeface="Calibri"/>
              </a:rPr>
              <a:t> </a:t>
            </a:r>
            <a:r>
              <a:rPr dirty="0" sz="700" spc="875">
                <a:latin typeface="Calibri"/>
                <a:cs typeface="Calibri"/>
              </a:rPr>
              <a:t>May </a:t>
            </a:r>
            <a:r>
              <a:rPr dirty="0" sz="700" spc="880">
                <a:latin typeface="Calibri"/>
                <a:cs typeface="Calibri"/>
              </a:rPr>
              <a:t> </a:t>
            </a:r>
            <a:r>
              <a:rPr dirty="0" sz="700" spc="690">
                <a:latin typeface="Calibri"/>
                <a:cs typeface="Calibri"/>
              </a:rPr>
              <a:t>June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560">
                <a:latin typeface="Calibri"/>
                <a:cs typeface="Calibri"/>
              </a:rPr>
              <a:t>July </a:t>
            </a:r>
            <a:r>
              <a:rPr dirty="0" sz="700" spc="565">
                <a:latin typeface="Calibri"/>
                <a:cs typeface="Calibri"/>
              </a:rPr>
              <a:t> </a:t>
            </a:r>
            <a:r>
              <a:rPr dirty="0" sz="700" spc="855">
                <a:latin typeface="Calibri"/>
                <a:cs typeface="Calibri"/>
              </a:rPr>
              <a:t>A</a:t>
            </a:r>
            <a:r>
              <a:rPr dirty="0" sz="700" spc="790">
                <a:latin typeface="Calibri"/>
                <a:cs typeface="Calibri"/>
              </a:rPr>
              <a:t>u</a:t>
            </a:r>
            <a:r>
              <a:rPr dirty="0" sz="700" spc="640">
                <a:latin typeface="Calibri"/>
                <a:cs typeface="Calibri"/>
              </a:rPr>
              <a:t>g</a:t>
            </a:r>
            <a:r>
              <a:rPr dirty="0" sz="700" spc="695">
                <a:latin typeface="Calibri"/>
                <a:cs typeface="Calibri"/>
              </a:rPr>
              <a:t>us</a:t>
            </a:r>
            <a:r>
              <a:rPr dirty="0" sz="700" spc="480">
                <a:latin typeface="Calibri"/>
                <a:cs typeface="Calibri"/>
              </a:rPr>
              <a:t>t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16100"/>
              </a:lnSpc>
            </a:pPr>
            <a:r>
              <a:rPr dirty="0" sz="700" spc="650">
                <a:latin typeface="Calibri"/>
                <a:cs typeface="Calibri"/>
              </a:rPr>
              <a:t>S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800">
                <a:latin typeface="Calibri"/>
                <a:cs typeface="Calibri"/>
              </a:rPr>
              <a:t>p</a:t>
            </a:r>
            <a:r>
              <a:rPr dirty="0" sz="700" spc="440">
                <a:latin typeface="Calibri"/>
                <a:cs typeface="Calibri"/>
              </a:rPr>
              <a:t>t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1190">
                <a:latin typeface="Calibri"/>
                <a:cs typeface="Calibri"/>
              </a:rPr>
              <a:t>m</a:t>
            </a:r>
            <a:r>
              <a:rPr dirty="0" sz="700" spc="790">
                <a:latin typeface="Calibri"/>
                <a:cs typeface="Calibri"/>
              </a:rPr>
              <a:t>b</a:t>
            </a:r>
            <a:r>
              <a:rPr dirty="0" sz="700" spc="465">
                <a:latin typeface="Calibri"/>
                <a:cs typeface="Calibri"/>
              </a:rPr>
              <a:t>er  </a:t>
            </a:r>
            <a:r>
              <a:rPr dirty="0" sz="700" spc="690">
                <a:latin typeface="Calibri"/>
                <a:cs typeface="Calibri"/>
              </a:rPr>
              <a:t>October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785">
                <a:latin typeface="Calibri"/>
                <a:cs typeface="Calibri"/>
              </a:rPr>
              <a:t>November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765">
                <a:latin typeface="Calibri"/>
                <a:cs typeface="Calibri"/>
              </a:rPr>
              <a:t>December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670">
                <a:latin typeface="Calibri"/>
                <a:cs typeface="Calibri"/>
              </a:rPr>
              <a:t>January </a:t>
            </a:r>
            <a:r>
              <a:rPr dirty="0" sz="700" spc="675">
                <a:latin typeface="Calibri"/>
                <a:cs typeface="Calibri"/>
              </a:rPr>
              <a:t> February </a:t>
            </a:r>
            <a:r>
              <a:rPr dirty="0" sz="700" spc="680">
                <a:latin typeface="Calibri"/>
                <a:cs typeface="Calibri"/>
              </a:rPr>
              <a:t> </a:t>
            </a:r>
            <a:r>
              <a:rPr dirty="0" sz="700" spc="770">
                <a:latin typeface="Calibri"/>
                <a:cs typeface="Calibri"/>
              </a:rPr>
              <a:t>March</a:t>
            </a:r>
            <a:endParaRPr sz="700">
              <a:latin typeface="Calibri"/>
              <a:cs typeface="Calibri"/>
            </a:endParaRPr>
          </a:p>
          <a:p>
            <a:pPr marL="12700" marR="454025">
              <a:lnSpc>
                <a:spcPct val="115999"/>
              </a:lnSpc>
            </a:pPr>
            <a:r>
              <a:rPr dirty="0" sz="700" spc="565">
                <a:latin typeface="Calibri"/>
                <a:cs typeface="Calibri"/>
              </a:rPr>
              <a:t>April </a:t>
            </a:r>
            <a:r>
              <a:rPr dirty="0" sz="700" spc="570">
                <a:latin typeface="Calibri"/>
                <a:cs typeface="Calibri"/>
              </a:rPr>
              <a:t> </a:t>
            </a:r>
            <a:r>
              <a:rPr dirty="0" sz="700" spc="875">
                <a:latin typeface="Calibri"/>
                <a:cs typeface="Calibri"/>
              </a:rPr>
              <a:t>May </a:t>
            </a:r>
            <a:r>
              <a:rPr dirty="0" sz="700" spc="880">
                <a:latin typeface="Calibri"/>
                <a:cs typeface="Calibri"/>
              </a:rPr>
              <a:t> </a:t>
            </a:r>
            <a:r>
              <a:rPr dirty="0" sz="700" spc="690">
                <a:latin typeface="Calibri"/>
                <a:cs typeface="Calibri"/>
              </a:rPr>
              <a:t>June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560">
                <a:latin typeface="Calibri"/>
                <a:cs typeface="Calibri"/>
              </a:rPr>
              <a:t>July </a:t>
            </a:r>
            <a:r>
              <a:rPr dirty="0" sz="700" spc="565">
                <a:latin typeface="Calibri"/>
                <a:cs typeface="Calibri"/>
              </a:rPr>
              <a:t> </a:t>
            </a:r>
            <a:r>
              <a:rPr dirty="0" sz="700" spc="855">
                <a:latin typeface="Calibri"/>
                <a:cs typeface="Calibri"/>
              </a:rPr>
              <a:t>A</a:t>
            </a:r>
            <a:r>
              <a:rPr dirty="0" sz="700" spc="790">
                <a:latin typeface="Calibri"/>
                <a:cs typeface="Calibri"/>
              </a:rPr>
              <a:t>u</a:t>
            </a:r>
            <a:r>
              <a:rPr dirty="0" sz="700" spc="640">
                <a:latin typeface="Calibri"/>
                <a:cs typeface="Calibri"/>
              </a:rPr>
              <a:t>g</a:t>
            </a:r>
            <a:r>
              <a:rPr dirty="0" sz="700" spc="695">
                <a:latin typeface="Calibri"/>
                <a:cs typeface="Calibri"/>
              </a:rPr>
              <a:t>us</a:t>
            </a:r>
            <a:r>
              <a:rPr dirty="0" sz="700" spc="480">
                <a:latin typeface="Calibri"/>
                <a:cs typeface="Calibri"/>
              </a:rPr>
              <a:t>t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15999"/>
              </a:lnSpc>
            </a:pPr>
            <a:r>
              <a:rPr dirty="0" sz="700" spc="650">
                <a:latin typeface="Calibri"/>
                <a:cs typeface="Calibri"/>
              </a:rPr>
              <a:t>S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800">
                <a:latin typeface="Calibri"/>
                <a:cs typeface="Calibri"/>
              </a:rPr>
              <a:t>p</a:t>
            </a:r>
            <a:r>
              <a:rPr dirty="0" sz="700" spc="440">
                <a:latin typeface="Calibri"/>
                <a:cs typeface="Calibri"/>
              </a:rPr>
              <a:t>t</a:t>
            </a:r>
            <a:r>
              <a:rPr dirty="0" sz="700" spc="715">
                <a:latin typeface="Calibri"/>
                <a:cs typeface="Calibri"/>
              </a:rPr>
              <a:t>e</a:t>
            </a:r>
            <a:r>
              <a:rPr dirty="0" sz="700" spc="1190">
                <a:latin typeface="Calibri"/>
                <a:cs typeface="Calibri"/>
              </a:rPr>
              <a:t>m</a:t>
            </a:r>
            <a:r>
              <a:rPr dirty="0" sz="700" spc="790">
                <a:latin typeface="Calibri"/>
                <a:cs typeface="Calibri"/>
              </a:rPr>
              <a:t>b</a:t>
            </a:r>
            <a:r>
              <a:rPr dirty="0" sz="700" spc="465">
                <a:latin typeface="Calibri"/>
                <a:cs typeface="Calibri"/>
              </a:rPr>
              <a:t>er  </a:t>
            </a:r>
            <a:r>
              <a:rPr dirty="0" sz="700" spc="690">
                <a:latin typeface="Calibri"/>
                <a:cs typeface="Calibri"/>
              </a:rPr>
              <a:t>October </a:t>
            </a:r>
            <a:r>
              <a:rPr dirty="0" sz="700" spc="695">
                <a:latin typeface="Calibri"/>
                <a:cs typeface="Calibri"/>
              </a:rPr>
              <a:t> </a:t>
            </a:r>
            <a:r>
              <a:rPr dirty="0" sz="700" spc="785">
                <a:latin typeface="Calibri"/>
                <a:cs typeface="Calibri"/>
              </a:rPr>
              <a:t>November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765">
                <a:latin typeface="Calibri"/>
                <a:cs typeface="Calibri"/>
              </a:rPr>
              <a:t>December </a:t>
            </a:r>
            <a:r>
              <a:rPr dirty="0" sz="700" spc="-145">
                <a:latin typeface="Calibri"/>
                <a:cs typeface="Calibri"/>
              </a:rPr>
              <a:t> </a:t>
            </a:r>
            <a:r>
              <a:rPr dirty="0" sz="700" spc="670">
                <a:latin typeface="Calibri"/>
                <a:cs typeface="Calibri"/>
              </a:rPr>
              <a:t>January </a:t>
            </a:r>
            <a:r>
              <a:rPr dirty="0" sz="700" spc="675">
                <a:latin typeface="Calibri"/>
                <a:cs typeface="Calibri"/>
              </a:rPr>
              <a:t> February </a:t>
            </a:r>
            <a:r>
              <a:rPr dirty="0" sz="700" spc="680">
                <a:latin typeface="Calibri"/>
                <a:cs typeface="Calibri"/>
              </a:rPr>
              <a:t> </a:t>
            </a:r>
            <a:r>
              <a:rPr dirty="0" sz="700" spc="770">
                <a:latin typeface="Calibri"/>
                <a:cs typeface="Calibri"/>
              </a:rPr>
              <a:t>March</a:t>
            </a:r>
            <a:endParaRPr sz="7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-6095" y="0"/>
          <a:ext cx="14092555" cy="7938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1895"/>
                <a:gridCol w="573405"/>
                <a:gridCol w="1965325"/>
                <a:gridCol w="1374775"/>
                <a:gridCol w="504825"/>
                <a:gridCol w="1452879"/>
                <a:gridCol w="1188720"/>
                <a:gridCol w="1189990"/>
                <a:gridCol w="1189990"/>
                <a:gridCol w="1189354"/>
                <a:gridCol w="1189989"/>
                <a:gridCol w="1069340"/>
              </a:tblGrid>
              <a:tr h="125931"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640">
                          <a:latin typeface="Calibri"/>
                          <a:cs typeface="Calibri"/>
                        </a:rPr>
                        <a:t>Period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670">
                          <a:latin typeface="Calibri"/>
                          <a:cs typeface="Calibri"/>
                        </a:rPr>
                        <a:t>Year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705">
                          <a:latin typeface="Calibri"/>
                          <a:cs typeface="Calibri"/>
                        </a:rPr>
                        <a:t>Date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#</a:t>
                      </a:r>
                      <a:r>
                        <a:rPr dirty="0" sz="7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spc="615">
                          <a:latin typeface="Calibri"/>
                          <a:cs typeface="Calibri"/>
                        </a:rPr>
                        <a:t>of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710">
                          <a:latin typeface="Calibri"/>
                          <a:cs typeface="Calibri"/>
                        </a:rPr>
                        <a:t>houses</a:t>
                      </a:r>
                      <a:r>
                        <a:rPr dirty="0" sz="7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spc="620">
                          <a:latin typeface="Calibri"/>
                          <a:cs typeface="Calibri"/>
                        </a:rPr>
                        <a:t>sold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600">
                          <a:latin typeface="Calibri"/>
                          <a:cs typeface="Calibri"/>
                        </a:rPr>
                        <a:t>Level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705">
                          <a:latin typeface="Calibri"/>
                          <a:cs typeface="Calibri"/>
                        </a:rPr>
                        <a:t>Trend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819"/>
                        </a:lnSpc>
                        <a:spcBef>
                          <a:spcPts val="70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Seasonal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01-01-2015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131646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0.605069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01-02-2015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176938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0">
                          <a:latin typeface="Calibri"/>
                          <a:cs typeface="Calibri"/>
                        </a:rPr>
                        <a:t>0.81324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01-03-2015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204653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0.940623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01-04-2015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214838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0.987435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01-05-2015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246787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1.134279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01-06-2015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277672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1.276232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01-07-2015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255973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1.176499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01-08-2015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266235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1.223665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α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15">
                          <a:latin typeface="Calibri"/>
                          <a:cs typeface="Calibri"/>
                        </a:rPr>
                        <a:t>0.1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01-09-2015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230914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S9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1.061323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β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15">
                          <a:latin typeface="Calibri"/>
                          <a:cs typeface="Calibri"/>
                        </a:rPr>
                        <a:t>0.1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01-10-2015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213793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00">
                          <a:latin typeface="Calibri"/>
                          <a:cs typeface="Calibri"/>
                        </a:rPr>
                        <a:t>S10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0.982632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γ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15">
                          <a:latin typeface="Calibri"/>
                          <a:cs typeface="Calibri"/>
                        </a:rPr>
                        <a:t>0.1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01-11-2015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180825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00">
                          <a:latin typeface="Calibri"/>
                          <a:cs typeface="Calibri"/>
                        </a:rPr>
                        <a:t>S11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0.831105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01-12-2015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210587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00">
                          <a:latin typeface="Calibri"/>
                          <a:cs typeface="Calibri"/>
                        </a:rPr>
                        <a:t>S12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0.967897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35">
                          <a:latin typeface="Calibri"/>
                          <a:cs typeface="Calibri"/>
                        </a:rPr>
                        <a:t>Forecast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15">
                          <a:latin typeface="Calibri"/>
                          <a:cs typeface="Calibri"/>
                        </a:rPr>
                        <a:t>Error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01-01-2016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154183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254819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37247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0.605069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01-02-2016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168895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283627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36403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0.791464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237519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-68624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01-03-2016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202480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309554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35355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0.911971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301028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-98548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01-04-2016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237613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334482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34313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0.959731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340575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-102962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01-05-2016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276346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356278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33061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1.098416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418316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-141970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01-06-2016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288312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372996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31427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1.225905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496887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-208575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01-07-2016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264873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386494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29634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1.127382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475803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-210930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01-08-2016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261003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395845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27606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1.167234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509202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-248199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01-09-2016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235482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403293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25590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1.013581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449418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-213936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01-10-2016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238741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410291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23731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0.942557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421434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-182693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01-11-2016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210884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415993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21928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0.798689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360717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-149833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01-12-2016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200432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414837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19619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0.919423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423862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-223430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01-01-2017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162196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417817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17955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0.583382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262876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-100680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01-02-2017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193105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416594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16038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0.758671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344898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-151793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01-03-2017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217340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413200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14094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0.873373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394547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-177207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01-04-2017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267999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412489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12614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0.928729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410088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-142089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01-05-2017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275747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407697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10873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1.056209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466940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-191193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01-06-2017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293088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400621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9078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1.176473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513127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-220039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01-07-2017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276851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393287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7437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1.085038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461888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-185037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01-08-2017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266860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383514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5716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1.120094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467739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-200879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01-09-2017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240859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374070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4200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0.976612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394516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-153657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01-10-2017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235874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365468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0.912842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356541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-120667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01-11-2017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218218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358871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1968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0.779627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294227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-76009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01-12-2017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209316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347522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636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0.887712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331764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80">
                          <a:latin typeface="Calibri"/>
                          <a:cs typeface="Calibri"/>
                        </a:rPr>
                        <a:t>-122448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01-01-2018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155722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340035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55">
                          <a:latin typeface="Calibri"/>
                          <a:cs typeface="Calibri"/>
                        </a:rPr>
                        <a:t>-176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0">
                          <a:latin typeface="Calibri"/>
                          <a:cs typeface="Calibri"/>
                        </a:rPr>
                        <a:t>0.57084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203109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-47387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01-02-2018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197765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331941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55">
                          <a:latin typeface="Calibri"/>
                          <a:cs typeface="Calibri"/>
                        </a:rPr>
                        <a:t>-968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0.742382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257842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-60077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01-03-2018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224567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323588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-1706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0.855435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289063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-64496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01-04-2018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252527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316885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-2206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0.915547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298941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-46414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01-05-2018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260426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307868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-2887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1.035179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332367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-71941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01-06-2018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301841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300139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-3371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1.159393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358801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-56960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01-07-2018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274278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292369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-3811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1.070346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322004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-47726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01-08-2018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263149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283196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-4347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1.101006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323212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-60063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01-09-2018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256927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277272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-4505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0.971613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272327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-15400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01-10-2018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226363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270288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-4753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0.905306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248993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-22630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01-11-2018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205678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265363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-4770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0.779172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207018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-1340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01-12-2018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216753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258951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-4934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0.882645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231331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-14578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01-01-2019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143530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253758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-4960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0.570318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145003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-1473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01-02-2019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195802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250293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-4811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0.746373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184703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11099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01-03-2019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221326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246807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-4678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0.859567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209994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11332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01-04-2019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240711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244208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-4470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0">
                          <a:latin typeface="Calibri"/>
                          <a:cs typeface="Calibri"/>
                        </a:rPr>
                        <a:t>0.92256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221680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19031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04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01-05-2019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264338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241299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-4314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1.041209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248171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16167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01-06-2019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323832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241218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-3891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1.177702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274759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49073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01-07-2019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271417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238952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-3728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1.076898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254022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17395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01-08-2019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272680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236468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-3604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1.106219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258983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13697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89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01-09-2019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251292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235441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-3346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0.981184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226254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25038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16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01-10-2019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236077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234962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-3059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0">
                          <a:latin typeface="Calibri"/>
                          <a:cs typeface="Calibri"/>
                        </a:rPr>
                        <a:t>0.91525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210117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25960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59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01-11-2019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246599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240361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-2214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0">
                          <a:latin typeface="Calibri"/>
                          <a:cs typeface="Calibri"/>
                        </a:rPr>
                        <a:t>0.80385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180692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65907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947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60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01-12-2019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234858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240942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-1934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0.891856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210200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24658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61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01-01-2020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158800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242951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-1540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0.578649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136310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22490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733"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62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01-02-2020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211854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245654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-1116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0.757977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180183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819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31671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765">
                <a:tc>
                  <a:txBody>
                    <a:bodyPr/>
                    <a:lstStyle/>
                    <a:p>
                      <a:pPr algn="r" marR="36195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63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2020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665">
                          <a:latin typeface="Calibri"/>
                          <a:cs typeface="Calibri"/>
                        </a:rPr>
                        <a:t>01-03-2020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230158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246861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655">
                          <a:latin typeface="Calibri"/>
                          <a:cs typeface="Calibri"/>
                        </a:rPr>
                        <a:t>-883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675">
                          <a:latin typeface="Calibri"/>
                          <a:cs typeface="Calibri"/>
                        </a:rPr>
                        <a:t>0.866844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210197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 spc="715">
                          <a:latin typeface="Calibri"/>
                          <a:cs typeface="Calibri"/>
                        </a:rPr>
                        <a:t>19961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9370">
                        <a:lnSpc>
                          <a:spcPts val="780"/>
                        </a:lnSpc>
                        <a:spcBef>
                          <a:spcPts val="55"/>
                        </a:spcBef>
                      </a:pPr>
                      <a:r>
                        <a:rPr dirty="0" sz="700">
                          <a:latin typeface="Calibri"/>
                          <a:cs typeface="Calibri"/>
                        </a:rPr>
                        <a:t>k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036" y="2781681"/>
            <a:ext cx="4751876" cy="5905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768" y="376539"/>
            <a:ext cx="12816205" cy="6275705"/>
          </a:xfrm>
          <a:prstGeom prst="rect">
            <a:avLst/>
          </a:prstGeom>
        </p:spPr>
        <p:txBody>
          <a:bodyPr wrap="square" lIns="0" tIns="2419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905"/>
              </a:spcBef>
              <a:tabLst>
                <a:tab pos="35712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  <a:p>
            <a:pPr algn="just" marL="796925" marR="67945" indent="-295910">
              <a:lnSpc>
                <a:spcPct val="100000"/>
              </a:lnSpc>
              <a:spcBef>
                <a:spcPts val="1800"/>
              </a:spcBef>
              <a:buFont typeface="Microsoft Sans Serif"/>
              <a:buChar char="•"/>
              <a:tabLst>
                <a:tab pos="897890" algn="l"/>
              </a:tabLst>
            </a:pPr>
            <a:r>
              <a:rPr dirty="0"/>
              <a:t>	</a:t>
            </a:r>
            <a:r>
              <a:rPr dirty="0" sz="3600" spc="-5">
                <a:latin typeface="Microsoft Sans Serif"/>
                <a:cs typeface="Microsoft Sans Serif"/>
              </a:rPr>
              <a:t>Exponential </a:t>
            </a:r>
            <a:r>
              <a:rPr dirty="0" sz="3600" spc="-15">
                <a:latin typeface="Microsoft Sans Serif"/>
                <a:cs typeface="Microsoft Sans Serif"/>
              </a:rPr>
              <a:t>(Weighted </a:t>
            </a:r>
            <a:r>
              <a:rPr dirty="0" sz="3600" spc="-5">
                <a:latin typeface="Microsoft Sans Serif"/>
                <a:cs typeface="Microsoft Sans Serif"/>
              </a:rPr>
              <a:t>average </a:t>
            </a:r>
            <a:r>
              <a:rPr dirty="0" sz="3600">
                <a:latin typeface="Microsoft Sans Serif"/>
                <a:cs typeface="Microsoft Sans Serif"/>
              </a:rPr>
              <a:t>of </a:t>
            </a:r>
            <a:r>
              <a:rPr dirty="0" sz="3600" spc="-15">
                <a:latin typeface="Microsoft Sans Serif"/>
                <a:cs typeface="Microsoft Sans Serif"/>
              </a:rPr>
              <a:t>all </a:t>
            </a:r>
            <a:r>
              <a:rPr dirty="0" sz="3600">
                <a:latin typeface="Microsoft Sans Serif"/>
                <a:cs typeface="Microsoft Sans Serif"/>
              </a:rPr>
              <a:t>the past </a:t>
            </a:r>
            <a:r>
              <a:rPr dirty="0" sz="3600" spc="-10">
                <a:latin typeface="Microsoft Sans Serif"/>
                <a:cs typeface="Microsoft Sans Serif"/>
              </a:rPr>
              <a:t>time </a:t>
            </a:r>
            <a:r>
              <a:rPr dirty="0" sz="3600" spc="-5">
                <a:latin typeface="Microsoft Sans Serif"/>
                <a:cs typeface="Microsoft Sans Serif"/>
              </a:rPr>
              <a:t>series 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values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with</a:t>
            </a:r>
            <a:r>
              <a:rPr dirty="0" sz="3600" spc="-5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exponentially</a:t>
            </a:r>
            <a:r>
              <a:rPr dirty="0" sz="3600" spc="-5">
                <a:latin typeface="Microsoft Sans Serif"/>
                <a:cs typeface="Microsoft Sans Serif"/>
              </a:rPr>
              <a:t> decreasing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importance</a:t>
            </a:r>
            <a:r>
              <a:rPr dirty="0" sz="3600">
                <a:latin typeface="Microsoft Sans Serif"/>
                <a:cs typeface="Microsoft Sans Serif"/>
              </a:rPr>
              <a:t> </a:t>
            </a:r>
            <a:r>
              <a:rPr dirty="0" sz="3600" spc="-15">
                <a:latin typeface="Microsoft Sans Serif"/>
                <a:cs typeface="Microsoft Sans Serif"/>
              </a:rPr>
              <a:t>in</a:t>
            </a:r>
            <a:r>
              <a:rPr dirty="0" sz="3600" spc="-10">
                <a:latin typeface="Microsoft Sans Serif"/>
                <a:cs typeface="Microsoft Sans Serif"/>
              </a:rPr>
              <a:t> the </a:t>
            </a:r>
            <a:r>
              <a:rPr dirty="0" sz="3600" spc="-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forecast)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icrosoft Sans Serif"/>
              <a:buChar char="•"/>
            </a:pPr>
            <a:endParaRPr sz="4850">
              <a:latin typeface="Microsoft Sans Serif"/>
              <a:cs typeface="Microsoft Sans Serif"/>
            </a:endParaRPr>
          </a:p>
          <a:p>
            <a:pPr marL="897255" indent="-396875">
              <a:lnSpc>
                <a:spcPct val="100000"/>
              </a:lnSpc>
              <a:spcBef>
                <a:spcPts val="5"/>
              </a:spcBef>
              <a:buChar char="•"/>
              <a:tabLst>
                <a:tab pos="897255" algn="l"/>
                <a:tab pos="897890" algn="l"/>
                <a:tab pos="2800985" algn="l"/>
              </a:tabLst>
            </a:pPr>
            <a:r>
              <a:rPr dirty="0" sz="3600" spc="-5">
                <a:latin typeface="Microsoft Sans Serif"/>
                <a:cs typeface="Microsoft Sans Serif"/>
              </a:rPr>
              <a:t>where</a:t>
            </a:r>
            <a:r>
              <a:rPr dirty="0" sz="3600" spc="105">
                <a:latin typeface="Microsoft Sans Serif"/>
                <a:cs typeface="Microsoft Sans Serif"/>
              </a:rPr>
              <a:t> </a:t>
            </a:r>
            <a:r>
              <a:rPr dirty="0" sz="3600" spc="-135">
                <a:latin typeface="Cambria Math"/>
                <a:cs typeface="Cambria Math"/>
              </a:rPr>
              <a:t>𝐹</a:t>
            </a:r>
            <a:r>
              <a:rPr dirty="0" baseline="-16025" sz="3900" spc="-202">
                <a:latin typeface="Cambria Math"/>
                <a:cs typeface="Cambria Math"/>
              </a:rPr>
              <a:t>𝑡	</a:t>
            </a:r>
            <a:r>
              <a:rPr dirty="0" sz="3600">
                <a:latin typeface="Cambria Math"/>
                <a:cs typeface="Cambria Math"/>
              </a:rPr>
              <a:t>=</a:t>
            </a:r>
            <a:r>
              <a:rPr dirty="0" sz="3600" spc="185">
                <a:latin typeface="Cambria Math"/>
                <a:cs typeface="Cambria Math"/>
              </a:rPr>
              <a:t> </a:t>
            </a:r>
            <a:r>
              <a:rPr dirty="0" sz="3600" spc="-50">
                <a:latin typeface="Cambria Math"/>
                <a:cs typeface="Cambria Math"/>
              </a:rPr>
              <a:t>𝛼𝑌</a:t>
            </a:r>
            <a:r>
              <a:rPr dirty="0" baseline="-16025" sz="3900" spc="-75">
                <a:latin typeface="Cambria Math"/>
                <a:cs typeface="Cambria Math"/>
              </a:rPr>
              <a:t>𝑡−1</a:t>
            </a:r>
            <a:r>
              <a:rPr dirty="0" baseline="-16025" sz="3900" spc="562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+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(1</a:t>
            </a:r>
            <a:r>
              <a:rPr dirty="0" sz="3600" spc="-5">
                <a:latin typeface="Cambria Math"/>
                <a:cs typeface="Cambria Math"/>
              </a:rPr>
              <a:t> </a:t>
            </a:r>
            <a:r>
              <a:rPr dirty="0" sz="3600">
                <a:latin typeface="Cambria Math"/>
                <a:cs typeface="Cambria Math"/>
              </a:rPr>
              <a:t>−</a:t>
            </a:r>
            <a:r>
              <a:rPr dirty="0" sz="3600" spc="-15">
                <a:latin typeface="Cambria Math"/>
                <a:cs typeface="Cambria Math"/>
              </a:rPr>
              <a:t> </a:t>
            </a:r>
            <a:r>
              <a:rPr dirty="0" sz="3600" spc="-5">
                <a:latin typeface="Cambria Math"/>
                <a:cs typeface="Cambria Math"/>
              </a:rPr>
              <a:t>𝛼)𝐹</a:t>
            </a:r>
            <a:r>
              <a:rPr dirty="0" baseline="-16025" sz="3900" spc="-7">
                <a:latin typeface="Cambria Math"/>
                <a:cs typeface="Cambria Math"/>
              </a:rPr>
              <a:t>𝑡−1</a:t>
            </a:r>
            <a:endParaRPr baseline="-16025" sz="3900">
              <a:latin typeface="Cambria Math"/>
              <a:cs typeface="Cambria Math"/>
            </a:endParaRPr>
          </a:p>
          <a:p>
            <a:pPr algn="just" marL="796925" marR="43180" indent="-29591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897890" algn="l"/>
              </a:tabLst>
            </a:pPr>
            <a:r>
              <a:rPr dirty="0"/>
              <a:t>	</a:t>
            </a:r>
            <a:r>
              <a:rPr dirty="0" sz="3600" spc="-5">
                <a:latin typeface="Microsoft Sans Serif"/>
                <a:cs typeface="Microsoft Sans Serif"/>
              </a:rPr>
              <a:t>α=1 </a:t>
            </a:r>
            <a:r>
              <a:rPr dirty="0" sz="3600">
                <a:latin typeface="Symbol"/>
                <a:cs typeface="Symbol"/>
              </a:rPr>
              <a:t>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Forecast value </a:t>
            </a:r>
            <a:r>
              <a:rPr dirty="0" sz="3600" spc="-10">
                <a:latin typeface="Microsoft Sans Serif"/>
                <a:cs typeface="Microsoft Sans Serif"/>
              </a:rPr>
              <a:t>is </a:t>
            </a:r>
            <a:r>
              <a:rPr dirty="0" sz="3600" spc="-5">
                <a:latin typeface="Microsoft Sans Serif"/>
                <a:cs typeface="Microsoft Sans Serif"/>
              </a:rPr>
              <a:t>just </a:t>
            </a:r>
            <a:r>
              <a:rPr dirty="0" sz="3600">
                <a:latin typeface="Microsoft Sans Serif"/>
                <a:cs typeface="Microsoft Sans Serif"/>
              </a:rPr>
              <a:t>the </a:t>
            </a:r>
            <a:r>
              <a:rPr dirty="0" sz="3600" spc="-5">
                <a:latin typeface="Microsoft Sans Serif"/>
                <a:cs typeface="Microsoft Sans Serif"/>
              </a:rPr>
              <a:t>previous actual value. </a:t>
            </a:r>
            <a:r>
              <a:rPr dirty="0" sz="3600">
                <a:latin typeface="Microsoft Sans Serif"/>
                <a:cs typeface="Microsoft Sans Serif"/>
              </a:rPr>
              <a:t>A </a:t>
            </a:r>
            <a:r>
              <a:rPr dirty="0" sz="3600" spc="5">
                <a:latin typeface="Microsoft Sans Serif"/>
                <a:cs typeface="Microsoft Sans Serif"/>
              </a:rPr>
              <a:t> </a:t>
            </a:r>
            <a:r>
              <a:rPr dirty="0" sz="3600" spc="35">
                <a:latin typeface="Microsoft Sans Serif"/>
                <a:cs typeface="Microsoft Sans Serif"/>
              </a:rPr>
              <a:t>naïve </a:t>
            </a:r>
            <a:r>
              <a:rPr dirty="0" sz="3600" spc="-5">
                <a:latin typeface="Microsoft Sans Serif"/>
                <a:cs typeface="Microsoft Sans Serif"/>
              </a:rPr>
              <a:t>forecast.</a:t>
            </a:r>
            <a:endParaRPr sz="3600">
              <a:latin typeface="Microsoft Sans Serif"/>
              <a:cs typeface="Microsoft Sans Serif"/>
            </a:endParaRPr>
          </a:p>
          <a:p>
            <a:pPr algn="just" marL="796925" marR="68580" indent="-29591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897890" algn="l"/>
              </a:tabLst>
            </a:pPr>
            <a:r>
              <a:rPr dirty="0"/>
              <a:t>	</a:t>
            </a:r>
            <a:r>
              <a:rPr dirty="0" sz="3600" spc="-5">
                <a:latin typeface="Microsoft Sans Serif"/>
                <a:cs typeface="Microsoft Sans Serif"/>
              </a:rPr>
              <a:t>α=0 </a:t>
            </a:r>
            <a:r>
              <a:rPr dirty="0" sz="3600">
                <a:latin typeface="Symbol"/>
                <a:cs typeface="Symbol"/>
              </a:rPr>
              <a:t>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Current Forecast </a:t>
            </a:r>
            <a:r>
              <a:rPr dirty="0" sz="3600" spc="-5">
                <a:latin typeface="Microsoft Sans Serif"/>
                <a:cs typeface="Microsoft Sans Serif"/>
              </a:rPr>
              <a:t>value </a:t>
            </a:r>
            <a:r>
              <a:rPr dirty="0" sz="3600" spc="-15">
                <a:latin typeface="Microsoft Sans Serif"/>
                <a:cs typeface="Microsoft Sans Serif"/>
              </a:rPr>
              <a:t>is </a:t>
            </a:r>
            <a:r>
              <a:rPr dirty="0" sz="3600" spc="-10">
                <a:latin typeface="Microsoft Sans Serif"/>
                <a:cs typeface="Microsoft Sans Serif"/>
              </a:rPr>
              <a:t>just </a:t>
            </a:r>
            <a:r>
              <a:rPr dirty="0" sz="3600">
                <a:latin typeface="Microsoft Sans Serif"/>
                <a:cs typeface="Microsoft Sans Serif"/>
              </a:rPr>
              <a:t>the </a:t>
            </a:r>
            <a:r>
              <a:rPr dirty="0" sz="3600" spc="-5">
                <a:latin typeface="Microsoft Sans Serif"/>
                <a:cs typeface="Microsoft Sans Serif"/>
              </a:rPr>
              <a:t>previous forecast </a:t>
            </a:r>
            <a:r>
              <a:rPr dirty="0" sz="3600" spc="-944">
                <a:latin typeface="Microsoft Sans Serif"/>
                <a:cs typeface="Microsoft Sans Serif"/>
              </a:rPr>
              <a:t> </a:t>
            </a:r>
            <a:r>
              <a:rPr dirty="0" sz="3600" spc="-5"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13117194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0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 spc="-5">
                <a:solidFill>
                  <a:srgbClr val="0000FF"/>
                </a:solidFill>
              </a:rPr>
              <a:t>Holts-Winters</a:t>
            </a:r>
            <a:r>
              <a:rPr dirty="0" sz="3600" spc="15">
                <a:solidFill>
                  <a:srgbClr val="0000FF"/>
                </a:solidFill>
              </a:rPr>
              <a:t> </a:t>
            </a:r>
            <a:r>
              <a:rPr dirty="0" sz="3600" spc="-40">
                <a:solidFill>
                  <a:srgbClr val="0000FF"/>
                </a:solidFill>
              </a:rPr>
              <a:t>Triple</a:t>
            </a:r>
            <a:r>
              <a:rPr dirty="0" sz="3600" spc="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00FF"/>
                </a:solidFill>
              </a:rPr>
              <a:t>Exponential</a:t>
            </a:r>
            <a:r>
              <a:rPr dirty="0" sz="3600" spc="15">
                <a:solidFill>
                  <a:srgbClr val="0000FF"/>
                </a:solidFill>
              </a:rPr>
              <a:t> </a:t>
            </a:r>
            <a:r>
              <a:rPr dirty="0" sz="3600" spc="-5">
                <a:solidFill>
                  <a:srgbClr val="0000FF"/>
                </a:solidFill>
              </a:rPr>
              <a:t>Smoothing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42210" y="1735328"/>
          <a:ext cx="8031480" cy="3430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2789"/>
                <a:gridCol w="2002789"/>
                <a:gridCol w="2002789"/>
                <a:gridCol w="2002789"/>
              </a:tblGrid>
              <a:tr h="683640">
                <a:tc rowSpan="2">
                  <a:txBody>
                    <a:bodyPr/>
                    <a:lstStyle/>
                    <a:p>
                      <a:pPr marL="412115">
                        <a:lnSpc>
                          <a:spcPct val="100000"/>
                        </a:lnSpc>
                        <a:spcBef>
                          <a:spcPts val="3060"/>
                        </a:spcBef>
                      </a:pPr>
                      <a:r>
                        <a:rPr dirty="0" sz="3600" spc="-30">
                          <a:latin typeface="Microsoft Sans Serif"/>
                          <a:cs typeface="Microsoft Sans Serif"/>
                        </a:rPr>
                        <a:t>Trend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8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Seasonality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364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8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No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Linear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Ratio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640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No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640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Linear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641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3600" spc="-5">
                          <a:latin typeface="Microsoft Sans Serif"/>
                          <a:cs typeface="Microsoft Sans Serif"/>
                        </a:rPr>
                        <a:t>Ratio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19322" y="3505962"/>
              <a:ext cx="7345680" cy="0"/>
            </a:xfrm>
            <a:custGeom>
              <a:avLst/>
              <a:gdLst/>
              <a:ahLst/>
              <a:cxnLst/>
              <a:rect l="l" t="t" r="r" b="b"/>
              <a:pathLst>
                <a:path w="7345680" h="0">
                  <a:moveTo>
                    <a:pt x="0" y="0"/>
                  </a:moveTo>
                  <a:lnTo>
                    <a:pt x="7345680" y="0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83158" y="1653362"/>
            <a:ext cx="19729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No</a:t>
            </a:r>
            <a:r>
              <a:rPr dirty="0" sz="4000" spc="-2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3355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No</a:t>
            </a:r>
            <a:r>
              <a:rPr dirty="0" sz="4000" spc="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19322" y="3505962"/>
              <a:ext cx="7345680" cy="0"/>
            </a:xfrm>
            <a:custGeom>
              <a:avLst/>
              <a:gdLst/>
              <a:ahLst/>
              <a:cxnLst/>
              <a:rect l="l" t="t" r="r" b="b"/>
              <a:pathLst>
                <a:path w="7345680" h="0">
                  <a:moveTo>
                    <a:pt x="0" y="0"/>
                  </a:moveTo>
                  <a:lnTo>
                    <a:pt x="7345680" y="0"/>
                  </a:lnTo>
                </a:path>
              </a:pathLst>
            </a:custGeom>
            <a:ln w="25908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83158" y="1653362"/>
            <a:ext cx="19729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No</a:t>
            </a:r>
            <a:r>
              <a:rPr dirty="0" sz="4000" spc="-2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411987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Linear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19322" y="3505962"/>
              <a:ext cx="7345680" cy="0"/>
            </a:xfrm>
            <a:custGeom>
              <a:avLst/>
              <a:gdLst/>
              <a:ahLst/>
              <a:cxnLst/>
              <a:rect l="l" t="t" r="r" b="b"/>
              <a:pathLst>
                <a:path w="7345680" h="0">
                  <a:moveTo>
                    <a:pt x="0" y="0"/>
                  </a:moveTo>
                  <a:lnTo>
                    <a:pt x="7345680" y="0"/>
                  </a:lnTo>
                </a:path>
              </a:pathLst>
            </a:custGeom>
            <a:ln w="25908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83158" y="1653362"/>
            <a:ext cx="19729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No</a:t>
            </a:r>
            <a:r>
              <a:rPr dirty="0" sz="4000" spc="-25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38931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Ratio</a:t>
            </a:r>
            <a:r>
              <a:rPr dirty="0" sz="4000" spc="-3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18382" y="2881122"/>
              <a:ext cx="7155815" cy="1630680"/>
            </a:xfrm>
            <a:custGeom>
              <a:avLst/>
              <a:gdLst/>
              <a:ahLst/>
              <a:cxnLst/>
              <a:rect l="l" t="t" r="r" b="b"/>
              <a:pathLst>
                <a:path w="7155815" h="1630679">
                  <a:moveTo>
                    <a:pt x="0" y="1630679"/>
                  </a:moveTo>
                  <a:lnTo>
                    <a:pt x="7155561" y="0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4007" y="1690573"/>
            <a:ext cx="27368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Linear</a:t>
            </a:r>
            <a:r>
              <a:rPr dirty="0" sz="4000" spc="1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3355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No</a:t>
            </a:r>
            <a:r>
              <a:rPr dirty="0" sz="4000" spc="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18382" y="2881122"/>
              <a:ext cx="7155815" cy="1630680"/>
            </a:xfrm>
            <a:custGeom>
              <a:avLst/>
              <a:gdLst/>
              <a:ahLst/>
              <a:cxnLst/>
              <a:rect l="l" t="t" r="r" b="b"/>
              <a:pathLst>
                <a:path w="7155815" h="1630679">
                  <a:moveTo>
                    <a:pt x="0" y="1630679"/>
                  </a:moveTo>
                  <a:lnTo>
                    <a:pt x="7155561" y="0"/>
                  </a:lnTo>
                </a:path>
              </a:pathLst>
            </a:custGeom>
            <a:ln w="25908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4007" y="1690573"/>
            <a:ext cx="27368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Linear</a:t>
            </a:r>
            <a:r>
              <a:rPr dirty="0" sz="4000" spc="1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411987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Linear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18382" y="2881122"/>
              <a:ext cx="7155815" cy="1630680"/>
            </a:xfrm>
            <a:custGeom>
              <a:avLst/>
              <a:gdLst/>
              <a:ahLst/>
              <a:cxnLst/>
              <a:rect l="l" t="t" r="r" b="b"/>
              <a:pathLst>
                <a:path w="7155815" h="1630679">
                  <a:moveTo>
                    <a:pt x="0" y="1630679"/>
                  </a:moveTo>
                  <a:lnTo>
                    <a:pt x="7155561" y="0"/>
                  </a:lnTo>
                </a:path>
              </a:pathLst>
            </a:custGeom>
            <a:ln w="25908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4007" y="1690573"/>
            <a:ext cx="27368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Linear</a:t>
            </a:r>
            <a:r>
              <a:rPr dirty="0" sz="4000" spc="1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38931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Ratio</a:t>
            </a:r>
            <a:r>
              <a:rPr dirty="0" sz="4000" spc="-30">
                <a:latin typeface="Microsoft Sans Serif"/>
                <a:cs typeface="Microsoft Sans Serif"/>
              </a:rPr>
              <a:t> </a:t>
            </a:r>
            <a:r>
              <a:rPr dirty="0" sz="4000" spc="-5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82568" y="2135124"/>
              <a:ext cx="6192520" cy="2955290"/>
            </a:xfrm>
            <a:custGeom>
              <a:avLst/>
              <a:gdLst/>
              <a:ahLst/>
              <a:cxnLst/>
              <a:rect l="l" t="t" r="r" b="b"/>
              <a:pathLst>
                <a:path w="6192520" h="2955290">
                  <a:moveTo>
                    <a:pt x="0" y="2839720"/>
                  </a:moveTo>
                  <a:lnTo>
                    <a:pt x="51346" y="2845190"/>
                  </a:lnTo>
                  <a:lnTo>
                    <a:pt x="102689" y="2850649"/>
                  </a:lnTo>
                  <a:lnTo>
                    <a:pt x="154027" y="2856086"/>
                  </a:lnTo>
                  <a:lnTo>
                    <a:pt x="205356" y="2861490"/>
                  </a:lnTo>
                  <a:lnTo>
                    <a:pt x="256674" y="2866850"/>
                  </a:lnTo>
                  <a:lnTo>
                    <a:pt x="307979" y="2872155"/>
                  </a:lnTo>
                  <a:lnTo>
                    <a:pt x="359267" y="2877395"/>
                  </a:lnTo>
                  <a:lnTo>
                    <a:pt x="410536" y="2882557"/>
                  </a:lnTo>
                  <a:lnTo>
                    <a:pt x="461783" y="2887633"/>
                  </a:lnTo>
                  <a:lnTo>
                    <a:pt x="513005" y="2892609"/>
                  </a:lnTo>
                  <a:lnTo>
                    <a:pt x="564200" y="2897476"/>
                  </a:lnTo>
                  <a:lnTo>
                    <a:pt x="615366" y="2902223"/>
                  </a:lnTo>
                  <a:lnTo>
                    <a:pt x="666498" y="2906838"/>
                  </a:lnTo>
                  <a:lnTo>
                    <a:pt x="717595" y="2911311"/>
                  </a:lnTo>
                  <a:lnTo>
                    <a:pt x="768653" y="2915630"/>
                  </a:lnTo>
                  <a:lnTo>
                    <a:pt x="819671" y="2919786"/>
                  </a:lnTo>
                  <a:lnTo>
                    <a:pt x="870645" y="2923766"/>
                  </a:lnTo>
                  <a:lnTo>
                    <a:pt x="921573" y="2927560"/>
                  </a:lnTo>
                  <a:lnTo>
                    <a:pt x="972452" y="2931157"/>
                  </a:lnTo>
                  <a:lnTo>
                    <a:pt x="1023279" y="2934546"/>
                  </a:lnTo>
                  <a:lnTo>
                    <a:pt x="1074051" y="2937716"/>
                  </a:lnTo>
                  <a:lnTo>
                    <a:pt x="1124767" y="2940657"/>
                  </a:lnTo>
                  <a:lnTo>
                    <a:pt x="1175422" y="2943356"/>
                  </a:lnTo>
                  <a:lnTo>
                    <a:pt x="1226015" y="2945804"/>
                  </a:lnTo>
                  <a:lnTo>
                    <a:pt x="1276542" y="2947989"/>
                  </a:lnTo>
                  <a:lnTo>
                    <a:pt x="1327002" y="2949901"/>
                  </a:lnTo>
                  <a:lnTo>
                    <a:pt x="1377390" y="2951528"/>
                  </a:lnTo>
                  <a:lnTo>
                    <a:pt x="1427705" y="2952860"/>
                  </a:lnTo>
                  <a:lnTo>
                    <a:pt x="1477944" y="2953885"/>
                  </a:lnTo>
                  <a:lnTo>
                    <a:pt x="1528104" y="2954593"/>
                  </a:lnTo>
                  <a:lnTo>
                    <a:pt x="1578182" y="2954973"/>
                  </a:lnTo>
                  <a:lnTo>
                    <a:pt x="1628176" y="2955014"/>
                  </a:lnTo>
                  <a:lnTo>
                    <a:pt x="1678083" y="2954704"/>
                  </a:lnTo>
                  <a:lnTo>
                    <a:pt x="1727900" y="2954033"/>
                  </a:lnTo>
                  <a:lnTo>
                    <a:pt x="1777625" y="2952991"/>
                  </a:lnTo>
                  <a:lnTo>
                    <a:pt x="1827254" y="2951565"/>
                  </a:lnTo>
                  <a:lnTo>
                    <a:pt x="1876785" y="2949745"/>
                  </a:lnTo>
                  <a:lnTo>
                    <a:pt x="1926216" y="2947521"/>
                  </a:lnTo>
                  <a:lnTo>
                    <a:pt x="1975543" y="2944881"/>
                  </a:lnTo>
                  <a:lnTo>
                    <a:pt x="2024765" y="2941814"/>
                  </a:lnTo>
                  <a:lnTo>
                    <a:pt x="2073877" y="2938310"/>
                  </a:lnTo>
                  <a:lnTo>
                    <a:pt x="2122878" y="2934357"/>
                  </a:lnTo>
                  <a:lnTo>
                    <a:pt x="2171765" y="2929944"/>
                  </a:lnTo>
                  <a:lnTo>
                    <a:pt x="2220534" y="2925061"/>
                  </a:lnTo>
                  <a:lnTo>
                    <a:pt x="2269184" y="2919697"/>
                  </a:lnTo>
                  <a:lnTo>
                    <a:pt x="2317712" y="2913840"/>
                  </a:lnTo>
                  <a:lnTo>
                    <a:pt x="2366114" y="2907481"/>
                  </a:lnTo>
                  <a:lnTo>
                    <a:pt x="2414389" y="2900607"/>
                  </a:lnTo>
                  <a:lnTo>
                    <a:pt x="2462533" y="2893207"/>
                  </a:lnTo>
                  <a:lnTo>
                    <a:pt x="2510544" y="2885272"/>
                  </a:lnTo>
                  <a:lnTo>
                    <a:pt x="2558419" y="2876790"/>
                  </a:lnTo>
                  <a:lnTo>
                    <a:pt x="2606155" y="2867750"/>
                  </a:lnTo>
                  <a:lnTo>
                    <a:pt x="2653750" y="2858141"/>
                  </a:lnTo>
                  <a:lnTo>
                    <a:pt x="2701201" y="2847952"/>
                  </a:lnTo>
                  <a:lnTo>
                    <a:pt x="2748505" y="2837172"/>
                  </a:lnTo>
                  <a:lnTo>
                    <a:pt x="2795659" y="2825791"/>
                  </a:lnTo>
                  <a:lnTo>
                    <a:pt x="2842661" y="2813797"/>
                  </a:lnTo>
                  <a:lnTo>
                    <a:pt x="2889508" y="2801179"/>
                  </a:lnTo>
                  <a:lnTo>
                    <a:pt x="2936198" y="2787927"/>
                  </a:lnTo>
                  <a:lnTo>
                    <a:pt x="2982727" y="2774030"/>
                  </a:lnTo>
                  <a:lnTo>
                    <a:pt x="3029093" y="2759476"/>
                  </a:lnTo>
                  <a:lnTo>
                    <a:pt x="3075293" y="2744255"/>
                  </a:lnTo>
                  <a:lnTo>
                    <a:pt x="3121324" y="2728356"/>
                  </a:lnTo>
                  <a:lnTo>
                    <a:pt x="3167184" y="2711767"/>
                  </a:lnTo>
                  <a:lnTo>
                    <a:pt x="3212870" y="2694479"/>
                  </a:lnTo>
                  <a:lnTo>
                    <a:pt x="3258380" y="2676479"/>
                  </a:lnTo>
                  <a:lnTo>
                    <a:pt x="3303710" y="2657757"/>
                  </a:lnTo>
                  <a:lnTo>
                    <a:pt x="3348858" y="2638303"/>
                  </a:lnTo>
                  <a:lnTo>
                    <a:pt x="3393821" y="2618104"/>
                  </a:lnTo>
                  <a:lnTo>
                    <a:pt x="4266414" y="2009340"/>
                  </a:lnTo>
                  <a:lnTo>
                    <a:pt x="5179917" y="1131554"/>
                  </a:lnTo>
                  <a:lnTo>
                    <a:pt x="5899919" y="342517"/>
                  </a:lnTo>
                  <a:lnTo>
                    <a:pt x="6192012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4007" y="1690573"/>
            <a:ext cx="25101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Ratio</a:t>
            </a:r>
            <a:r>
              <a:rPr dirty="0" sz="4000" spc="-3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266" y="1451813"/>
            <a:ext cx="3355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Sans Serif"/>
                <a:cs typeface="Microsoft Sans Serif"/>
              </a:rPr>
              <a:t>No</a:t>
            </a:r>
            <a:r>
              <a:rPr dirty="0" sz="4000" spc="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68" y="605485"/>
            <a:ext cx="11690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13482" y="1433322"/>
            <a:ext cx="8625840" cy="5486400"/>
            <a:chOff x="2713482" y="1433322"/>
            <a:chExt cx="8625840" cy="5486400"/>
          </a:xfrm>
        </p:grpSpPr>
        <p:sp>
          <p:nvSpPr>
            <p:cNvPr id="9" name="object 9"/>
            <p:cNvSpPr/>
            <p:nvPr/>
          </p:nvSpPr>
          <p:spPr>
            <a:xfrm>
              <a:off x="2713482" y="1433321"/>
              <a:ext cx="8625840" cy="5487035"/>
            </a:xfrm>
            <a:custGeom>
              <a:avLst/>
              <a:gdLst/>
              <a:ahLst/>
              <a:cxnLst/>
              <a:rect l="l" t="t" r="r" b="b"/>
              <a:pathLst>
                <a:path w="8625840" h="5487034">
                  <a:moveTo>
                    <a:pt x="8625840" y="4739640"/>
                  </a:moveTo>
                  <a:lnTo>
                    <a:pt x="8602980" y="4728210"/>
                  </a:lnTo>
                  <a:lnTo>
                    <a:pt x="8549640" y="4701540"/>
                  </a:lnTo>
                  <a:lnTo>
                    <a:pt x="8549640" y="4728210"/>
                  </a:lnTo>
                  <a:lnTo>
                    <a:pt x="1015746" y="4728210"/>
                  </a:lnTo>
                  <a:lnTo>
                    <a:pt x="1015746" y="76200"/>
                  </a:lnTo>
                  <a:lnTo>
                    <a:pt x="1043940" y="76200"/>
                  </a:lnTo>
                  <a:lnTo>
                    <a:pt x="1037590" y="63500"/>
                  </a:lnTo>
                  <a:lnTo>
                    <a:pt x="1005840" y="0"/>
                  </a:lnTo>
                  <a:lnTo>
                    <a:pt x="967740" y="76200"/>
                  </a:lnTo>
                  <a:lnTo>
                    <a:pt x="995934" y="76200"/>
                  </a:lnTo>
                  <a:lnTo>
                    <a:pt x="995934" y="4728210"/>
                  </a:lnTo>
                  <a:lnTo>
                    <a:pt x="0" y="4728210"/>
                  </a:lnTo>
                  <a:lnTo>
                    <a:pt x="0" y="4751070"/>
                  </a:lnTo>
                  <a:lnTo>
                    <a:pt x="995934" y="4751070"/>
                  </a:lnTo>
                  <a:lnTo>
                    <a:pt x="995934" y="5486412"/>
                  </a:lnTo>
                  <a:lnTo>
                    <a:pt x="1015746" y="5486400"/>
                  </a:lnTo>
                  <a:lnTo>
                    <a:pt x="1015746" y="4751070"/>
                  </a:lnTo>
                  <a:lnTo>
                    <a:pt x="8549640" y="4751070"/>
                  </a:lnTo>
                  <a:lnTo>
                    <a:pt x="8549640" y="4777740"/>
                  </a:lnTo>
                  <a:lnTo>
                    <a:pt x="8602980" y="4751070"/>
                  </a:lnTo>
                  <a:lnTo>
                    <a:pt x="8625840" y="4739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82568" y="2135124"/>
              <a:ext cx="6192520" cy="2955290"/>
            </a:xfrm>
            <a:custGeom>
              <a:avLst/>
              <a:gdLst/>
              <a:ahLst/>
              <a:cxnLst/>
              <a:rect l="l" t="t" r="r" b="b"/>
              <a:pathLst>
                <a:path w="6192520" h="2955290">
                  <a:moveTo>
                    <a:pt x="0" y="2839720"/>
                  </a:moveTo>
                  <a:lnTo>
                    <a:pt x="51346" y="2845190"/>
                  </a:lnTo>
                  <a:lnTo>
                    <a:pt x="102689" y="2850649"/>
                  </a:lnTo>
                  <a:lnTo>
                    <a:pt x="154027" y="2856086"/>
                  </a:lnTo>
                  <a:lnTo>
                    <a:pt x="205356" y="2861490"/>
                  </a:lnTo>
                  <a:lnTo>
                    <a:pt x="256674" y="2866850"/>
                  </a:lnTo>
                  <a:lnTo>
                    <a:pt x="307979" y="2872155"/>
                  </a:lnTo>
                  <a:lnTo>
                    <a:pt x="359267" y="2877395"/>
                  </a:lnTo>
                  <a:lnTo>
                    <a:pt x="410536" y="2882557"/>
                  </a:lnTo>
                  <a:lnTo>
                    <a:pt x="461783" y="2887633"/>
                  </a:lnTo>
                  <a:lnTo>
                    <a:pt x="513005" y="2892609"/>
                  </a:lnTo>
                  <a:lnTo>
                    <a:pt x="564200" y="2897476"/>
                  </a:lnTo>
                  <a:lnTo>
                    <a:pt x="615366" y="2902223"/>
                  </a:lnTo>
                  <a:lnTo>
                    <a:pt x="666498" y="2906838"/>
                  </a:lnTo>
                  <a:lnTo>
                    <a:pt x="717595" y="2911311"/>
                  </a:lnTo>
                  <a:lnTo>
                    <a:pt x="768653" y="2915630"/>
                  </a:lnTo>
                  <a:lnTo>
                    <a:pt x="819671" y="2919786"/>
                  </a:lnTo>
                  <a:lnTo>
                    <a:pt x="870645" y="2923766"/>
                  </a:lnTo>
                  <a:lnTo>
                    <a:pt x="921573" y="2927560"/>
                  </a:lnTo>
                  <a:lnTo>
                    <a:pt x="972452" y="2931157"/>
                  </a:lnTo>
                  <a:lnTo>
                    <a:pt x="1023279" y="2934546"/>
                  </a:lnTo>
                  <a:lnTo>
                    <a:pt x="1074051" y="2937716"/>
                  </a:lnTo>
                  <a:lnTo>
                    <a:pt x="1124767" y="2940657"/>
                  </a:lnTo>
                  <a:lnTo>
                    <a:pt x="1175422" y="2943356"/>
                  </a:lnTo>
                  <a:lnTo>
                    <a:pt x="1226015" y="2945804"/>
                  </a:lnTo>
                  <a:lnTo>
                    <a:pt x="1276542" y="2947989"/>
                  </a:lnTo>
                  <a:lnTo>
                    <a:pt x="1327002" y="2949901"/>
                  </a:lnTo>
                  <a:lnTo>
                    <a:pt x="1377390" y="2951528"/>
                  </a:lnTo>
                  <a:lnTo>
                    <a:pt x="1427705" y="2952860"/>
                  </a:lnTo>
                  <a:lnTo>
                    <a:pt x="1477944" y="2953885"/>
                  </a:lnTo>
                  <a:lnTo>
                    <a:pt x="1528104" y="2954593"/>
                  </a:lnTo>
                  <a:lnTo>
                    <a:pt x="1578182" y="2954973"/>
                  </a:lnTo>
                  <a:lnTo>
                    <a:pt x="1628176" y="2955014"/>
                  </a:lnTo>
                  <a:lnTo>
                    <a:pt x="1678083" y="2954704"/>
                  </a:lnTo>
                  <a:lnTo>
                    <a:pt x="1727900" y="2954033"/>
                  </a:lnTo>
                  <a:lnTo>
                    <a:pt x="1777625" y="2952991"/>
                  </a:lnTo>
                  <a:lnTo>
                    <a:pt x="1827254" y="2951565"/>
                  </a:lnTo>
                  <a:lnTo>
                    <a:pt x="1876785" y="2949745"/>
                  </a:lnTo>
                  <a:lnTo>
                    <a:pt x="1926216" y="2947521"/>
                  </a:lnTo>
                  <a:lnTo>
                    <a:pt x="1975543" y="2944881"/>
                  </a:lnTo>
                  <a:lnTo>
                    <a:pt x="2024765" y="2941814"/>
                  </a:lnTo>
                  <a:lnTo>
                    <a:pt x="2073877" y="2938310"/>
                  </a:lnTo>
                  <a:lnTo>
                    <a:pt x="2122878" y="2934357"/>
                  </a:lnTo>
                  <a:lnTo>
                    <a:pt x="2171765" y="2929944"/>
                  </a:lnTo>
                  <a:lnTo>
                    <a:pt x="2220534" y="2925061"/>
                  </a:lnTo>
                  <a:lnTo>
                    <a:pt x="2269184" y="2919697"/>
                  </a:lnTo>
                  <a:lnTo>
                    <a:pt x="2317712" y="2913840"/>
                  </a:lnTo>
                  <a:lnTo>
                    <a:pt x="2366114" y="2907481"/>
                  </a:lnTo>
                  <a:lnTo>
                    <a:pt x="2414389" y="2900607"/>
                  </a:lnTo>
                  <a:lnTo>
                    <a:pt x="2462533" y="2893207"/>
                  </a:lnTo>
                  <a:lnTo>
                    <a:pt x="2510544" y="2885272"/>
                  </a:lnTo>
                  <a:lnTo>
                    <a:pt x="2558419" y="2876790"/>
                  </a:lnTo>
                  <a:lnTo>
                    <a:pt x="2606155" y="2867750"/>
                  </a:lnTo>
                  <a:lnTo>
                    <a:pt x="2653750" y="2858141"/>
                  </a:lnTo>
                  <a:lnTo>
                    <a:pt x="2701201" y="2847952"/>
                  </a:lnTo>
                  <a:lnTo>
                    <a:pt x="2748505" y="2837172"/>
                  </a:lnTo>
                  <a:lnTo>
                    <a:pt x="2795659" y="2825791"/>
                  </a:lnTo>
                  <a:lnTo>
                    <a:pt x="2842661" y="2813797"/>
                  </a:lnTo>
                  <a:lnTo>
                    <a:pt x="2889508" y="2801179"/>
                  </a:lnTo>
                  <a:lnTo>
                    <a:pt x="2936198" y="2787927"/>
                  </a:lnTo>
                  <a:lnTo>
                    <a:pt x="2982727" y="2774030"/>
                  </a:lnTo>
                  <a:lnTo>
                    <a:pt x="3029093" y="2759476"/>
                  </a:lnTo>
                  <a:lnTo>
                    <a:pt x="3075293" y="2744255"/>
                  </a:lnTo>
                  <a:lnTo>
                    <a:pt x="3121324" y="2728356"/>
                  </a:lnTo>
                  <a:lnTo>
                    <a:pt x="3167184" y="2711767"/>
                  </a:lnTo>
                  <a:lnTo>
                    <a:pt x="3212870" y="2694479"/>
                  </a:lnTo>
                  <a:lnTo>
                    <a:pt x="3258380" y="2676479"/>
                  </a:lnTo>
                  <a:lnTo>
                    <a:pt x="3303710" y="2657757"/>
                  </a:lnTo>
                  <a:lnTo>
                    <a:pt x="3348858" y="2638303"/>
                  </a:lnTo>
                  <a:lnTo>
                    <a:pt x="3393821" y="2618104"/>
                  </a:lnTo>
                  <a:lnTo>
                    <a:pt x="4266414" y="2009340"/>
                  </a:lnTo>
                  <a:lnTo>
                    <a:pt x="5179917" y="1131554"/>
                  </a:lnTo>
                  <a:lnTo>
                    <a:pt x="5899919" y="342517"/>
                  </a:lnTo>
                  <a:lnTo>
                    <a:pt x="6192012" y="0"/>
                  </a:lnTo>
                </a:path>
              </a:pathLst>
            </a:custGeom>
            <a:ln w="12192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4007" y="1690573"/>
            <a:ext cx="25101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Ratio</a:t>
            </a:r>
            <a:r>
              <a:rPr dirty="0" sz="4000" spc="-3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0067" y="1303401"/>
            <a:ext cx="4117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Linear</a:t>
            </a:r>
            <a:r>
              <a:rPr dirty="0" sz="4000" spc="30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13482" y="1433321"/>
            <a:ext cx="8625840" cy="5487035"/>
          </a:xfrm>
          <a:custGeom>
            <a:avLst/>
            <a:gdLst/>
            <a:ahLst/>
            <a:cxnLst/>
            <a:rect l="l" t="t" r="r" b="b"/>
            <a:pathLst>
              <a:path w="8625840" h="5487034">
                <a:moveTo>
                  <a:pt x="8625840" y="4739640"/>
                </a:moveTo>
                <a:lnTo>
                  <a:pt x="8602980" y="4728210"/>
                </a:lnTo>
                <a:lnTo>
                  <a:pt x="8549640" y="4701540"/>
                </a:lnTo>
                <a:lnTo>
                  <a:pt x="8549640" y="4728210"/>
                </a:lnTo>
                <a:lnTo>
                  <a:pt x="1015746" y="4728210"/>
                </a:lnTo>
                <a:lnTo>
                  <a:pt x="1015746" y="76200"/>
                </a:lnTo>
                <a:lnTo>
                  <a:pt x="1043940" y="76200"/>
                </a:lnTo>
                <a:lnTo>
                  <a:pt x="1037590" y="63500"/>
                </a:lnTo>
                <a:lnTo>
                  <a:pt x="1005840" y="0"/>
                </a:lnTo>
                <a:lnTo>
                  <a:pt x="967740" y="76200"/>
                </a:lnTo>
                <a:lnTo>
                  <a:pt x="995934" y="76200"/>
                </a:lnTo>
                <a:lnTo>
                  <a:pt x="995934" y="4728210"/>
                </a:lnTo>
                <a:lnTo>
                  <a:pt x="0" y="4728210"/>
                </a:lnTo>
                <a:lnTo>
                  <a:pt x="0" y="4751070"/>
                </a:lnTo>
                <a:lnTo>
                  <a:pt x="995934" y="4751070"/>
                </a:lnTo>
                <a:lnTo>
                  <a:pt x="995934" y="5486412"/>
                </a:lnTo>
                <a:lnTo>
                  <a:pt x="1015746" y="5486400"/>
                </a:lnTo>
                <a:lnTo>
                  <a:pt x="1015746" y="4751070"/>
                </a:lnTo>
                <a:lnTo>
                  <a:pt x="8549640" y="4751070"/>
                </a:lnTo>
                <a:lnTo>
                  <a:pt x="8549640" y="4777740"/>
                </a:lnTo>
                <a:lnTo>
                  <a:pt x="8602980" y="4751070"/>
                </a:lnTo>
                <a:lnTo>
                  <a:pt x="8625840" y="47396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4007" y="1690573"/>
            <a:ext cx="25101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Microsoft Sans Serif"/>
                <a:cs typeface="Microsoft Sans Serif"/>
              </a:rPr>
              <a:t>Ratio</a:t>
            </a:r>
            <a:r>
              <a:rPr dirty="0" sz="4000" spc="-3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trend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468" y="507536"/>
            <a:ext cx="11690985" cy="139001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  <a:tabLst>
                <a:tab pos="35585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z="3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3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6600"/>
                </a:solidFill>
                <a:latin typeface="Arial"/>
                <a:cs typeface="Arial"/>
              </a:rPr>
              <a:t>Exponential</a:t>
            </a:r>
            <a:endParaRPr sz="3600">
              <a:latin typeface="Arial"/>
              <a:cs typeface="Arial"/>
            </a:endParaRPr>
          </a:p>
          <a:p>
            <a:pPr algn="ctr" marL="985519">
              <a:lnSpc>
                <a:spcPct val="100000"/>
              </a:lnSpc>
              <a:spcBef>
                <a:spcPts val="855"/>
              </a:spcBef>
            </a:pPr>
            <a:r>
              <a:rPr dirty="0" sz="4000" spc="-10">
                <a:latin typeface="Microsoft Sans Serif"/>
                <a:cs typeface="Microsoft Sans Serif"/>
              </a:rPr>
              <a:t>Ratio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-10">
                <a:latin typeface="Microsoft Sans Serif"/>
                <a:cs typeface="Microsoft Sans Serif"/>
              </a:rPr>
              <a:t>seasonality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82567" y="2135124"/>
            <a:ext cx="6192520" cy="2955290"/>
          </a:xfrm>
          <a:custGeom>
            <a:avLst/>
            <a:gdLst/>
            <a:ahLst/>
            <a:cxnLst/>
            <a:rect l="l" t="t" r="r" b="b"/>
            <a:pathLst>
              <a:path w="6192520" h="2955290">
                <a:moveTo>
                  <a:pt x="0" y="2839720"/>
                </a:moveTo>
                <a:lnTo>
                  <a:pt x="51346" y="2845190"/>
                </a:lnTo>
                <a:lnTo>
                  <a:pt x="102689" y="2850649"/>
                </a:lnTo>
                <a:lnTo>
                  <a:pt x="154027" y="2856086"/>
                </a:lnTo>
                <a:lnTo>
                  <a:pt x="205356" y="2861490"/>
                </a:lnTo>
                <a:lnTo>
                  <a:pt x="256674" y="2866850"/>
                </a:lnTo>
                <a:lnTo>
                  <a:pt x="307979" y="2872155"/>
                </a:lnTo>
                <a:lnTo>
                  <a:pt x="359267" y="2877395"/>
                </a:lnTo>
                <a:lnTo>
                  <a:pt x="410536" y="2882557"/>
                </a:lnTo>
                <a:lnTo>
                  <a:pt x="461783" y="2887633"/>
                </a:lnTo>
                <a:lnTo>
                  <a:pt x="513005" y="2892609"/>
                </a:lnTo>
                <a:lnTo>
                  <a:pt x="564200" y="2897476"/>
                </a:lnTo>
                <a:lnTo>
                  <a:pt x="615366" y="2902223"/>
                </a:lnTo>
                <a:lnTo>
                  <a:pt x="666498" y="2906838"/>
                </a:lnTo>
                <a:lnTo>
                  <a:pt x="717595" y="2911311"/>
                </a:lnTo>
                <a:lnTo>
                  <a:pt x="768653" y="2915630"/>
                </a:lnTo>
                <a:lnTo>
                  <a:pt x="819671" y="2919786"/>
                </a:lnTo>
                <a:lnTo>
                  <a:pt x="870645" y="2923766"/>
                </a:lnTo>
                <a:lnTo>
                  <a:pt x="921573" y="2927560"/>
                </a:lnTo>
                <a:lnTo>
                  <a:pt x="972452" y="2931157"/>
                </a:lnTo>
                <a:lnTo>
                  <a:pt x="1023279" y="2934546"/>
                </a:lnTo>
                <a:lnTo>
                  <a:pt x="1074051" y="2937716"/>
                </a:lnTo>
                <a:lnTo>
                  <a:pt x="1124767" y="2940657"/>
                </a:lnTo>
                <a:lnTo>
                  <a:pt x="1175422" y="2943356"/>
                </a:lnTo>
                <a:lnTo>
                  <a:pt x="1226015" y="2945804"/>
                </a:lnTo>
                <a:lnTo>
                  <a:pt x="1276542" y="2947989"/>
                </a:lnTo>
                <a:lnTo>
                  <a:pt x="1327002" y="2949901"/>
                </a:lnTo>
                <a:lnTo>
                  <a:pt x="1377390" y="2951528"/>
                </a:lnTo>
                <a:lnTo>
                  <a:pt x="1427705" y="2952860"/>
                </a:lnTo>
                <a:lnTo>
                  <a:pt x="1477944" y="2953885"/>
                </a:lnTo>
                <a:lnTo>
                  <a:pt x="1528104" y="2954593"/>
                </a:lnTo>
                <a:lnTo>
                  <a:pt x="1578182" y="2954973"/>
                </a:lnTo>
                <a:lnTo>
                  <a:pt x="1628176" y="2955014"/>
                </a:lnTo>
                <a:lnTo>
                  <a:pt x="1678083" y="2954704"/>
                </a:lnTo>
                <a:lnTo>
                  <a:pt x="1727900" y="2954033"/>
                </a:lnTo>
                <a:lnTo>
                  <a:pt x="1777625" y="2952991"/>
                </a:lnTo>
                <a:lnTo>
                  <a:pt x="1827254" y="2951565"/>
                </a:lnTo>
                <a:lnTo>
                  <a:pt x="1876785" y="2949745"/>
                </a:lnTo>
                <a:lnTo>
                  <a:pt x="1926216" y="2947521"/>
                </a:lnTo>
                <a:lnTo>
                  <a:pt x="1975543" y="2944881"/>
                </a:lnTo>
                <a:lnTo>
                  <a:pt x="2024765" y="2941814"/>
                </a:lnTo>
                <a:lnTo>
                  <a:pt x="2073877" y="2938310"/>
                </a:lnTo>
                <a:lnTo>
                  <a:pt x="2122878" y="2934357"/>
                </a:lnTo>
                <a:lnTo>
                  <a:pt x="2171765" y="2929944"/>
                </a:lnTo>
                <a:lnTo>
                  <a:pt x="2220534" y="2925061"/>
                </a:lnTo>
                <a:lnTo>
                  <a:pt x="2269184" y="2919697"/>
                </a:lnTo>
                <a:lnTo>
                  <a:pt x="2317712" y="2913840"/>
                </a:lnTo>
                <a:lnTo>
                  <a:pt x="2366114" y="2907481"/>
                </a:lnTo>
                <a:lnTo>
                  <a:pt x="2414389" y="2900607"/>
                </a:lnTo>
                <a:lnTo>
                  <a:pt x="2462533" y="2893207"/>
                </a:lnTo>
                <a:lnTo>
                  <a:pt x="2510544" y="2885272"/>
                </a:lnTo>
                <a:lnTo>
                  <a:pt x="2558419" y="2876790"/>
                </a:lnTo>
                <a:lnTo>
                  <a:pt x="2606155" y="2867750"/>
                </a:lnTo>
                <a:lnTo>
                  <a:pt x="2653750" y="2858141"/>
                </a:lnTo>
                <a:lnTo>
                  <a:pt x="2701201" y="2847952"/>
                </a:lnTo>
                <a:lnTo>
                  <a:pt x="2748505" y="2837172"/>
                </a:lnTo>
                <a:lnTo>
                  <a:pt x="2795659" y="2825791"/>
                </a:lnTo>
                <a:lnTo>
                  <a:pt x="2842661" y="2813797"/>
                </a:lnTo>
                <a:lnTo>
                  <a:pt x="2889508" y="2801179"/>
                </a:lnTo>
                <a:lnTo>
                  <a:pt x="2936198" y="2787927"/>
                </a:lnTo>
                <a:lnTo>
                  <a:pt x="2982727" y="2774030"/>
                </a:lnTo>
                <a:lnTo>
                  <a:pt x="3029093" y="2759476"/>
                </a:lnTo>
                <a:lnTo>
                  <a:pt x="3075293" y="2744255"/>
                </a:lnTo>
                <a:lnTo>
                  <a:pt x="3121324" y="2728356"/>
                </a:lnTo>
                <a:lnTo>
                  <a:pt x="3167184" y="2711767"/>
                </a:lnTo>
                <a:lnTo>
                  <a:pt x="3212870" y="2694479"/>
                </a:lnTo>
                <a:lnTo>
                  <a:pt x="3258380" y="2676479"/>
                </a:lnTo>
                <a:lnTo>
                  <a:pt x="3303710" y="2657757"/>
                </a:lnTo>
                <a:lnTo>
                  <a:pt x="3348858" y="2638303"/>
                </a:lnTo>
                <a:lnTo>
                  <a:pt x="3393821" y="2618104"/>
                </a:lnTo>
                <a:lnTo>
                  <a:pt x="4266414" y="2009340"/>
                </a:lnTo>
                <a:lnTo>
                  <a:pt x="5179917" y="1131554"/>
                </a:lnTo>
                <a:lnTo>
                  <a:pt x="5899919" y="342517"/>
                </a:lnTo>
                <a:lnTo>
                  <a:pt x="6192012" y="0"/>
                </a:lnTo>
              </a:path>
            </a:pathLst>
          </a:custGeom>
          <a:ln w="12192">
            <a:solidFill>
              <a:srgbClr val="0000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144" y="242316"/>
          <a:ext cx="10793095" cy="701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160"/>
                <a:gridCol w="1432560"/>
                <a:gridCol w="1823720"/>
                <a:gridCol w="1924685"/>
                <a:gridCol w="1924684"/>
                <a:gridCol w="1924684"/>
                <a:gridCol w="1496695"/>
              </a:tblGrid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28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2815"/>
                        </a:lnSpc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Uti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iz</a:t>
                      </a: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tion(%)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BAF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30529"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71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6">
                  <a:txBody>
                    <a:bodyPr/>
                    <a:lstStyle/>
                    <a:p>
                      <a:pPr marL="340360">
                        <a:lnSpc>
                          <a:spcPct val="100000"/>
                        </a:lnSpc>
                        <a:spcBef>
                          <a:spcPts val="2665"/>
                        </a:spcBef>
                      </a:pPr>
                      <a:r>
                        <a:rPr dirty="0" baseline="13888" sz="5400" spc="-7" i="1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t+1</a:t>
                      </a:r>
                      <a:r>
                        <a:rPr dirty="0" sz="2400" spc="29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baseline="13888" sz="5400">
                          <a:latin typeface="Microsoft Sans Serif"/>
                          <a:cs typeface="Microsoft Sans Serif"/>
                        </a:rPr>
                        <a:t>=</a:t>
                      </a:r>
                      <a:endParaRPr baseline="13888" sz="5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82.26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81.73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79.34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78.32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48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79.11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74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80.14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81.05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80.33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81.25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128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BAF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2509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Q4/2006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80.23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7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81.05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2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82.04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8455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39322" y="837692"/>
            <a:ext cx="30568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34085" algn="l"/>
              </a:tabLst>
            </a:pPr>
            <a:r>
              <a:rPr dirty="0" sz="3600" b="0" i="1">
                <a:latin typeface="Arial"/>
                <a:cs typeface="Arial"/>
              </a:rPr>
              <a:t>α</a:t>
            </a:r>
            <a:r>
              <a:rPr dirty="0" sz="3600" spc="-70" b="0" i="1">
                <a:latin typeface="Arial"/>
                <a:cs typeface="Arial"/>
              </a:rPr>
              <a:t> </a:t>
            </a:r>
            <a:r>
              <a:rPr dirty="0" sz="3600" spc="-5" b="0" i="1">
                <a:latin typeface="Arial"/>
                <a:cs typeface="Arial"/>
              </a:rPr>
              <a:t>Y</a:t>
            </a:r>
            <a:r>
              <a:rPr dirty="0" baseline="-20833" sz="3600" spc="-7" b="0">
                <a:latin typeface="Microsoft Sans Serif"/>
                <a:cs typeface="Microsoft Sans Serif"/>
              </a:rPr>
              <a:t>t	</a:t>
            </a:r>
            <a:r>
              <a:rPr dirty="0" sz="3600" b="0">
                <a:latin typeface="Microsoft Sans Serif"/>
                <a:cs typeface="Microsoft Sans Serif"/>
              </a:rPr>
              <a:t>+</a:t>
            </a:r>
            <a:r>
              <a:rPr dirty="0" sz="3600" spc="15" b="0">
                <a:latin typeface="Microsoft Sans Serif"/>
                <a:cs typeface="Microsoft Sans Serif"/>
              </a:rPr>
              <a:t> </a:t>
            </a:r>
            <a:r>
              <a:rPr dirty="0" sz="3600" spc="-5" b="0">
                <a:latin typeface="Microsoft Sans Serif"/>
                <a:cs typeface="Microsoft Sans Serif"/>
              </a:rPr>
              <a:t>(1</a:t>
            </a:r>
            <a:r>
              <a:rPr dirty="0" sz="3600" spc="15" b="0">
                <a:latin typeface="Microsoft Sans Serif"/>
                <a:cs typeface="Microsoft Sans Serif"/>
              </a:rPr>
              <a:t> </a:t>
            </a:r>
            <a:r>
              <a:rPr dirty="0" sz="3600" spc="944" b="0">
                <a:latin typeface="Microsoft Sans Serif"/>
                <a:cs typeface="Microsoft Sans Serif"/>
              </a:rPr>
              <a:t>–</a:t>
            </a:r>
            <a:r>
              <a:rPr dirty="0" sz="3600" spc="15" b="0">
                <a:latin typeface="Microsoft Sans Serif"/>
                <a:cs typeface="Microsoft Sans Serif"/>
              </a:rPr>
              <a:t> </a:t>
            </a:r>
            <a:r>
              <a:rPr dirty="0" sz="3600" spc="-5" b="0" i="1">
                <a:latin typeface="Arial"/>
                <a:cs typeface="Arial"/>
              </a:rPr>
              <a:t>α</a:t>
            </a:r>
            <a:r>
              <a:rPr dirty="0" sz="3600" spc="-5" b="0">
                <a:latin typeface="Microsoft Sans Serif"/>
                <a:cs typeface="Microsoft Sans Serif"/>
              </a:rPr>
              <a:t>)</a:t>
            </a:r>
            <a:r>
              <a:rPr dirty="0" sz="3600" spc="-5" b="0" i="1">
                <a:latin typeface="Arial"/>
                <a:cs typeface="Arial"/>
              </a:rPr>
              <a:t>F</a:t>
            </a:r>
            <a:r>
              <a:rPr dirty="0" baseline="-20833" sz="3600" spc="-7" b="0">
                <a:latin typeface="Microsoft Sans Serif"/>
                <a:cs typeface="Microsoft Sans Serif"/>
              </a:rPr>
              <a:t>t</a:t>
            </a:r>
            <a:endParaRPr baseline="-20833" sz="3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0717" y="3586734"/>
            <a:ext cx="3148965" cy="967740"/>
          </a:xfrm>
          <a:custGeom>
            <a:avLst/>
            <a:gdLst/>
            <a:ahLst/>
            <a:cxnLst/>
            <a:rect l="l" t="t" r="r" b="b"/>
            <a:pathLst>
              <a:path w="3148965" h="967739">
                <a:moveTo>
                  <a:pt x="0" y="967739"/>
                </a:moveTo>
                <a:lnTo>
                  <a:pt x="3148584" y="967739"/>
                </a:lnTo>
                <a:lnTo>
                  <a:pt x="3148584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71644" y="3803396"/>
            <a:ext cx="204597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99"/>
                </a:solidFill>
                <a:latin typeface="Symbol"/>
                <a:cs typeface="Symbol"/>
              </a:rPr>
              <a:t></a:t>
            </a:r>
            <a:r>
              <a:rPr dirty="0" sz="3200" spc="65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dirty="0" baseline="-21164" sz="3150" spc="15" b="1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dirty="0" baseline="-21164" sz="3150" spc="442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dirty="0" sz="3200" spc="-8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Y</a:t>
            </a:r>
            <a:r>
              <a:rPr dirty="0" baseline="-21164" sz="3150" b="1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dirty="0" baseline="-21164" sz="3150" spc="442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dirty="0" sz="3200" spc="-2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dirty="0" baseline="-21164" sz="3150" b="1">
                <a:solidFill>
                  <a:srgbClr val="000099"/>
                </a:solidFill>
                <a:latin typeface="Arial"/>
                <a:cs typeface="Arial"/>
              </a:rPr>
              <a:t>t</a:t>
            </a:r>
            <a:endParaRPr baseline="-21164" sz="3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5513" y="4902581"/>
            <a:ext cx="4171950" cy="2219325"/>
            <a:chOff x="3215513" y="4902581"/>
            <a:chExt cx="4171950" cy="2219325"/>
          </a:xfrm>
        </p:grpSpPr>
        <p:sp>
          <p:nvSpPr>
            <p:cNvPr id="5" name="object 5"/>
            <p:cNvSpPr/>
            <p:nvPr/>
          </p:nvSpPr>
          <p:spPr>
            <a:xfrm>
              <a:off x="3230118" y="4917186"/>
              <a:ext cx="4142740" cy="2190115"/>
            </a:xfrm>
            <a:custGeom>
              <a:avLst/>
              <a:gdLst/>
              <a:ahLst/>
              <a:cxnLst/>
              <a:rect l="l" t="t" r="r" b="b"/>
              <a:pathLst>
                <a:path w="4142740" h="2190115">
                  <a:moveTo>
                    <a:pt x="2071116" y="0"/>
                  </a:moveTo>
                  <a:lnTo>
                    <a:pt x="2008941" y="483"/>
                  </a:lnTo>
                  <a:lnTo>
                    <a:pt x="1947221" y="1926"/>
                  </a:lnTo>
                  <a:lnTo>
                    <a:pt x="1885983" y="4314"/>
                  </a:lnTo>
                  <a:lnTo>
                    <a:pt x="1825251" y="7634"/>
                  </a:lnTo>
                  <a:lnTo>
                    <a:pt x="1765051" y="11871"/>
                  </a:lnTo>
                  <a:lnTo>
                    <a:pt x="1705410" y="17014"/>
                  </a:lnTo>
                  <a:lnTo>
                    <a:pt x="1646351" y="23047"/>
                  </a:lnTo>
                  <a:lnTo>
                    <a:pt x="1587902" y="29958"/>
                  </a:lnTo>
                  <a:lnTo>
                    <a:pt x="1530088" y="37733"/>
                  </a:lnTo>
                  <a:lnTo>
                    <a:pt x="1472934" y="46358"/>
                  </a:lnTo>
                  <a:lnTo>
                    <a:pt x="1416466" y="55821"/>
                  </a:lnTo>
                  <a:lnTo>
                    <a:pt x="1360710" y="66106"/>
                  </a:lnTo>
                  <a:lnTo>
                    <a:pt x="1305691" y="77201"/>
                  </a:lnTo>
                  <a:lnTo>
                    <a:pt x="1251434" y="89093"/>
                  </a:lnTo>
                  <a:lnTo>
                    <a:pt x="1197967" y="101767"/>
                  </a:lnTo>
                  <a:lnTo>
                    <a:pt x="1145313" y="115210"/>
                  </a:lnTo>
                  <a:lnTo>
                    <a:pt x="1093499" y="129409"/>
                  </a:lnTo>
                  <a:lnTo>
                    <a:pt x="1042550" y="144350"/>
                  </a:lnTo>
                  <a:lnTo>
                    <a:pt x="992493" y="160019"/>
                  </a:lnTo>
                  <a:lnTo>
                    <a:pt x="943352" y="176403"/>
                  </a:lnTo>
                  <a:lnTo>
                    <a:pt x="895153" y="193489"/>
                  </a:lnTo>
                  <a:lnTo>
                    <a:pt x="847923" y="211262"/>
                  </a:lnTo>
                  <a:lnTo>
                    <a:pt x="801685" y="229710"/>
                  </a:lnTo>
                  <a:lnTo>
                    <a:pt x="756467" y="248819"/>
                  </a:lnTo>
                  <a:lnTo>
                    <a:pt x="712294" y="268574"/>
                  </a:lnTo>
                  <a:lnTo>
                    <a:pt x="669191" y="288964"/>
                  </a:lnTo>
                  <a:lnTo>
                    <a:pt x="627184" y="309973"/>
                  </a:lnTo>
                  <a:lnTo>
                    <a:pt x="586298" y="331589"/>
                  </a:lnTo>
                  <a:lnTo>
                    <a:pt x="546560" y="353798"/>
                  </a:lnTo>
                  <a:lnTo>
                    <a:pt x="507995" y="376587"/>
                  </a:lnTo>
                  <a:lnTo>
                    <a:pt x="470628" y="399941"/>
                  </a:lnTo>
                  <a:lnTo>
                    <a:pt x="434485" y="423848"/>
                  </a:lnTo>
                  <a:lnTo>
                    <a:pt x="399592" y="448293"/>
                  </a:lnTo>
                  <a:lnTo>
                    <a:pt x="365975" y="473264"/>
                  </a:lnTo>
                  <a:lnTo>
                    <a:pt x="333658" y="498747"/>
                  </a:lnTo>
                  <a:lnTo>
                    <a:pt x="302668" y="524727"/>
                  </a:lnTo>
                  <a:lnTo>
                    <a:pt x="273031" y="551192"/>
                  </a:lnTo>
                  <a:lnTo>
                    <a:pt x="244771" y="578129"/>
                  </a:lnTo>
                  <a:lnTo>
                    <a:pt x="217914" y="605523"/>
                  </a:lnTo>
                  <a:lnTo>
                    <a:pt x="168515" y="661629"/>
                  </a:lnTo>
                  <a:lnTo>
                    <a:pt x="125037" y="719403"/>
                  </a:lnTo>
                  <a:lnTo>
                    <a:pt x="87685" y="778735"/>
                  </a:lnTo>
                  <a:lnTo>
                    <a:pt x="56665" y="839519"/>
                  </a:lnTo>
                  <a:lnTo>
                    <a:pt x="32181" y="901645"/>
                  </a:lnTo>
                  <a:lnTo>
                    <a:pt x="14439" y="965005"/>
                  </a:lnTo>
                  <a:lnTo>
                    <a:pt x="3644" y="1029491"/>
                  </a:lnTo>
                  <a:lnTo>
                    <a:pt x="0" y="1094994"/>
                  </a:lnTo>
                  <a:lnTo>
                    <a:pt x="915" y="1127865"/>
                  </a:lnTo>
                  <a:lnTo>
                    <a:pt x="8160" y="1192873"/>
                  </a:lnTo>
                  <a:lnTo>
                    <a:pt x="22455" y="1256809"/>
                  </a:lnTo>
                  <a:lnTo>
                    <a:pt x="43593" y="1319566"/>
                  </a:lnTo>
                  <a:lnTo>
                    <a:pt x="71371" y="1381034"/>
                  </a:lnTo>
                  <a:lnTo>
                    <a:pt x="105582" y="1441106"/>
                  </a:lnTo>
                  <a:lnTo>
                    <a:pt x="146023" y="1499673"/>
                  </a:lnTo>
                  <a:lnTo>
                    <a:pt x="192487" y="1556626"/>
                  </a:lnTo>
                  <a:lnTo>
                    <a:pt x="244771" y="1611858"/>
                  </a:lnTo>
                  <a:lnTo>
                    <a:pt x="273031" y="1638795"/>
                  </a:lnTo>
                  <a:lnTo>
                    <a:pt x="302668" y="1665260"/>
                  </a:lnTo>
                  <a:lnTo>
                    <a:pt x="333658" y="1691240"/>
                  </a:lnTo>
                  <a:lnTo>
                    <a:pt x="365975" y="1716723"/>
                  </a:lnTo>
                  <a:lnTo>
                    <a:pt x="399592" y="1741694"/>
                  </a:lnTo>
                  <a:lnTo>
                    <a:pt x="434485" y="1766139"/>
                  </a:lnTo>
                  <a:lnTo>
                    <a:pt x="470628" y="1790046"/>
                  </a:lnTo>
                  <a:lnTo>
                    <a:pt x="507995" y="1813400"/>
                  </a:lnTo>
                  <a:lnTo>
                    <a:pt x="546560" y="1836189"/>
                  </a:lnTo>
                  <a:lnTo>
                    <a:pt x="586298" y="1858398"/>
                  </a:lnTo>
                  <a:lnTo>
                    <a:pt x="627184" y="1880014"/>
                  </a:lnTo>
                  <a:lnTo>
                    <a:pt x="669191" y="1901023"/>
                  </a:lnTo>
                  <a:lnTo>
                    <a:pt x="712294" y="1921413"/>
                  </a:lnTo>
                  <a:lnTo>
                    <a:pt x="756467" y="1941168"/>
                  </a:lnTo>
                  <a:lnTo>
                    <a:pt x="801685" y="1960277"/>
                  </a:lnTo>
                  <a:lnTo>
                    <a:pt x="847923" y="1978725"/>
                  </a:lnTo>
                  <a:lnTo>
                    <a:pt x="895153" y="1996498"/>
                  </a:lnTo>
                  <a:lnTo>
                    <a:pt x="943352" y="2013584"/>
                  </a:lnTo>
                  <a:lnTo>
                    <a:pt x="992493" y="2029968"/>
                  </a:lnTo>
                  <a:lnTo>
                    <a:pt x="1042550" y="2045637"/>
                  </a:lnTo>
                  <a:lnTo>
                    <a:pt x="1093499" y="2060578"/>
                  </a:lnTo>
                  <a:lnTo>
                    <a:pt x="1145313" y="2074777"/>
                  </a:lnTo>
                  <a:lnTo>
                    <a:pt x="1197967" y="2088220"/>
                  </a:lnTo>
                  <a:lnTo>
                    <a:pt x="1251434" y="2100894"/>
                  </a:lnTo>
                  <a:lnTo>
                    <a:pt x="1305691" y="2112786"/>
                  </a:lnTo>
                  <a:lnTo>
                    <a:pt x="1360710" y="2123881"/>
                  </a:lnTo>
                  <a:lnTo>
                    <a:pt x="1416466" y="2134166"/>
                  </a:lnTo>
                  <a:lnTo>
                    <a:pt x="1472934" y="2143629"/>
                  </a:lnTo>
                  <a:lnTo>
                    <a:pt x="1530088" y="2152254"/>
                  </a:lnTo>
                  <a:lnTo>
                    <a:pt x="1587902" y="2160029"/>
                  </a:lnTo>
                  <a:lnTo>
                    <a:pt x="1646351" y="2166940"/>
                  </a:lnTo>
                  <a:lnTo>
                    <a:pt x="1705410" y="2172973"/>
                  </a:lnTo>
                  <a:lnTo>
                    <a:pt x="1765051" y="2178116"/>
                  </a:lnTo>
                  <a:lnTo>
                    <a:pt x="1825251" y="2182353"/>
                  </a:lnTo>
                  <a:lnTo>
                    <a:pt x="1885983" y="2185673"/>
                  </a:lnTo>
                  <a:lnTo>
                    <a:pt x="1947221" y="2188061"/>
                  </a:lnTo>
                  <a:lnTo>
                    <a:pt x="2008941" y="2189504"/>
                  </a:lnTo>
                  <a:lnTo>
                    <a:pt x="2071116" y="2189988"/>
                  </a:lnTo>
                  <a:lnTo>
                    <a:pt x="2133290" y="2189504"/>
                  </a:lnTo>
                  <a:lnTo>
                    <a:pt x="2195010" y="2188061"/>
                  </a:lnTo>
                  <a:lnTo>
                    <a:pt x="2256248" y="2185673"/>
                  </a:lnTo>
                  <a:lnTo>
                    <a:pt x="2316980" y="2182353"/>
                  </a:lnTo>
                  <a:lnTo>
                    <a:pt x="2377180" y="2178116"/>
                  </a:lnTo>
                  <a:lnTo>
                    <a:pt x="2436821" y="2172973"/>
                  </a:lnTo>
                  <a:lnTo>
                    <a:pt x="2495880" y="2166940"/>
                  </a:lnTo>
                  <a:lnTo>
                    <a:pt x="2554329" y="2160029"/>
                  </a:lnTo>
                  <a:lnTo>
                    <a:pt x="2612143" y="2152254"/>
                  </a:lnTo>
                  <a:lnTo>
                    <a:pt x="2669297" y="2143629"/>
                  </a:lnTo>
                  <a:lnTo>
                    <a:pt x="2725765" y="2134166"/>
                  </a:lnTo>
                  <a:lnTo>
                    <a:pt x="2781521" y="2123881"/>
                  </a:lnTo>
                  <a:lnTo>
                    <a:pt x="2836540" y="2112786"/>
                  </a:lnTo>
                  <a:lnTo>
                    <a:pt x="2890797" y="2100894"/>
                  </a:lnTo>
                  <a:lnTo>
                    <a:pt x="2944264" y="2088220"/>
                  </a:lnTo>
                  <a:lnTo>
                    <a:pt x="2996918" y="2074777"/>
                  </a:lnTo>
                  <a:lnTo>
                    <a:pt x="3048732" y="2060578"/>
                  </a:lnTo>
                  <a:lnTo>
                    <a:pt x="3099681" y="2045637"/>
                  </a:lnTo>
                  <a:lnTo>
                    <a:pt x="3149738" y="2029968"/>
                  </a:lnTo>
                  <a:lnTo>
                    <a:pt x="3198879" y="2013584"/>
                  </a:lnTo>
                  <a:lnTo>
                    <a:pt x="3247078" y="1996498"/>
                  </a:lnTo>
                  <a:lnTo>
                    <a:pt x="3294308" y="1978725"/>
                  </a:lnTo>
                  <a:lnTo>
                    <a:pt x="3340546" y="1960277"/>
                  </a:lnTo>
                  <a:lnTo>
                    <a:pt x="3385764" y="1941168"/>
                  </a:lnTo>
                  <a:lnTo>
                    <a:pt x="3429937" y="1921413"/>
                  </a:lnTo>
                  <a:lnTo>
                    <a:pt x="3473040" y="1901023"/>
                  </a:lnTo>
                  <a:lnTo>
                    <a:pt x="3515047" y="1880014"/>
                  </a:lnTo>
                  <a:lnTo>
                    <a:pt x="3555933" y="1858398"/>
                  </a:lnTo>
                  <a:lnTo>
                    <a:pt x="3595671" y="1836189"/>
                  </a:lnTo>
                  <a:lnTo>
                    <a:pt x="3634236" y="1813400"/>
                  </a:lnTo>
                  <a:lnTo>
                    <a:pt x="3671603" y="1790046"/>
                  </a:lnTo>
                  <a:lnTo>
                    <a:pt x="3707746" y="1766139"/>
                  </a:lnTo>
                  <a:lnTo>
                    <a:pt x="3742639" y="1741694"/>
                  </a:lnTo>
                  <a:lnTo>
                    <a:pt x="3776256" y="1716723"/>
                  </a:lnTo>
                  <a:lnTo>
                    <a:pt x="3808573" y="1691240"/>
                  </a:lnTo>
                  <a:lnTo>
                    <a:pt x="3839563" y="1665260"/>
                  </a:lnTo>
                  <a:lnTo>
                    <a:pt x="3869200" y="1638795"/>
                  </a:lnTo>
                  <a:lnTo>
                    <a:pt x="3897460" y="1611858"/>
                  </a:lnTo>
                  <a:lnTo>
                    <a:pt x="3924317" y="1584464"/>
                  </a:lnTo>
                  <a:lnTo>
                    <a:pt x="3973716" y="1528358"/>
                  </a:lnTo>
                  <a:lnTo>
                    <a:pt x="4017194" y="1470584"/>
                  </a:lnTo>
                  <a:lnTo>
                    <a:pt x="4054546" y="1411252"/>
                  </a:lnTo>
                  <a:lnTo>
                    <a:pt x="4085566" y="1350468"/>
                  </a:lnTo>
                  <a:lnTo>
                    <a:pt x="4110050" y="1288342"/>
                  </a:lnTo>
                  <a:lnTo>
                    <a:pt x="4127792" y="1224982"/>
                  </a:lnTo>
                  <a:lnTo>
                    <a:pt x="4138587" y="1160496"/>
                  </a:lnTo>
                  <a:lnTo>
                    <a:pt x="4142231" y="1094994"/>
                  </a:lnTo>
                  <a:lnTo>
                    <a:pt x="4141316" y="1062122"/>
                  </a:lnTo>
                  <a:lnTo>
                    <a:pt x="4134071" y="997114"/>
                  </a:lnTo>
                  <a:lnTo>
                    <a:pt x="4119776" y="933178"/>
                  </a:lnTo>
                  <a:lnTo>
                    <a:pt x="4098638" y="870421"/>
                  </a:lnTo>
                  <a:lnTo>
                    <a:pt x="4070860" y="808953"/>
                  </a:lnTo>
                  <a:lnTo>
                    <a:pt x="4036649" y="748881"/>
                  </a:lnTo>
                  <a:lnTo>
                    <a:pt x="3996208" y="690314"/>
                  </a:lnTo>
                  <a:lnTo>
                    <a:pt x="3949744" y="633361"/>
                  </a:lnTo>
                  <a:lnTo>
                    <a:pt x="3897460" y="578129"/>
                  </a:lnTo>
                  <a:lnTo>
                    <a:pt x="3869200" y="551192"/>
                  </a:lnTo>
                  <a:lnTo>
                    <a:pt x="3839563" y="524727"/>
                  </a:lnTo>
                  <a:lnTo>
                    <a:pt x="3808573" y="498747"/>
                  </a:lnTo>
                  <a:lnTo>
                    <a:pt x="3776256" y="473264"/>
                  </a:lnTo>
                  <a:lnTo>
                    <a:pt x="3742639" y="448293"/>
                  </a:lnTo>
                  <a:lnTo>
                    <a:pt x="3707746" y="423848"/>
                  </a:lnTo>
                  <a:lnTo>
                    <a:pt x="3671603" y="399941"/>
                  </a:lnTo>
                  <a:lnTo>
                    <a:pt x="3634236" y="376587"/>
                  </a:lnTo>
                  <a:lnTo>
                    <a:pt x="3595671" y="353798"/>
                  </a:lnTo>
                  <a:lnTo>
                    <a:pt x="3555933" y="331589"/>
                  </a:lnTo>
                  <a:lnTo>
                    <a:pt x="3515047" y="309973"/>
                  </a:lnTo>
                  <a:lnTo>
                    <a:pt x="3473040" y="288964"/>
                  </a:lnTo>
                  <a:lnTo>
                    <a:pt x="3429937" y="268574"/>
                  </a:lnTo>
                  <a:lnTo>
                    <a:pt x="3385764" y="248819"/>
                  </a:lnTo>
                  <a:lnTo>
                    <a:pt x="3340546" y="229710"/>
                  </a:lnTo>
                  <a:lnTo>
                    <a:pt x="3294308" y="211262"/>
                  </a:lnTo>
                  <a:lnTo>
                    <a:pt x="3247078" y="193489"/>
                  </a:lnTo>
                  <a:lnTo>
                    <a:pt x="3198879" y="176403"/>
                  </a:lnTo>
                  <a:lnTo>
                    <a:pt x="3149738" y="160019"/>
                  </a:lnTo>
                  <a:lnTo>
                    <a:pt x="3099681" y="144350"/>
                  </a:lnTo>
                  <a:lnTo>
                    <a:pt x="3048732" y="129409"/>
                  </a:lnTo>
                  <a:lnTo>
                    <a:pt x="2996918" y="115210"/>
                  </a:lnTo>
                  <a:lnTo>
                    <a:pt x="2944264" y="101767"/>
                  </a:lnTo>
                  <a:lnTo>
                    <a:pt x="2890797" y="89093"/>
                  </a:lnTo>
                  <a:lnTo>
                    <a:pt x="2836540" y="77201"/>
                  </a:lnTo>
                  <a:lnTo>
                    <a:pt x="2781521" y="66106"/>
                  </a:lnTo>
                  <a:lnTo>
                    <a:pt x="2725765" y="55821"/>
                  </a:lnTo>
                  <a:lnTo>
                    <a:pt x="2669297" y="46358"/>
                  </a:lnTo>
                  <a:lnTo>
                    <a:pt x="2612143" y="37733"/>
                  </a:lnTo>
                  <a:lnTo>
                    <a:pt x="2554329" y="29958"/>
                  </a:lnTo>
                  <a:lnTo>
                    <a:pt x="2495880" y="23047"/>
                  </a:lnTo>
                  <a:lnTo>
                    <a:pt x="2436821" y="17014"/>
                  </a:lnTo>
                  <a:lnTo>
                    <a:pt x="2377180" y="11871"/>
                  </a:lnTo>
                  <a:lnTo>
                    <a:pt x="2316980" y="7634"/>
                  </a:lnTo>
                  <a:lnTo>
                    <a:pt x="2256248" y="4314"/>
                  </a:lnTo>
                  <a:lnTo>
                    <a:pt x="2195010" y="1926"/>
                  </a:lnTo>
                  <a:lnTo>
                    <a:pt x="2133290" y="483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118" y="4917186"/>
              <a:ext cx="4142740" cy="2190115"/>
            </a:xfrm>
            <a:custGeom>
              <a:avLst/>
              <a:gdLst/>
              <a:ahLst/>
              <a:cxnLst/>
              <a:rect l="l" t="t" r="r" b="b"/>
              <a:pathLst>
                <a:path w="4142740" h="2190115">
                  <a:moveTo>
                    <a:pt x="0" y="1094994"/>
                  </a:moveTo>
                  <a:lnTo>
                    <a:pt x="3644" y="1029491"/>
                  </a:lnTo>
                  <a:lnTo>
                    <a:pt x="14439" y="965005"/>
                  </a:lnTo>
                  <a:lnTo>
                    <a:pt x="32181" y="901645"/>
                  </a:lnTo>
                  <a:lnTo>
                    <a:pt x="56665" y="839519"/>
                  </a:lnTo>
                  <a:lnTo>
                    <a:pt x="87685" y="778735"/>
                  </a:lnTo>
                  <a:lnTo>
                    <a:pt x="125037" y="719403"/>
                  </a:lnTo>
                  <a:lnTo>
                    <a:pt x="168515" y="661629"/>
                  </a:lnTo>
                  <a:lnTo>
                    <a:pt x="217914" y="605523"/>
                  </a:lnTo>
                  <a:lnTo>
                    <a:pt x="244771" y="578129"/>
                  </a:lnTo>
                  <a:lnTo>
                    <a:pt x="273031" y="551192"/>
                  </a:lnTo>
                  <a:lnTo>
                    <a:pt x="302668" y="524727"/>
                  </a:lnTo>
                  <a:lnTo>
                    <a:pt x="333658" y="498747"/>
                  </a:lnTo>
                  <a:lnTo>
                    <a:pt x="365975" y="473264"/>
                  </a:lnTo>
                  <a:lnTo>
                    <a:pt x="399592" y="448293"/>
                  </a:lnTo>
                  <a:lnTo>
                    <a:pt x="434485" y="423848"/>
                  </a:lnTo>
                  <a:lnTo>
                    <a:pt x="470628" y="399941"/>
                  </a:lnTo>
                  <a:lnTo>
                    <a:pt x="507995" y="376587"/>
                  </a:lnTo>
                  <a:lnTo>
                    <a:pt x="546560" y="353798"/>
                  </a:lnTo>
                  <a:lnTo>
                    <a:pt x="586298" y="331589"/>
                  </a:lnTo>
                  <a:lnTo>
                    <a:pt x="627184" y="309973"/>
                  </a:lnTo>
                  <a:lnTo>
                    <a:pt x="669191" y="288964"/>
                  </a:lnTo>
                  <a:lnTo>
                    <a:pt x="712294" y="268574"/>
                  </a:lnTo>
                  <a:lnTo>
                    <a:pt x="756467" y="248819"/>
                  </a:lnTo>
                  <a:lnTo>
                    <a:pt x="801685" y="229710"/>
                  </a:lnTo>
                  <a:lnTo>
                    <a:pt x="847923" y="211262"/>
                  </a:lnTo>
                  <a:lnTo>
                    <a:pt x="895153" y="193489"/>
                  </a:lnTo>
                  <a:lnTo>
                    <a:pt x="943352" y="176403"/>
                  </a:lnTo>
                  <a:lnTo>
                    <a:pt x="992493" y="160019"/>
                  </a:lnTo>
                  <a:lnTo>
                    <a:pt x="1042550" y="144350"/>
                  </a:lnTo>
                  <a:lnTo>
                    <a:pt x="1093499" y="129409"/>
                  </a:lnTo>
                  <a:lnTo>
                    <a:pt x="1145313" y="115210"/>
                  </a:lnTo>
                  <a:lnTo>
                    <a:pt x="1197967" y="101767"/>
                  </a:lnTo>
                  <a:lnTo>
                    <a:pt x="1251434" y="89093"/>
                  </a:lnTo>
                  <a:lnTo>
                    <a:pt x="1305691" y="77201"/>
                  </a:lnTo>
                  <a:lnTo>
                    <a:pt x="1360710" y="66106"/>
                  </a:lnTo>
                  <a:lnTo>
                    <a:pt x="1416466" y="55821"/>
                  </a:lnTo>
                  <a:lnTo>
                    <a:pt x="1472934" y="46358"/>
                  </a:lnTo>
                  <a:lnTo>
                    <a:pt x="1530088" y="37733"/>
                  </a:lnTo>
                  <a:lnTo>
                    <a:pt x="1587902" y="29958"/>
                  </a:lnTo>
                  <a:lnTo>
                    <a:pt x="1646351" y="23047"/>
                  </a:lnTo>
                  <a:lnTo>
                    <a:pt x="1705410" y="17014"/>
                  </a:lnTo>
                  <a:lnTo>
                    <a:pt x="1765051" y="11871"/>
                  </a:lnTo>
                  <a:lnTo>
                    <a:pt x="1825251" y="7634"/>
                  </a:lnTo>
                  <a:lnTo>
                    <a:pt x="1885983" y="4314"/>
                  </a:lnTo>
                  <a:lnTo>
                    <a:pt x="1947221" y="1926"/>
                  </a:lnTo>
                  <a:lnTo>
                    <a:pt x="2008941" y="483"/>
                  </a:lnTo>
                  <a:lnTo>
                    <a:pt x="2071116" y="0"/>
                  </a:lnTo>
                  <a:lnTo>
                    <a:pt x="2133290" y="483"/>
                  </a:lnTo>
                  <a:lnTo>
                    <a:pt x="2195010" y="1926"/>
                  </a:lnTo>
                  <a:lnTo>
                    <a:pt x="2256248" y="4314"/>
                  </a:lnTo>
                  <a:lnTo>
                    <a:pt x="2316980" y="7634"/>
                  </a:lnTo>
                  <a:lnTo>
                    <a:pt x="2377180" y="11871"/>
                  </a:lnTo>
                  <a:lnTo>
                    <a:pt x="2436821" y="17014"/>
                  </a:lnTo>
                  <a:lnTo>
                    <a:pt x="2495880" y="23047"/>
                  </a:lnTo>
                  <a:lnTo>
                    <a:pt x="2554329" y="29958"/>
                  </a:lnTo>
                  <a:lnTo>
                    <a:pt x="2612143" y="37733"/>
                  </a:lnTo>
                  <a:lnTo>
                    <a:pt x="2669297" y="46358"/>
                  </a:lnTo>
                  <a:lnTo>
                    <a:pt x="2725765" y="55821"/>
                  </a:lnTo>
                  <a:lnTo>
                    <a:pt x="2781521" y="66106"/>
                  </a:lnTo>
                  <a:lnTo>
                    <a:pt x="2836540" y="77201"/>
                  </a:lnTo>
                  <a:lnTo>
                    <a:pt x="2890797" y="89093"/>
                  </a:lnTo>
                  <a:lnTo>
                    <a:pt x="2944264" y="101767"/>
                  </a:lnTo>
                  <a:lnTo>
                    <a:pt x="2996918" y="115210"/>
                  </a:lnTo>
                  <a:lnTo>
                    <a:pt x="3048732" y="129409"/>
                  </a:lnTo>
                  <a:lnTo>
                    <a:pt x="3099681" y="144350"/>
                  </a:lnTo>
                  <a:lnTo>
                    <a:pt x="3149738" y="160019"/>
                  </a:lnTo>
                  <a:lnTo>
                    <a:pt x="3198879" y="176403"/>
                  </a:lnTo>
                  <a:lnTo>
                    <a:pt x="3247078" y="193489"/>
                  </a:lnTo>
                  <a:lnTo>
                    <a:pt x="3294308" y="211262"/>
                  </a:lnTo>
                  <a:lnTo>
                    <a:pt x="3340546" y="229710"/>
                  </a:lnTo>
                  <a:lnTo>
                    <a:pt x="3385764" y="248819"/>
                  </a:lnTo>
                  <a:lnTo>
                    <a:pt x="3429937" y="268574"/>
                  </a:lnTo>
                  <a:lnTo>
                    <a:pt x="3473040" y="288964"/>
                  </a:lnTo>
                  <a:lnTo>
                    <a:pt x="3515047" y="309973"/>
                  </a:lnTo>
                  <a:lnTo>
                    <a:pt x="3555933" y="331589"/>
                  </a:lnTo>
                  <a:lnTo>
                    <a:pt x="3595671" y="353798"/>
                  </a:lnTo>
                  <a:lnTo>
                    <a:pt x="3634236" y="376587"/>
                  </a:lnTo>
                  <a:lnTo>
                    <a:pt x="3671603" y="399941"/>
                  </a:lnTo>
                  <a:lnTo>
                    <a:pt x="3707746" y="423848"/>
                  </a:lnTo>
                  <a:lnTo>
                    <a:pt x="3742639" y="448293"/>
                  </a:lnTo>
                  <a:lnTo>
                    <a:pt x="3776256" y="473264"/>
                  </a:lnTo>
                  <a:lnTo>
                    <a:pt x="3808573" y="498747"/>
                  </a:lnTo>
                  <a:lnTo>
                    <a:pt x="3839563" y="524727"/>
                  </a:lnTo>
                  <a:lnTo>
                    <a:pt x="3869200" y="551192"/>
                  </a:lnTo>
                  <a:lnTo>
                    <a:pt x="3897460" y="578129"/>
                  </a:lnTo>
                  <a:lnTo>
                    <a:pt x="3924317" y="605523"/>
                  </a:lnTo>
                  <a:lnTo>
                    <a:pt x="3973716" y="661629"/>
                  </a:lnTo>
                  <a:lnTo>
                    <a:pt x="4017194" y="719403"/>
                  </a:lnTo>
                  <a:lnTo>
                    <a:pt x="4054546" y="778735"/>
                  </a:lnTo>
                  <a:lnTo>
                    <a:pt x="4085566" y="839519"/>
                  </a:lnTo>
                  <a:lnTo>
                    <a:pt x="4110050" y="901645"/>
                  </a:lnTo>
                  <a:lnTo>
                    <a:pt x="4127792" y="965005"/>
                  </a:lnTo>
                  <a:lnTo>
                    <a:pt x="4138587" y="1029491"/>
                  </a:lnTo>
                  <a:lnTo>
                    <a:pt x="4142231" y="1094994"/>
                  </a:lnTo>
                  <a:lnTo>
                    <a:pt x="4141316" y="1127865"/>
                  </a:lnTo>
                  <a:lnTo>
                    <a:pt x="4134071" y="1192873"/>
                  </a:lnTo>
                  <a:lnTo>
                    <a:pt x="4119776" y="1256809"/>
                  </a:lnTo>
                  <a:lnTo>
                    <a:pt x="4098638" y="1319566"/>
                  </a:lnTo>
                  <a:lnTo>
                    <a:pt x="4070860" y="1381034"/>
                  </a:lnTo>
                  <a:lnTo>
                    <a:pt x="4036649" y="1441106"/>
                  </a:lnTo>
                  <a:lnTo>
                    <a:pt x="3996208" y="1499673"/>
                  </a:lnTo>
                  <a:lnTo>
                    <a:pt x="3949744" y="1556626"/>
                  </a:lnTo>
                  <a:lnTo>
                    <a:pt x="3897460" y="1611858"/>
                  </a:lnTo>
                  <a:lnTo>
                    <a:pt x="3869200" y="1638795"/>
                  </a:lnTo>
                  <a:lnTo>
                    <a:pt x="3839563" y="1665260"/>
                  </a:lnTo>
                  <a:lnTo>
                    <a:pt x="3808573" y="1691240"/>
                  </a:lnTo>
                  <a:lnTo>
                    <a:pt x="3776256" y="1716723"/>
                  </a:lnTo>
                  <a:lnTo>
                    <a:pt x="3742639" y="1741694"/>
                  </a:lnTo>
                  <a:lnTo>
                    <a:pt x="3707746" y="1766139"/>
                  </a:lnTo>
                  <a:lnTo>
                    <a:pt x="3671603" y="1790046"/>
                  </a:lnTo>
                  <a:lnTo>
                    <a:pt x="3634236" y="1813400"/>
                  </a:lnTo>
                  <a:lnTo>
                    <a:pt x="3595671" y="1836189"/>
                  </a:lnTo>
                  <a:lnTo>
                    <a:pt x="3555933" y="1858398"/>
                  </a:lnTo>
                  <a:lnTo>
                    <a:pt x="3515047" y="1880014"/>
                  </a:lnTo>
                  <a:lnTo>
                    <a:pt x="3473040" y="1901023"/>
                  </a:lnTo>
                  <a:lnTo>
                    <a:pt x="3429937" y="1921413"/>
                  </a:lnTo>
                  <a:lnTo>
                    <a:pt x="3385764" y="1941168"/>
                  </a:lnTo>
                  <a:lnTo>
                    <a:pt x="3340546" y="1960277"/>
                  </a:lnTo>
                  <a:lnTo>
                    <a:pt x="3294308" y="1978725"/>
                  </a:lnTo>
                  <a:lnTo>
                    <a:pt x="3247078" y="1996498"/>
                  </a:lnTo>
                  <a:lnTo>
                    <a:pt x="3198879" y="2013584"/>
                  </a:lnTo>
                  <a:lnTo>
                    <a:pt x="3149738" y="2029968"/>
                  </a:lnTo>
                  <a:lnTo>
                    <a:pt x="3099681" y="2045637"/>
                  </a:lnTo>
                  <a:lnTo>
                    <a:pt x="3048732" y="2060578"/>
                  </a:lnTo>
                  <a:lnTo>
                    <a:pt x="2996918" y="2074777"/>
                  </a:lnTo>
                  <a:lnTo>
                    <a:pt x="2944264" y="2088220"/>
                  </a:lnTo>
                  <a:lnTo>
                    <a:pt x="2890797" y="2100894"/>
                  </a:lnTo>
                  <a:lnTo>
                    <a:pt x="2836540" y="2112786"/>
                  </a:lnTo>
                  <a:lnTo>
                    <a:pt x="2781521" y="2123881"/>
                  </a:lnTo>
                  <a:lnTo>
                    <a:pt x="2725765" y="2134166"/>
                  </a:lnTo>
                  <a:lnTo>
                    <a:pt x="2669297" y="2143629"/>
                  </a:lnTo>
                  <a:lnTo>
                    <a:pt x="2612143" y="2152254"/>
                  </a:lnTo>
                  <a:lnTo>
                    <a:pt x="2554329" y="2160029"/>
                  </a:lnTo>
                  <a:lnTo>
                    <a:pt x="2495880" y="2166940"/>
                  </a:lnTo>
                  <a:lnTo>
                    <a:pt x="2436821" y="2172973"/>
                  </a:lnTo>
                  <a:lnTo>
                    <a:pt x="2377180" y="2178116"/>
                  </a:lnTo>
                  <a:lnTo>
                    <a:pt x="2316980" y="2182353"/>
                  </a:lnTo>
                  <a:lnTo>
                    <a:pt x="2256248" y="2185673"/>
                  </a:lnTo>
                  <a:lnTo>
                    <a:pt x="2195010" y="2188061"/>
                  </a:lnTo>
                  <a:lnTo>
                    <a:pt x="2133290" y="2189504"/>
                  </a:lnTo>
                  <a:lnTo>
                    <a:pt x="2071116" y="2189988"/>
                  </a:lnTo>
                  <a:lnTo>
                    <a:pt x="2008941" y="2189504"/>
                  </a:lnTo>
                  <a:lnTo>
                    <a:pt x="1947221" y="2188061"/>
                  </a:lnTo>
                  <a:lnTo>
                    <a:pt x="1885983" y="2185673"/>
                  </a:lnTo>
                  <a:lnTo>
                    <a:pt x="1825251" y="2182353"/>
                  </a:lnTo>
                  <a:lnTo>
                    <a:pt x="1765051" y="2178116"/>
                  </a:lnTo>
                  <a:lnTo>
                    <a:pt x="1705410" y="2172973"/>
                  </a:lnTo>
                  <a:lnTo>
                    <a:pt x="1646351" y="2166940"/>
                  </a:lnTo>
                  <a:lnTo>
                    <a:pt x="1587902" y="2160029"/>
                  </a:lnTo>
                  <a:lnTo>
                    <a:pt x="1530088" y="2152254"/>
                  </a:lnTo>
                  <a:lnTo>
                    <a:pt x="1472934" y="2143629"/>
                  </a:lnTo>
                  <a:lnTo>
                    <a:pt x="1416466" y="2134166"/>
                  </a:lnTo>
                  <a:lnTo>
                    <a:pt x="1360710" y="2123881"/>
                  </a:lnTo>
                  <a:lnTo>
                    <a:pt x="1305691" y="2112786"/>
                  </a:lnTo>
                  <a:lnTo>
                    <a:pt x="1251434" y="2100894"/>
                  </a:lnTo>
                  <a:lnTo>
                    <a:pt x="1197967" y="2088220"/>
                  </a:lnTo>
                  <a:lnTo>
                    <a:pt x="1145313" y="2074777"/>
                  </a:lnTo>
                  <a:lnTo>
                    <a:pt x="1093499" y="2060578"/>
                  </a:lnTo>
                  <a:lnTo>
                    <a:pt x="1042550" y="2045637"/>
                  </a:lnTo>
                  <a:lnTo>
                    <a:pt x="992493" y="2029968"/>
                  </a:lnTo>
                  <a:lnTo>
                    <a:pt x="943352" y="2013584"/>
                  </a:lnTo>
                  <a:lnTo>
                    <a:pt x="895153" y="1996498"/>
                  </a:lnTo>
                  <a:lnTo>
                    <a:pt x="847923" y="1978725"/>
                  </a:lnTo>
                  <a:lnTo>
                    <a:pt x="801685" y="1960277"/>
                  </a:lnTo>
                  <a:lnTo>
                    <a:pt x="756467" y="1941168"/>
                  </a:lnTo>
                  <a:lnTo>
                    <a:pt x="712294" y="1921413"/>
                  </a:lnTo>
                  <a:lnTo>
                    <a:pt x="669191" y="1901023"/>
                  </a:lnTo>
                  <a:lnTo>
                    <a:pt x="627184" y="1880014"/>
                  </a:lnTo>
                  <a:lnTo>
                    <a:pt x="586298" y="1858398"/>
                  </a:lnTo>
                  <a:lnTo>
                    <a:pt x="546560" y="1836189"/>
                  </a:lnTo>
                  <a:lnTo>
                    <a:pt x="507995" y="1813400"/>
                  </a:lnTo>
                  <a:lnTo>
                    <a:pt x="470628" y="1790046"/>
                  </a:lnTo>
                  <a:lnTo>
                    <a:pt x="434485" y="1766139"/>
                  </a:lnTo>
                  <a:lnTo>
                    <a:pt x="399592" y="1741694"/>
                  </a:lnTo>
                  <a:lnTo>
                    <a:pt x="365975" y="1716723"/>
                  </a:lnTo>
                  <a:lnTo>
                    <a:pt x="333658" y="1691240"/>
                  </a:lnTo>
                  <a:lnTo>
                    <a:pt x="302668" y="1665260"/>
                  </a:lnTo>
                  <a:lnTo>
                    <a:pt x="273031" y="1638795"/>
                  </a:lnTo>
                  <a:lnTo>
                    <a:pt x="244771" y="1611858"/>
                  </a:lnTo>
                  <a:lnTo>
                    <a:pt x="217914" y="1584464"/>
                  </a:lnTo>
                  <a:lnTo>
                    <a:pt x="168515" y="1528358"/>
                  </a:lnTo>
                  <a:lnTo>
                    <a:pt x="125037" y="1470584"/>
                  </a:lnTo>
                  <a:lnTo>
                    <a:pt x="87685" y="1411252"/>
                  </a:lnTo>
                  <a:lnTo>
                    <a:pt x="56665" y="1350468"/>
                  </a:lnTo>
                  <a:lnTo>
                    <a:pt x="32181" y="1288342"/>
                  </a:lnTo>
                  <a:lnTo>
                    <a:pt x="14439" y="1224982"/>
                  </a:lnTo>
                  <a:lnTo>
                    <a:pt x="3644" y="1160496"/>
                  </a:lnTo>
                  <a:lnTo>
                    <a:pt x="0" y="1094994"/>
                  </a:lnTo>
                  <a:close/>
                </a:path>
              </a:pathLst>
            </a:custGeom>
            <a:ln w="28956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915283" y="5256022"/>
            <a:ext cx="264287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What</a:t>
            </a:r>
            <a:r>
              <a:rPr dirty="0" sz="3200" spc="-9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actually </a:t>
            </a:r>
            <a:r>
              <a:rPr dirty="0" sz="3200" spc="-87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happened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at</a:t>
            </a:r>
            <a:r>
              <a:rPr dirty="0" sz="3200" spc="-5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time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58636" y="1359281"/>
            <a:ext cx="7650480" cy="3616960"/>
            <a:chOff x="5858636" y="1359281"/>
            <a:chExt cx="7650480" cy="3616960"/>
          </a:xfrm>
        </p:grpSpPr>
        <p:sp>
          <p:nvSpPr>
            <p:cNvPr id="9" name="object 9"/>
            <p:cNvSpPr/>
            <p:nvPr/>
          </p:nvSpPr>
          <p:spPr>
            <a:xfrm>
              <a:off x="5858637" y="3201923"/>
              <a:ext cx="2135505" cy="1774189"/>
            </a:xfrm>
            <a:custGeom>
              <a:avLst/>
              <a:gdLst/>
              <a:ahLst/>
              <a:cxnLst/>
              <a:rect l="l" t="t" r="r" b="b"/>
              <a:pathLst>
                <a:path w="2135504" h="1774189">
                  <a:moveTo>
                    <a:pt x="139700" y="1769364"/>
                  </a:moveTo>
                  <a:lnTo>
                    <a:pt x="57251" y="1248625"/>
                  </a:lnTo>
                  <a:lnTo>
                    <a:pt x="85852" y="1244092"/>
                  </a:lnTo>
                  <a:lnTo>
                    <a:pt x="78854" y="1234313"/>
                  </a:lnTo>
                  <a:lnTo>
                    <a:pt x="29337" y="1165098"/>
                  </a:lnTo>
                  <a:lnTo>
                    <a:pt x="0" y="1257681"/>
                  </a:lnTo>
                  <a:lnTo>
                    <a:pt x="28663" y="1253147"/>
                  </a:lnTo>
                  <a:lnTo>
                    <a:pt x="110998" y="1773936"/>
                  </a:lnTo>
                  <a:lnTo>
                    <a:pt x="139700" y="1769364"/>
                  </a:lnTo>
                  <a:close/>
                </a:path>
                <a:path w="2135504" h="1774189">
                  <a:moveTo>
                    <a:pt x="2135251" y="22860"/>
                  </a:moveTo>
                  <a:lnTo>
                    <a:pt x="2117471" y="0"/>
                  </a:lnTo>
                  <a:lnTo>
                    <a:pt x="992911" y="870356"/>
                  </a:lnTo>
                  <a:lnTo>
                    <a:pt x="975233" y="847471"/>
                  </a:lnTo>
                  <a:lnTo>
                    <a:pt x="933069" y="934974"/>
                  </a:lnTo>
                  <a:lnTo>
                    <a:pt x="1028319" y="916178"/>
                  </a:lnTo>
                  <a:lnTo>
                    <a:pt x="1017422" y="902081"/>
                  </a:lnTo>
                  <a:lnTo>
                    <a:pt x="1010615" y="893279"/>
                  </a:lnTo>
                  <a:lnTo>
                    <a:pt x="2135251" y="2286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06717" y="1373886"/>
              <a:ext cx="6987540" cy="2315210"/>
            </a:xfrm>
            <a:custGeom>
              <a:avLst/>
              <a:gdLst/>
              <a:ahLst/>
              <a:cxnLst/>
              <a:rect l="l" t="t" r="r" b="b"/>
              <a:pathLst>
                <a:path w="6987540" h="2315210">
                  <a:moveTo>
                    <a:pt x="3493770" y="0"/>
                  </a:moveTo>
                  <a:lnTo>
                    <a:pt x="3424189" y="224"/>
                  </a:lnTo>
                  <a:lnTo>
                    <a:pt x="3354940" y="897"/>
                  </a:lnTo>
                  <a:lnTo>
                    <a:pt x="3286034" y="2012"/>
                  </a:lnTo>
                  <a:lnTo>
                    <a:pt x="3217483" y="3565"/>
                  </a:lnTo>
                  <a:lnTo>
                    <a:pt x="3149301" y="5554"/>
                  </a:lnTo>
                  <a:lnTo>
                    <a:pt x="3081500" y="7973"/>
                  </a:lnTo>
                  <a:lnTo>
                    <a:pt x="3014093" y="10818"/>
                  </a:lnTo>
                  <a:lnTo>
                    <a:pt x="2947092" y="14085"/>
                  </a:lnTo>
                  <a:lnTo>
                    <a:pt x="2880510" y="17771"/>
                  </a:lnTo>
                  <a:lnTo>
                    <a:pt x="2814359" y="21870"/>
                  </a:lnTo>
                  <a:lnTo>
                    <a:pt x="2748652" y="26379"/>
                  </a:lnTo>
                  <a:lnTo>
                    <a:pt x="2683401" y="31293"/>
                  </a:lnTo>
                  <a:lnTo>
                    <a:pt x="2618620" y="36608"/>
                  </a:lnTo>
                  <a:lnTo>
                    <a:pt x="2554320" y="42321"/>
                  </a:lnTo>
                  <a:lnTo>
                    <a:pt x="2490515" y="48427"/>
                  </a:lnTo>
                  <a:lnTo>
                    <a:pt x="2427216" y="54921"/>
                  </a:lnTo>
                  <a:lnTo>
                    <a:pt x="2364437" y="61800"/>
                  </a:lnTo>
                  <a:lnTo>
                    <a:pt x="2302189" y="69060"/>
                  </a:lnTo>
                  <a:lnTo>
                    <a:pt x="2240487" y="76696"/>
                  </a:lnTo>
                  <a:lnTo>
                    <a:pt x="2179341" y="84704"/>
                  </a:lnTo>
                  <a:lnTo>
                    <a:pt x="2118766" y="93080"/>
                  </a:lnTo>
                  <a:lnTo>
                    <a:pt x="2058772" y="101819"/>
                  </a:lnTo>
                  <a:lnTo>
                    <a:pt x="1999374" y="110919"/>
                  </a:lnTo>
                  <a:lnTo>
                    <a:pt x="1940583" y="120374"/>
                  </a:lnTo>
                  <a:lnTo>
                    <a:pt x="1882412" y="130180"/>
                  </a:lnTo>
                  <a:lnTo>
                    <a:pt x="1824874" y="140333"/>
                  </a:lnTo>
                  <a:lnTo>
                    <a:pt x="1767981" y="150830"/>
                  </a:lnTo>
                  <a:lnTo>
                    <a:pt x="1711746" y="161665"/>
                  </a:lnTo>
                  <a:lnTo>
                    <a:pt x="1656181" y="172835"/>
                  </a:lnTo>
                  <a:lnTo>
                    <a:pt x="1601299" y="184335"/>
                  </a:lnTo>
                  <a:lnTo>
                    <a:pt x="1547113" y="196162"/>
                  </a:lnTo>
                  <a:lnTo>
                    <a:pt x="1493635" y="208310"/>
                  </a:lnTo>
                  <a:lnTo>
                    <a:pt x="1440878" y="220777"/>
                  </a:lnTo>
                  <a:lnTo>
                    <a:pt x="1388854" y="233558"/>
                  </a:lnTo>
                  <a:lnTo>
                    <a:pt x="1337575" y="246648"/>
                  </a:lnTo>
                  <a:lnTo>
                    <a:pt x="1287056" y="260044"/>
                  </a:lnTo>
                  <a:lnTo>
                    <a:pt x="1237307" y="273741"/>
                  </a:lnTo>
                  <a:lnTo>
                    <a:pt x="1188342" y="287735"/>
                  </a:lnTo>
                  <a:lnTo>
                    <a:pt x="1140174" y="302022"/>
                  </a:lnTo>
                  <a:lnTo>
                    <a:pt x="1092814" y="316598"/>
                  </a:lnTo>
                  <a:lnTo>
                    <a:pt x="1046275" y="331458"/>
                  </a:lnTo>
                  <a:lnTo>
                    <a:pt x="1000571" y="346600"/>
                  </a:lnTo>
                  <a:lnTo>
                    <a:pt x="955713" y="362017"/>
                  </a:lnTo>
                  <a:lnTo>
                    <a:pt x="911714" y="377707"/>
                  </a:lnTo>
                  <a:lnTo>
                    <a:pt x="868587" y="393664"/>
                  </a:lnTo>
                  <a:lnTo>
                    <a:pt x="826344" y="409886"/>
                  </a:lnTo>
                  <a:lnTo>
                    <a:pt x="784998" y="426367"/>
                  </a:lnTo>
                  <a:lnTo>
                    <a:pt x="744561" y="443103"/>
                  </a:lnTo>
                  <a:lnTo>
                    <a:pt x="705047" y="460091"/>
                  </a:lnTo>
                  <a:lnTo>
                    <a:pt x="666467" y="477326"/>
                  </a:lnTo>
                  <a:lnTo>
                    <a:pt x="628834" y="494805"/>
                  </a:lnTo>
                  <a:lnTo>
                    <a:pt x="592161" y="512521"/>
                  </a:lnTo>
                  <a:lnTo>
                    <a:pt x="556461" y="530473"/>
                  </a:lnTo>
                  <a:lnTo>
                    <a:pt x="521745" y="548655"/>
                  </a:lnTo>
                  <a:lnTo>
                    <a:pt x="488027" y="567064"/>
                  </a:lnTo>
                  <a:lnTo>
                    <a:pt x="423634" y="604543"/>
                  </a:lnTo>
                  <a:lnTo>
                    <a:pt x="363382" y="642877"/>
                  </a:lnTo>
                  <a:lnTo>
                    <a:pt x="307371" y="682034"/>
                  </a:lnTo>
                  <a:lnTo>
                    <a:pt x="255703" y="721979"/>
                  </a:lnTo>
                  <a:lnTo>
                    <a:pt x="208478" y="762680"/>
                  </a:lnTo>
                  <a:lnTo>
                    <a:pt x="165797" y="804102"/>
                  </a:lnTo>
                  <a:lnTo>
                    <a:pt x="127760" y="846214"/>
                  </a:lnTo>
                  <a:lnTo>
                    <a:pt x="94469" y="888980"/>
                  </a:lnTo>
                  <a:lnTo>
                    <a:pt x="66022" y="932369"/>
                  </a:lnTo>
                  <a:lnTo>
                    <a:pt x="42523" y="976347"/>
                  </a:lnTo>
                  <a:lnTo>
                    <a:pt x="24070" y="1020880"/>
                  </a:lnTo>
                  <a:lnTo>
                    <a:pt x="10764" y="1065935"/>
                  </a:lnTo>
                  <a:lnTo>
                    <a:pt x="2708" y="1111478"/>
                  </a:lnTo>
                  <a:lnTo>
                    <a:pt x="0" y="1157478"/>
                  </a:lnTo>
                  <a:lnTo>
                    <a:pt x="679" y="1180532"/>
                  </a:lnTo>
                  <a:lnTo>
                    <a:pt x="6074" y="1226308"/>
                  </a:lnTo>
                  <a:lnTo>
                    <a:pt x="16767" y="1271611"/>
                  </a:lnTo>
                  <a:lnTo>
                    <a:pt x="32659" y="1316409"/>
                  </a:lnTo>
                  <a:lnTo>
                    <a:pt x="53648" y="1360669"/>
                  </a:lnTo>
                  <a:lnTo>
                    <a:pt x="79633" y="1404356"/>
                  </a:lnTo>
                  <a:lnTo>
                    <a:pt x="110515" y="1447438"/>
                  </a:lnTo>
                  <a:lnTo>
                    <a:pt x="146192" y="1489881"/>
                  </a:lnTo>
                  <a:lnTo>
                    <a:pt x="186564" y="1531652"/>
                  </a:lnTo>
                  <a:lnTo>
                    <a:pt x="231529" y="1572718"/>
                  </a:lnTo>
                  <a:lnTo>
                    <a:pt x="280988" y="1613045"/>
                  </a:lnTo>
                  <a:lnTo>
                    <a:pt x="334840" y="1652600"/>
                  </a:lnTo>
                  <a:lnTo>
                    <a:pt x="392984" y="1691350"/>
                  </a:lnTo>
                  <a:lnTo>
                    <a:pt x="455319" y="1729261"/>
                  </a:lnTo>
                  <a:lnTo>
                    <a:pt x="521745" y="1766300"/>
                  </a:lnTo>
                  <a:lnTo>
                    <a:pt x="556461" y="1784482"/>
                  </a:lnTo>
                  <a:lnTo>
                    <a:pt x="592161" y="1802434"/>
                  </a:lnTo>
                  <a:lnTo>
                    <a:pt x="628834" y="1820150"/>
                  </a:lnTo>
                  <a:lnTo>
                    <a:pt x="666467" y="1837629"/>
                  </a:lnTo>
                  <a:lnTo>
                    <a:pt x="705047" y="1854864"/>
                  </a:lnTo>
                  <a:lnTo>
                    <a:pt x="744561" y="1871852"/>
                  </a:lnTo>
                  <a:lnTo>
                    <a:pt x="784998" y="1888588"/>
                  </a:lnTo>
                  <a:lnTo>
                    <a:pt x="826344" y="1905069"/>
                  </a:lnTo>
                  <a:lnTo>
                    <a:pt x="868587" y="1921291"/>
                  </a:lnTo>
                  <a:lnTo>
                    <a:pt x="911714" y="1937248"/>
                  </a:lnTo>
                  <a:lnTo>
                    <a:pt x="955713" y="1952938"/>
                  </a:lnTo>
                  <a:lnTo>
                    <a:pt x="1000571" y="1968355"/>
                  </a:lnTo>
                  <a:lnTo>
                    <a:pt x="1046275" y="1983497"/>
                  </a:lnTo>
                  <a:lnTo>
                    <a:pt x="1092814" y="1998357"/>
                  </a:lnTo>
                  <a:lnTo>
                    <a:pt x="1140174" y="2012933"/>
                  </a:lnTo>
                  <a:lnTo>
                    <a:pt x="1188342" y="2027220"/>
                  </a:lnTo>
                  <a:lnTo>
                    <a:pt x="1237307" y="2041214"/>
                  </a:lnTo>
                  <a:lnTo>
                    <a:pt x="1287056" y="2054911"/>
                  </a:lnTo>
                  <a:lnTo>
                    <a:pt x="1337575" y="2068307"/>
                  </a:lnTo>
                  <a:lnTo>
                    <a:pt x="1388854" y="2081397"/>
                  </a:lnTo>
                  <a:lnTo>
                    <a:pt x="1440878" y="2094178"/>
                  </a:lnTo>
                  <a:lnTo>
                    <a:pt x="1493635" y="2106645"/>
                  </a:lnTo>
                  <a:lnTo>
                    <a:pt x="1547113" y="2118793"/>
                  </a:lnTo>
                  <a:lnTo>
                    <a:pt x="1601299" y="2130620"/>
                  </a:lnTo>
                  <a:lnTo>
                    <a:pt x="1656181" y="2142120"/>
                  </a:lnTo>
                  <a:lnTo>
                    <a:pt x="1711746" y="2153290"/>
                  </a:lnTo>
                  <a:lnTo>
                    <a:pt x="1767981" y="2164125"/>
                  </a:lnTo>
                  <a:lnTo>
                    <a:pt x="1824874" y="2174622"/>
                  </a:lnTo>
                  <a:lnTo>
                    <a:pt x="1882412" y="2184775"/>
                  </a:lnTo>
                  <a:lnTo>
                    <a:pt x="1940583" y="2194581"/>
                  </a:lnTo>
                  <a:lnTo>
                    <a:pt x="1999374" y="2204036"/>
                  </a:lnTo>
                  <a:lnTo>
                    <a:pt x="2058772" y="2213136"/>
                  </a:lnTo>
                  <a:lnTo>
                    <a:pt x="2118766" y="2221875"/>
                  </a:lnTo>
                  <a:lnTo>
                    <a:pt x="2179341" y="2230251"/>
                  </a:lnTo>
                  <a:lnTo>
                    <a:pt x="2240487" y="2238259"/>
                  </a:lnTo>
                  <a:lnTo>
                    <a:pt x="2302189" y="2245895"/>
                  </a:lnTo>
                  <a:lnTo>
                    <a:pt x="2364437" y="2253155"/>
                  </a:lnTo>
                  <a:lnTo>
                    <a:pt x="2427216" y="2260034"/>
                  </a:lnTo>
                  <a:lnTo>
                    <a:pt x="2490515" y="2266528"/>
                  </a:lnTo>
                  <a:lnTo>
                    <a:pt x="2554320" y="2272634"/>
                  </a:lnTo>
                  <a:lnTo>
                    <a:pt x="2618620" y="2278347"/>
                  </a:lnTo>
                  <a:lnTo>
                    <a:pt x="2683401" y="2283662"/>
                  </a:lnTo>
                  <a:lnTo>
                    <a:pt x="2748652" y="2288576"/>
                  </a:lnTo>
                  <a:lnTo>
                    <a:pt x="2814359" y="2293085"/>
                  </a:lnTo>
                  <a:lnTo>
                    <a:pt x="2880510" y="2297184"/>
                  </a:lnTo>
                  <a:lnTo>
                    <a:pt x="2947092" y="2300870"/>
                  </a:lnTo>
                  <a:lnTo>
                    <a:pt x="3014093" y="2304137"/>
                  </a:lnTo>
                  <a:lnTo>
                    <a:pt x="3081500" y="2306982"/>
                  </a:lnTo>
                  <a:lnTo>
                    <a:pt x="3149301" y="2309401"/>
                  </a:lnTo>
                  <a:lnTo>
                    <a:pt x="3217483" y="2311390"/>
                  </a:lnTo>
                  <a:lnTo>
                    <a:pt x="3286034" y="2312943"/>
                  </a:lnTo>
                  <a:lnTo>
                    <a:pt x="3354940" y="2314058"/>
                  </a:lnTo>
                  <a:lnTo>
                    <a:pt x="3424189" y="2314731"/>
                  </a:lnTo>
                  <a:lnTo>
                    <a:pt x="3493770" y="2314956"/>
                  </a:lnTo>
                  <a:lnTo>
                    <a:pt x="3563350" y="2314731"/>
                  </a:lnTo>
                  <a:lnTo>
                    <a:pt x="3632599" y="2314058"/>
                  </a:lnTo>
                  <a:lnTo>
                    <a:pt x="3701505" y="2312943"/>
                  </a:lnTo>
                  <a:lnTo>
                    <a:pt x="3770056" y="2311390"/>
                  </a:lnTo>
                  <a:lnTo>
                    <a:pt x="3838238" y="2309401"/>
                  </a:lnTo>
                  <a:lnTo>
                    <a:pt x="3906039" y="2306982"/>
                  </a:lnTo>
                  <a:lnTo>
                    <a:pt x="3973446" y="2304137"/>
                  </a:lnTo>
                  <a:lnTo>
                    <a:pt x="4040447" y="2300870"/>
                  </a:lnTo>
                  <a:lnTo>
                    <a:pt x="4107029" y="2297184"/>
                  </a:lnTo>
                  <a:lnTo>
                    <a:pt x="4173180" y="2293085"/>
                  </a:lnTo>
                  <a:lnTo>
                    <a:pt x="4238887" y="2288576"/>
                  </a:lnTo>
                  <a:lnTo>
                    <a:pt x="4304138" y="2283662"/>
                  </a:lnTo>
                  <a:lnTo>
                    <a:pt x="4368919" y="2278347"/>
                  </a:lnTo>
                  <a:lnTo>
                    <a:pt x="4433219" y="2272634"/>
                  </a:lnTo>
                  <a:lnTo>
                    <a:pt x="4497024" y="2266528"/>
                  </a:lnTo>
                  <a:lnTo>
                    <a:pt x="4560323" y="2260034"/>
                  </a:lnTo>
                  <a:lnTo>
                    <a:pt x="4623102" y="2253155"/>
                  </a:lnTo>
                  <a:lnTo>
                    <a:pt x="4685350" y="2245895"/>
                  </a:lnTo>
                  <a:lnTo>
                    <a:pt x="4747052" y="2238259"/>
                  </a:lnTo>
                  <a:lnTo>
                    <a:pt x="4808198" y="2230251"/>
                  </a:lnTo>
                  <a:lnTo>
                    <a:pt x="4868773" y="2221875"/>
                  </a:lnTo>
                  <a:lnTo>
                    <a:pt x="4928767" y="2213136"/>
                  </a:lnTo>
                  <a:lnTo>
                    <a:pt x="4988165" y="2204036"/>
                  </a:lnTo>
                  <a:lnTo>
                    <a:pt x="5046956" y="2194581"/>
                  </a:lnTo>
                  <a:lnTo>
                    <a:pt x="5105127" y="2184775"/>
                  </a:lnTo>
                  <a:lnTo>
                    <a:pt x="5162665" y="2174622"/>
                  </a:lnTo>
                  <a:lnTo>
                    <a:pt x="5219558" y="2164125"/>
                  </a:lnTo>
                  <a:lnTo>
                    <a:pt x="5275793" y="2153290"/>
                  </a:lnTo>
                  <a:lnTo>
                    <a:pt x="5331358" y="2142120"/>
                  </a:lnTo>
                  <a:lnTo>
                    <a:pt x="5386240" y="2130620"/>
                  </a:lnTo>
                  <a:lnTo>
                    <a:pt x="5440426" y="2118793"/>
                  </a:lnTo>
                  <a:lnTo>
                    <a:pt x="5493904" y="2106645"/>
                  </a:lnTo>
                  <a:lnTo>
                    <a:pt x="5546661" y="2094178"/>
                  </a:lnTo>
                  <a:lnTo>
                    <a:pt x="5598685" y="2081397"/>
                  </a:lnTo>
                  <a:lnTo>
                    <a:pt x="5649964" y="2068307"/>
                  </a:lnTo>
                  <a:lnTo>
                    <a:pt x="5700483" y="2054911"/>
                  </a:lnTo>
                  <a:lnTo>
                    <a:pt x="5750232" y="2041214"/>
                  </a:lnTo>
                  <a:lnTo>
                    <a:pt x="5799197" y="2027220"/>
                  </a:lnTo>
                  <a:lnTo>
                    <a:pt x="5847365" y="2012933"/>
                  </a:lnTo>
                  <a:lnTo>
                    <a:pt x="5894725" y="1998357"/>
                  </a:lnTo>
                  <a:lnTo>
                    <a:pt x="5941264" y="1983497"/>
                  </a:lnTo>
                  <a:lnTo>
                    <a:pt x="5986968" y="1968355"/>
                  </a:lnTo>
                  <a:lnTo>
                    <a:pt x="6031826" y="1952938"/>
                  </a:lnTo>
                  <a:lnTo>
                    <a:pt x="6075825" y="1937248"/>
                  </a:lnTo>
                  <a:lnTo>
                    <a:pt x="6118952" y="1921291"/>
                  </a:lnTo>
                  <a:lnTo>
                    <a:pt x="6161195" y="1905069"/>
                  </a:lnTo>
                  <a:lnTo>
                    <a:pt x="6202541" y="1888588"/>
                  </a:lnTo>
                  <a:lnTo>
                    <a:pt x="6242978" y="1871852"/>
                  </a:lnTo>
                  <a:lnTo>
                    <a:pt x="6282492" y="1854864"/>
                  </a:lnTo>
                  <a:lnTo>
                    <a:pt x="6321072" y="1837629"/>
                  </a:lnTo>
                  <a:lnTo>
                    <a:pt x="6358705" y="1820150"/>
                  </a:lnTo>
                  <a:lnTo>
                    <a:pt x="6395378" y="1802434"/>
                  </a:lnTo>
                  <a:lnTo>
                    <a:pt x="6431078" y="1784482"/>
                  </a:lnTo>
                  <a:lnTo>
                    <a:pt x="6465794" y="1766300"/>
                  </a:lnTo>
                  <a:lnTo>
                    <a:pt x="6499512" y="1747891"/>
                  </a:lnTo>
                  <a:lnTo>
                    <a:pt x="6563905" y="1710412"/>
                  </a:lnTo>
                  <a:lnTo>
                    <a:pt x="6624157" y="1672078"/>
                  </a:lnTo>
                  <a:lnTo>
                    <a:pt x="6680168" y="1632921"/>
                  </a:lnTo>
                  <a:lnTo>
                    <a:pt x="6731836" y="1592976"/>
                  </a:lnTo>
                  <a:lnTo>
                    <a:pt x="6779061" y="1552275"/>
                  </a:lnTo>
                  <a:lnTo>
                    <a:pt x="6821742" y="1510853"/>
                  </a:lnTo>
                  <a:lnTo>
                    <a:pt x="6859779" y="1468741"/>
                  </a:lnTo>
                  <a:lnTo>
                    <a:pt x="6893070" y="1425975"/>
                  </a:lnTo>
                  <a:lnTo>
                    <a:pt x="6921517" y="1382586"/>
                  </a:lnTo>
                  <a:lnTo>
                    <a:pt x="6945016" y="1338608"/>
                  </a:lnTo>
                  <a:lnTo>
                    <a:pt x="6963469" y="1294075"/>
                  </a:lnTo>
                  <a:lnTo>
                    <a:pt x="6976775" y="1249020"/>
                  </a:lnTo>
                  <a:lnTo>
                    <a:pt x="6984831" y="1203477"/>
                  </a:lnTo>
                  <a:lnTo>
                    <a:pt x="6987539" y="1157478"/>
                  </a:lnTo>
                  <a:lnTo>
                    <a:pt x="6986860" y="1134423"/>
                  </a:lnTo>
                  <a:lnTo>
                    <a:pt x="6981465" y="1088647"/>
                  </a:lnTo>
                  <a:lnTo>
                    <a:pt x="6970772" y="1043344"/>
                  </a:lnTo>
                  <a:lnTo>
                    <a:pt x="6954880" y="998546"/>
                  </a:lnTo>
                  <a:lnTo>
                    <a:pt x="6933891" y="954286"/>
                  </a:lnTo>
                  <a:lnTo>
                    <a:pt x="6907906" y="910599"/>
                  </a:lnTo>
                  <a:lnTo>
                    <a:pt x="6877024" y="867517"/>
                  </a:lnTo>
                  <a:lnTo>
                    <a:pt x="6841347" y="825074"/>
                  </a:lnTo>
                  <a:lnTo>
                    <a:pt x="6800975" y="783303"/>
                  </a:lnTo>
                  <a:lnTo>
                    <a:pt x="6756010" y="742237"/>
                  </a:lnTo>
                  <a:lnTo>
                    <a:pt x="6706551" y="701910"/>
                  </a:lnTo>
                  <a:lnTo>
                    <a:pt x="6652699" y="662355"/>
                  </a:lnTo>
                  <a:lnTo>
                    <a:pt x="6594555" y="623605"/>
                  </a:lnTo>
                  <a:lnTo>
                    <a:pt x="6532220" y="585694"/>
                  </a:lnTo>
                  <a:lnTo>
                    <a:pt x="6465794" y="548655"/>
                  </a:lnTo>
                  <a:lnTo>
                    <a:pt x="6431078" y="530473"/>
                  </a:lnTo>
                  <a:lnTo>
                    <a:pt x="6395378" y="512521"/>
                  </a:lnTo>
                  <a:lnTo>
                    <a:pt x="6358705" y="494805"/>
                  </a:lnTo>
                  <a:lnTo>
                    <a:pt x="6321072" y="477326"/>
                  </a:lnTo>
                  <a:lnTo>
                    <a:pt x="6282492" y="460091"/>
                  </a:lnTo>
                  <a:lnTo>
                    <a:pt x="6242978" y="443103"/>
                  </a:lnTo>
                  <a:lnTo>
                    <a:pt x="6202541" y="426367"/>
                  </a:lnTo>
                  <a:lnTo>
                    <a:pt x="6161195" y="409886"/>
                  </a:lnTo>
                  <a:lnTo>
                    <a:pt x="6118952" y="393664"/>
                  </a:lnTo>
                  <a:lnTo>
                    <a:pt x="6075825" y="377707"/>
                  </a:lnTo>
                  <a:lnTo>
                    <a:pt x="6031826" y="362017"/>
                  </a:lnTo>
                  <a:lnTo>
                    <a:pt x="5986968" y="346600"/>
                  </a:lnTo>
                  <a:lnTo>
                    <a:pt x="5941264" y="331458"/>
                  </a:lnTo>
                  <a:lnTo>
                    <a:pt x="5894725" y="316598"/>
                  </a:lnTo>
                  <a:lnTo>
                    <a:pt x="5847365" y="302022"/>
                  </a:lnTo>
                  <a:lnTo>
                    <a:pt x="5799197" y="287735"/>
                  </a:lnTo>
                  <a:lnTo>
                    <a:pt x="5750232" y="273741"/>
                  </a:lnTo>
                  <a:lnTo>
                    <a:pt x="5700483" y="260044"/>
                  </a:lnTo>
                  <a:lnTo>
                    <a:pt x="5649964" y="246648"/>
                  </a:lnTo>
                  <a:lnTo>
                    <a:pt x="5598685" y="233558"/>
                  </a:lnTo>
                  <a:lnTo>
                    <a:pt x="5546661" y="220777"/>
                  </a:lnTo>
                  <a:lnTo>
                    <a:pt x="5493904" y="208310"/>
                  </a:lnTo>
                  <a:lnTo>
                    <a:pt x="5440426" y="196162"/>
                  </a:lnTo>
                  <a:lnTo>
                    <a:pt x="5386240" y="184335"/>
                  </a:lnTo>
                  <a:lnTo>
                    <a:pt x="5331358" y="172835"/>
                  </a:lnTo>
                  <a:lnTo>
                    <a:pt x="5275793" y="161665"/>
                  </a:lnTo>
                  <a:lnTo>
                    <a:pt x="5219558" y="150830"/>
                  </a:lnTo>
                  <a:lnTo>
                    <a:pt x="5162665" y="140333"/>
                  </a:lnTo>
                  <a:lnTo>
                    <a:pt x="5105127" y="130180"/>
                  </a:lnTo>
                  <a:lnTo>
                    <a:pt x="5046956" y="120374"/>
                  </a:lnTo>
                  <a:lnTo>
                    <a:pt x="4988165" y="110919"/>
                  </a:lnTo>
                  <a:lnTo>
                    <a:pt x="4928767" y="101819"/>
                  </a:lnTo>
                  <a:lnTo>
                    <a:pt x="4868773" y="93080"/>
                  </a:lnTo>
                  <a:lnTo>
                    <a:pt x="4808198" y="84704"/>
                  </a:lnTo>
                  <a:lnTo>
                    <a:pt x="4747052" y="76696"/>
                  </a:lnTo>
                  <a:lnTo>
                    <a:pt x="4685350" y="69060"/>
                  </a:lnTo>
                  <a:lnTo>
                    <a:pt x="4623102" y="61800"/>
                  </a:lnTo>
                  <a:lnTo>
                    <a:pt x="4560323" y="54921"/>
                  </a:lnTo>
                  <a:lnTo>
                    <a:pt x="4497024" y="48427"/>
                  </a:lnTo>
                  <a:lnTo>
                    <a:pt x="4433219" y="42321"/>
                  </a:lnTo>
                  <a:lnTo>
                    <a:pt x="4368919" y="36608"/>
                  </a:lnTo>
                  <a:lnTo>
                    <a:pt x="4304138" y="31293"/>
                  </a:lnTo>
                  <a:lnTo>
                    <a:pt x="4238887" y="26379"/>
                  </a:lnTo>
                  <a:lnTo>
                    <a:pt x="4173180" y="21870"/>
                  </a:lnTo>
                  <a:lnTo>
                    <a:pt x="4107029" y="17771"/>
                  </a:lnTo>
                  <a:lnTo>
                    <a:pt x="4040447" y="14085"/>
                  </a:lnTo>
                  <a:lnTo>
                    <a:pt x="3973446" y="10818"/>
                  </a:lnTo>
                  <a:lnTo>
                    <a:pt x="3906039" y="7973"/>
                  </a:lnTo>
                  <a:lnTo>
                    <a:pt x="3838238" y="5554"/>
                  </a:lnTo>
                  <a:lnTo>
                    <a:pt x="3770056" y="3565"/>
                  </a:lnTo>
                  <a:lnTo>
                    <a:pt x="3701505" y="2012"/>
                  </a:lnTo>
                  <a:lnTo>
                    <a:pt x="3632599" y="897"/>
                  </a:lnTo>
                  <a:lnTo>
                    <a:pt x="3563350" y="224"/>
                  </a:lnTo>
                  <a:lnTo>
                    <a:pt x="349377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06717" y="1373886"/>
              <a:ext cx="6987540" cy="2315210"/>
            </a:xfrm>
            <a:custGeom>
              <a:avLst/>
              <a:gdLst/>
              <a:ahLst/>
              <a:cxnLst/>
              <a:rect l="l" t="t" r="r" b="b"/>
              <a:pathLst>
                <a:path w="6987540" h="2315210">
                  <a:moveTo>
                    <a:pt x="0" y="1157478"/>
                  </a:moveTo>
                  <a:lnTo>
                    <a:pt x="2708" y="1111478"/>
                  </a:lnTo>
                  <a:lnTo>
                    <a:pt x="10764" y="1065935"/>
                  </a:lnTo>
                  <a:lnTo>
                    <a:pt x="24070" y="1020880"/>
                  </a:lnTo>
                  <a:lnTo>
                    <a:pt x="42523" y="976347"/>
                  </a:lnTo>
                  <a:lnTo>
                    <a:pt x="66022" y="932369"/>
                  </a:lnTo>
                  <a:lnTo>
                    <a:pt x="94469" y="888980"/>
                  </a:lnTo>
                  <a:lnTo>
                    <a:pt x="127760" y="846214"/>
                  </a:lnTo>
                  <a:lnTo>
                    <a:pt x="165797" y="804102"/>
                  </a:lnTo>
                  <a:lnTo>
                    <a:pt x="208478" y="762680"/>
                  </a:lnTo>
                  <a:lnTo>
                    <a:pt x="255703" y="721979"/>
                  </a:lnTo>
                  <a:lnTo>
                    <a:pt x="307371" y="682034"/>
                  </a:lnTo>
                  <a:lnTo>
                    <a:pt x="363382" y="642877"/>
                  </a:lnTo>
                  <a:lnTo>
                    <a:pt x="423634" y="604543"/>
                  </a:lnTo>
                  <a:lnTo>
                    <a:pt x="488027" y="567064"/>
                  </a:lnTo>
                  <a:lnTo>
                    <a:pt x="521745" y="548655"/>
                  </a:lnTo>
                  <a:lnTo>
                    <a:pt x="556461" y="530473"/>
                  </a:lnTo>
                  <a:lnTo>
                    <a:pt x="592161" y="512521"/>
                  </a:lnTo>
                  <a:lnTo>
                    <a:pt x="628834" y="494805"/>
                  </a:lnTo>
                  <a:lnTo>
                    <a:pt x="666467" y="477326"/>
                  </a:lnTo>
                  <a:lnTo>
                    <a:pt x="705047" y="460091"/>
                  </a:lnTo>
                  <a:lnTo>
                    <a:pt x="744561" y="443103"/>
                  </a:lnTo>
                  <a:lnTo>
                    <a:pt x="784998" y="426367"/>
                  </a:lnTo>
                  <a:lnTo>
                    <a:pt x="826344" y="409886"/>
                  </a:lnTo>
                  <a:lnTo>
                    <a:pt x="868587" y="393664"/>
                  </a:lnTo>
                  <a:lnTo>
                    <a:pt x="911714" y="377707"/>
                  </a:lnTo>
                  <a:lnTo>
                    <a:pt x="955713" y="362017"/>
                  </a:lnTo>
                  <a:lnTo>
                    <a:pt x="1000571" y="346600"/>
                  </a:lnTo>
                  <a:lnTo>
                    <a:pt x="1046275" y="331458"/>
                  </a:lnTo>
                  <a:lnTo>
                    <a:pt x="1092814" y="316598"/>
                  </a:lnTo>
                  <a:lnTo>
                    <a:pt x="1140174" y="302022"/>
                  </a:lnTo>
                  <a:lnTo>
                    <a:pt x="1188342" y="287735"/>
                  </a:lnTo>
                  <a:lnTo>
                    <a:pt x="1237307" y="273741"/>
                  </a:lnTo>
                  <a:lnTo>
                    <a:pt x="1287056" y="260044"/>
                  </a:lnTo>
                  <a:lnTo>
                    <a:pt x="1337575" y="246648"/>
                  </a:lnTo>
                  <a:lnTo>
                    <a:pt x="1388854" y="233558"/>
                  </a:lnTo>
                  <a:lnTo>
                    <a:pt x="1440878" y="220777"/>
                  </a:lnTo>
                  <a:lnTo>
                    <a:pt x="1493635" y="208310"/>
                  </a:lnTo>
                  <a:lnTo>
                    <a:pt x="1547113" y="196162"/>
                  </a:lnTo>
                  <a:lnTo>
                    <a:pt x="1601299" y="184335"/>
                  </a:lnTo>
                  <a:lnTo>
                    <a:pt x="1656181" y="172835"/>
                  </a:lnTo>
                  <a:lnTo>
                    <a:pt x="1711746" y="161665"/>
                  </a:lnTo>
                  <a:lnTo>
                    <a:pt x="1767981" y="150830"/>
                  </a:lnTo>
                  <a:lnTo>
                    <a:pt x="1824874" y="140333"/>
                  </a:lnTo>
                  <a:lnTo>
                    <a:pt x="1882412" y="130180"/>
                  </a:lnTo>
                  <a:lnTo>
                    <a:pt x="1940583" y="120374"/>
                  </a:lnTo>
                  <a:lnTo>
                    <a:pt x="1999374" y="110919"/>
                  </a:lnTo>
                  <a:lnTo>
                    <a:pt x="2058772" y="101819"/>
                  </a:lnTo>
                  <a:lnTo>
                    <a:pt x="2118766" y="93080"/>
                  </a:lnTo>
                  <a:lnTo>
                    <a:pt x="2179341" y="84704"/>
                  </a:lnTo>
                  <a:lnTo>
                    <a:pt x="2240487" y="76696"/>
                  </a:lnTo>
                  <a:lnTo>
                    <a:pt x="2302189" y="69060"/>
                  </a:lnTo>
                  <a:lnTo>
                    <a:pt x="2364437" y="61800"/>
                  </a:lnTo>
                  <a:lnTo>
                    <a:pt x="2427216" y="54921"/>
                  </a:lnTo>
                  <a:lnTo>
                    <a:pt x="2490515" y="48427"/>
                  </a:lnTo>
                  <a:lnTo>
                    <a:pt x="2554320" y="42321"/>
                  </a:lnTo>
                  <a:lnTo>
                    <a:pt x="2618620" y="36608"/>
                  </a:lnTo>
                  <a:lnTo>
                    <a:pt x="2683401" y="31293"/>
                  </a:lnTo>
                  <a:lnTo>
                    <a:pt x="2748652" y="26379"/>
                  </a:lnTo>
                  <a:lnTo>
                    <a:pt x="2814359" y="21870"/>
                  </a:lnTo>
                  <a:lnTo>
                    <a:pt x="2880510" y="17771"/>
                  </a:lnTo>
                  <a:lnTo>
                    <a:pt x="2947092" y="14085"/>
                  </a:lnTo>
                  <a:lnTo>
                    <a:pt x="3014093" y="10818"/>
                  </a:lnTo>
                  <a:lnTo>
                    <a:pt x="3081500" y="7973"/>
                  </a:lnTo>
                  <a:lnTo>
                    <a:pt x="3149301" y="5554"/>
                  </a:lnTo>
                  <a:lnTo>
                    <a:pt x="3217483" y="3565"/>
                  </a:lnTo>
                  <a:lnTo>
                    <a:pt x="3286034" y="2012"/>
                  </a:lnTo>
                  <a:lnTo>
                    <a:pt x="3354940" y="897"/>
                  </a:lnTo>
                  <a:lnTo>
                    <a:pt x="3424189" y="224"/>
                  </a:lnTo>
                  <a:lnTo>
                    <a:pt x="3493770" y="0"/>
                  </a:lnTo>
                  <a:lnTo>
                    <a:pt x="3563350" y="224"/>
                  </a:lnTo>
                  <a:lnTo>
                    <a:pt x="3632599" y="897"/>
                  </a:lnTo>
                  <a:lnTo>
                    <a:pt x="3701505" y="2012"/>
                  </a:lnTo>
                  <a:lnTo>
                    <a:pt x="3770056" y="3565"/>
                  </a:lnTo>
                  <a:lnTo>
                    <a:pt x="3838238" y="5554"/>
                  </a:lnTo>
                  <a:lnTo>
                    <a:pt x="3906039" y="7973"/>
                  </a:lnTo>
                  <a:lnTo>
                    <a:pt x="3973446" y="10818"/>
                  </a:lnTo>
                  <a:lnTo>
                    <a:pt x="4040447" y="14085"/>
                  </a:lnTo>
                  <a:lnTo>
                    <a:pt x="4107029" y="17771"/>
                  </a:lnTo>
                  <a:lnTo>
                    <a:pt x="4173180" y="21870"/>
                  </a:lnTo>
                  <a:lnTo>
                    <a:pt x="4238887" y="26379"/>
                  </a:lnTo>
                  <a:lnTo>
                    <a:pt x="4304138" y="31293"/>
                  </a:lnTo>
                  <a:lnTo>
                    <a:pt x="4368919" y="36608"/>
                  </a:lnTo>
                  <a:lnTo>
                    <a:pt x="4433219" y="42321"/>
                  </a:lnTo>
                  <a:lnTo>
                    <a:pt x="4497024" y="48427"/>
                  </a:lnTo>
                  <a:lnTo>
                    <a:pt x="4560323" y="54921"/>
                  </a:lnTo>
                  <a:lnTo>
                    <a:pt x="4623102" y="61800"/>
                  </a:lnTo>
                  <a:lnTo>
                    <a:pt x="4685350" y="69060"/>
                  </a:lnTo>
                  <a:lnTo>
                    <a:pt x="4747052" y="76696"/>
                  </a:lnTo>
                  <a:lnTo>
                    <a:pt x="4808198" y="84704"/>
                  </a:lnTo>
                  <a:lnTo>
                    <a:pt x="4868773" y="93080"/>
                  </a:lnTo>
                  <a:lnTo>
                    <a:pt x="4928767" y="101819"/>
                  </a:lnTo>
                  <a:lnTo>
                    <a:pt x="4988165" y="110919"/>
                  </a:lnTo>
                  <a:lnTo>
                    <a:pt x="5046956" y="120374"/>
                  </a:lnTo>
                  <a:lnTo>
                    <a:pt x="5105127" y="130180"/>
                  </a:lnTo>
                  <a:lnTo>
                    <a:pt x="5162665" y="140333"/>
                  </a:lnTo>
                  <a:lnTo>
                    <a:pt x="5219558" y="150830"/>
                  </a:lnTo>
                  <a:lnTo>
                    <a:pt x="5275793" y="161665"/>
                  </a:lnTo>
                  <a:lnTo>
                    <a:pt x="5331358" y="172835"/>
                  </a:lnTo>
                  <a:lnTo>
                    <a:pt x="5386240" y="184335"/>
                  </a:lnTo>
                  <a:lnTo>
                    <a:pt x="5440426" y="196162"/>
                  </a:lnTo>
                  <a:lnTo>
                    <a:pt x="5493904" y="208310"/>
                  </a:lnTo>
                  <a:lnTo>
                    <a:pt x="5546661" y="220777"/>
                  </a:lnTo>
                  <a:lnTo>
                    <a:pt x="5598685" y="233558"/>
                  </a:lnTo>
                  <a:lnTo>
                    <a:pt x="5649964" y="246648"/>
                  </a:lnTo>
                  <a:lnTo>
                    <a:pt x="5700483" y="260044"/>
                  </a:lnTo>
                  <a:lnTo>
                    <a:pt x="5750232" y="273741"/>
                  </a:lnTo>
                  <a:lnTo>
                    <a:pt x="5799197" y="287735"/>
                  </a:lnTo>
                  <a:lnTo>
                    <a:pt x="5847365" y="302022"/>
                  </a:lnTo>
                  <a:lnTo>
                    <a:pt x="5894725" y="316598"/>
                  </a:lnTo>
                  <a:lnTo>
                    <a:pt x="5941264" y="331458"/>
                  </a:lnTo>
                  <a:lnTo>
                    <a:pt x="5986968" y="346600"/>
                  </a:lnTo>
                  <a:lnTo>
                    <a:pt x="6031826" y="362017"/>
                  </a:lnTo>
                  <a:lnTo>
                    <a:pt x="6075825" y="377707"/>
                  </a:lnTo>
                  <a:lnTo>
                    <a:pt x="6118952" y="393664"/>
                  </a:lnTo>
                  <a:lnTo>
                    <a:pt x="6161195" y="409886"/>
                  </a:lnTo>
                  <a:lnTo>
                    <a:pt x="6202541" y="426367"/>
                  </a:lnTo>
                  <a:lnTo>
                    <a:pt x="6242978" y="443103"/>
                  </a:lnTo>
                  <a:lnTo>
                    <a:pt x="6282492" y="460091"/>
                  </a:lnTo>
                  <a:lnTo>
                    <a:pt x="6321072" y="477326"/>
                  </a:lnTo>
                  <a:lnTo>
                    <a:pt x="6358705" y="494805"/>
                  </a:lnTo>
                  <a:lnTo>
                    <a:pt x="6395378" y="512521"/>
                  </a:lnTo>
                  <a:lnTo>
                    <a:pt x="6431078" y="530473"/>
                  </a:lnTo>
                  <a:lnTo>
                    <a:pt x="6465794" y="548655"/>
                  </a:lnTo>
                  <a:lnTo>
                    <a:pt x="6499512" y="567064"/>
                  </a:lnTo>
                  <a:lnTo>
                    <a:pt x="6563905" y="604543"/>
                  </a:lnTo>
                  <a:lnTo>
                    <a:pt x="6624157" y="642877"/>
                  </a:lnTo>
                  <a:lnTo>
                    <a:pt x="6680168" y="682034"/>
                  </a:lnTo>
                  <a:lnTo>
                    <a:pt x="6731836" y="721979"/>
                  </a:lnTo>
                  <a:lnTo>
                    <a:pt x="6779061" y="762680"/>
                  </a:lnTo>
                  <a:lnTo>
                    <a:pt x="6821742" y="804102"/>
                  </a:lnTo>
                  <a:lnTo>
                    <a:pt x="6859779" y="846214"/>
                  </a:lnTo>
                  <a:lnTo>
                    <a:pt x="6893070" y="888980"/>
                  </a:lnTo>
                  <a:lnTo>
                    <a:pt x="6921517" y="932369"/>
                  </a:lnTo>
                  <a:lnTo>
                    <a:pt x="6945016" y="976347"/>
                  </a:lnTo>
                  <a:lnTo>
                    <a:pt x="6963469" y="1020880"/>
                  </a:lnTo>
                  <a:lnTo>
                    <a:pt x="6976775" y="1065935"/>
                  </a:lnTo>
                  <a:lnTo>
                    <a:pt x="6984831" y="1111478"/>
                  </a:lnTo>
                  <a:lnTo>
                    <a:pt x="6987539" y="1157478"/>
                  </a:lnTo>
                  <a:lnTo>
                    <a:pt x="6986860" y="1180532"/>
                  </a:lnTo>
                  <a:lnTo>
                    <a:pt x="6981465" y="1226308"/>
                  </a:lnTo>
                  <a:lnTo>
                    <a:pt x="6970772" y="1271611"/>
                  </a:lnTo>
                  <a:lnTo>
                    <a:pt x="6954880" y="1316409"/>
                  </a:lnTo>
                  <a:lnTo>
                    <a:pt x="6933891" y="1360669"/>
                  </a:lnTo>
                  <a:lnTo>
                    <a:pt x="6907906" y="1404356"/>
                  </a:lnTo>
                  <a:lnTo>
                    <a:pt x="6877024" y="1447438"/>
                  </a:lnTo>
                  <a:lnTo>
                    <a:pt x="6841347" y="1489881"/>
                  </a:lnTo>
                  <a:lnTo>
                    <a:pt x="6800975" y="1531652"/>
                  </a:lnTo>
                  <a:lnTo>
                    <a:pt x="6756010" y="1572718"/>
                  </a:lnTo>
                  <a:lnTo>
                    <a:pt x="6706551" y="1613045"/>
                  </a:lnTo>
                  <a:lnTo>
                    <a:pt x="6652699" y="1652600"/>
                  </a:lnTo>
                  <a:lnTo>
                    <a:pt x="6594555" y="1691350"/>
                  </a:lnTo>
                  <a:lnTo>
                    <a:pt x="6532220" y="1729261"/>
                  </a:lnTo>
                  <a:lnTo>
                    <a:pt x="6465794" y="1766300"/>
                  </a:lnTo>
                  <a:lnTo>
                    <a:pt x="6431078" y="1784482"/>
                  </a:lnTo>
                  <a:lnTo>
                    <a:pt x="6395378" y="1802434"/>
                  </a:lnTo>
                  <a:lnTo>
                    <a:pt x="6358705" y="1820150"/>
                  </a:lnTo>
                  <a:lnTo>
                    <a:pt x="6321072" y="1837629"/>
                  </a:lnTo>
                  <a:lnTo>
                    <a:pt x="6282492" y="1854864"/>
                  </a:lnTo>
                  <a:lnTo>
                    <a:pt x="6242978" y="1871852"/>
                  </a:lnTo>
                  <a:lnTo>
                    <a:pt x="6202541" y="1888588"/>
                  </a:lnTo>
                  <a:lnTo>
                    <a:pt x="6161195" y="1905069"/>
                  </a:lnTo>
                  <a:lnTo>
                    <a:pt x="6118952" y="1921291"/>
                  </a:lnTo>
                  <a:lnTo>
                    <a:pt x="6075825" y="1937248"/>
                  </a:lnTo>
                  <a:lnTo>
                    <a:pt x="6031826" y="1952938"/>
                  </a:lnTo>
                  <a:lnTo>
                    <a:pt x="5986968" y="1968355"/>
                  </a:lnTo>
                  <a:lnTo>
                    <a:pt x="5941264" y="1983497"/>
                  </a:lnTo>
                  <a:lnTo>
                    <a:pt x="5894725" y="1998357"/>
                  </a:lnTo>
                  <a:lnTo>
                    <a:pt x="5847365" y="2012933"/>
                  </a:lnTo>
                  <a:lnTo>
                    <a:pt x="5799197" y="2027220"/>
                  </a:lnTo>
                  <a:lnTo>
                    <a:pt x="5750232" y="2041214"/>
                  </a:lnTo>
                  <a:lnTo>
                    <a:pt x="5700483" y="2054911"/>
                  </a:lnTo>
                  <a:lnTo>
                    <a:pt x="5649964" y="2068307"/>
                  </a:lnTo>
                  <a:lnTo>
                    <a:pt x="5598685" y="2081397"/>
                  </a:lnTo>
                  <a:lnTo>
                    <a:pt x="5546661" y="2094178"/>
                  </a:lnTo>
                  <a:lnTo>
                    <a:pt x="5493904" y="2106645"/>
                  </a:lnTo>
                  <a:lnTo>
                    <a:pt x="5440426" y="2118793"/>
                  </a:lnTo>
                  <a:lnTo>
                    <a:pt x="5386240" y="2130620"/>
                  </a:lnTo>
                  <a:lnTo>
                    <a:pt x="5331358" y="2142120"/>
                  </a:lnTo>
                  <a:lnTo>
                    <a:pt x="5275793" y="2153290"/>
                  </a:lnTo>
                  <a:lnTo>
                    <a:pt x="5219558" y="2164125"/>
                  </a:lnTo>
                  <a:lnTo>
                    <a:pt x="5162665" y="2174622"/>
                  </a:lnTo>
                  <a:lnTo>
                    <a:pt x="5105127" y="2184775"/>
                  </a:lnTo>
                  <a:lnTo>
                    <a:pt x="5046956" y="2194581"/>
                  </a:lnTo>
                  <a:lnTo>
                    <a:pt x="4988165" y="2204036"/>
                  </a:lnTo>
                  <a:lnTo>
                    <a:pt x="4928767" y="2213136"/>
                  </a:lnTo>
                  <a:lnTo>
                    <a:pt x="4868773" y="2221875"/>
                  </a:lnTo>
                  <a:lnTo>
                    <a:pt x="4808198" y="2230251"/>
                  </a:lnTo>
                  <a:lnTo>
                    <a:pt x="4747052" y="2238259"/>
                  </a:lnTo>
                  <a:lnTo>
                    <a:pt x="4685350" y="2245895"/>
                  </a:lnTo>
                  <a:lnTo>
                    <a:pt x="4623102" y="2253155"/>
                  </a:lnTo>
                  <a:lnTo>
                    <a:pt x="4560323" y="2260034"/>
                  </a:lnTo>
                  <a:lnTo>
                    <a:pt x="4497024" y="2266528"/>
                  </a:lnTo>
                  <a:lnTo>
                    <a:pt x="4433219" y="2272634"/>
                  </a:lnTo>
                  <a:lnTo>
                    <a:pt x="4368919" y="2278347"/>
                  </a:lnTo>
                  <a:lnTo>
                    <a:pt x="4304138" y="2283662"/>
                  </a:lnTo>
                  <a:lnTo>
                    <a:pt x="4238887" y="2288576"/>
                  </a:lnTo>
                  <a:lnTo>
                    <a:pt x="4173180" y="2293085"/>
                  </a:lnTo>
                  <a:lnTo>
                    <a:pt x="4107029" y="2297184"/>
                  </a:lnTo>
                  <a:lnTo>
                    <a:pt x="4040447" y="2300870"/>
                  </a:lnTo>
                  <a:lnTo>
                    <a:pt x="3973446" y="2304137"/>
                  </a:lnTo>
                  <a:lnTo>
                    <a:pt x="3906039" y="2306982"/>
                  </a:lnTo>
                  <a:lnTo>
                    <a:pt x="3838238" y="2309401"/>
                  </a:lnTo>
                  <a:lnTo>
                    <a:pt x="3770056" y="2311390"/>
                  </a:lnTo>
                  <a:lnTo>
                    <a:pt x="3701505" y="2312943"/>
                  </a:lnTo>
                  <a:lnTo>
                    <a:pt x="3632599" y="2314058"/>
                  </a:lnTo>
                  <a:lnTo>
                    <a:pt x="3563350" y="2314731"/>
                  </a:lnTo>
                  <a:lnTo>
                    <a:pt x="3493770" y="2314956"/>
                  </a:lnTo>
                  <a:lnTo>
                    <a:pt x="3424189" y="2314731"/>
                  </a:lnTo>
                  <a:lnTo>
                    <a:pt x="3354940" y="2314058"/>
                  </a:lnTo>
                  <a:lnTo>
                    <a:pt x="3286034" y="2312943"/>
                  </a:lnTo>
                  <a:lnTo>
                    <a:pt x="3217483" y="2311390"/>
                  </a:lnTo>
                  <a:lnTo>
                    <a:pt x="3149301" y="2309401"/>
                  </a:lnTo>
                  <a:lnTo>
                    <a:pt x="3081500" y="2306982"/>
                  </a:lnTo>
                  <a:lnTo>
                    <a:pt x="3014093" y="2304137"/>
                  </a:lnTo>
                  <a:lnTo>
                    <a:pt x="2947092" y="2300870"/>
                  </a:lnTo>
                  <a:lnTo>
                    <a:pt x="2880510" y="2297184"/>
                  </a:lnTo>
                  <a:lnTo>
                    <a:pt x="2814359" y="2293085"/>
                  </a:lnTo>
                  <a:lnTo>
                    <a:pt x="2748652" y="2288576"/>
                  </a:lnTo>
                  <a:lnTo>
                    <a:pt x="2683401" y="2283662"/>
                  </a:lnTo>
                  <a:lnTo>
                    <a:pt x="2618620" y="2278347"/>
                  </a:lnTo>
                  <a:lnTo>
                    <a:pt x="2554320" y="2272634"/>
                  </a:lnTo>
                  <a:lnTo>
                    <a:pt x="2490515" y="2266528"/>
                  </a:lnTo>
                  <a:lnTo>
                    <a:pt x="2427216" y="2260034"/>
                  </a:lnTo>
                  <a:lnTo>
                    <a:pt x="2364437" y="2253155"/>
                  </a:lnTo>
                  <a:lnTo>
                    <a:pt x="2302189" y="2245895"/>
                  </a:lnTo>
                  <a:lnTo>
                    <a:pt x="2240487" y="2238259"/>
                  </a:lnTo>
                  <a:lnTo>
                    <a:pt x="2179341" y="2230251"/>
                  </a:lnTo>
                  <a:lnTo>
                    <a:pt x="2118766" y="2221875"/>
                  </a:lnTo>
                  <a:lnTo>
                    <a:pt x="2058772" y="2213136"/>
                  </a:lnTo>
                  <a:lnTo>
                    <a:pt x="1999374" y="2204036"/>
                  </a:lnTo>
                  <a:lnTo>
                    <a:pt x="1940583" y="2194581"/>
                  </a:lnTo>
                  <a:lnTo>
                    <a:pt x="1882412" y="2184775"/>
                  </a:lnTo>
                  <a:lnTo>
                    <a:pt x="1824874" y="2174622"/>
                  </a:lnTo>
                  <a:lnTo>
                    <a:pt x="1767981" y="2164125"/>
                  </a:lnTo>
                  <a:lnTo>
                    <a:pt x="1711746" y="2153290"/>
                  </a:lnTo>
                  <a:lnTo>
                    <a:pt x="1656181" y="2142120"/>
                  </a:lnTo>
                  <a:lnTo>
                    <a:pt x="1601299" y="2130620"/>
                  </a:lnTo>
                  <a:lnTo>
                    <a:pt x="1547113" y="2118793"/>
                  </a:lnTo>
                  <a:lnTo>
                    <a:pt x="1493635" y="2106645"/>
                  </a:lnTo>
                  <a:lnTo>
                    <a:pt x="1440878" y="2094178"/>
                  </a:lnTo>
                  <a:lnTo>
                    <a:pt x="1388854" y="2081397"/>
                  </a:lnTo>
                  <a:lnTo>
                    <a:pt x="1337575" y="2068307"/>
                  </a:lnTo>
                  <a:lnTo>
                    <a:pt x="1287056" y="2054911"/>
                  </a:lnTo>
                  <a:lnTo>
                    <a:pt x="1237307" y="2041214"/>
                  </a:lnTo>
                  <a:lnTo>
                    <a:pt x="1188342" y="2027220"/>
                  </a:lnTo>
                  <a:lnTo>
                    <a:pt x="1140174" y="2012933"/>
                  </a:lnTo>
                  <a:lnTo>
                    <a:pt x="1092814" y="1998357"/>
                  </a:lnTo>
                  <a:lnTo>
                    <a:pt x="1046275" y="1983497"/>
                  </a:lnTo>
                  <a:lnTo>
                    <a:pt x="1000571" y="1968355"/>
                  </a:lnTo>
                  <a:lnTo>
                    <a:pt x="955713" y="1952938"/>
                  </a:lnTo>
                  <a:lnTo>
                    <a:pt x="911714" y="1937248"/>
                  </a:lnTo>
                  <a:lnTo>
                    <a:pt x="868587" y="1921291"/>
                  </a:lnTo>
                  <a:lnTo>
                    <a:pt x="826344" y="1905069"/>
                  </a:lnTo>
                  <a:lnTo>
                    <a:pt x="784998" y="1888588"/>
                  </a:lnTo>
                  <a:lnTo>
                    <a:pt x="744561" y="1871852"/>
                  </a:lnTo>
                  <a:lnTo>
                    <a:pt x="705047" y="1854864"/>
                  </a:lnTo>
                  <a:lnTo>
                    <a:pt x="666467" y="1837629"/>
                  </a:lnTo>
                  <a:lnTo>
                    <a:pt x="628834" y="1820150"/>
                  </a:lnTo>
                  <a:lnTo>
                    <a:pt x="592161" y="1802434"/>
                  </a:lnTo>
                  <a:lnTo>
                    <a:pt x="556461" y="1784482"/>
                  </a:lnTo>
                  <a:lnTo>
                    <a:pt x="521745" y="1766300"/>
                  </a:lnTo>
                  <a:lnTo>
                    <a:pt x="488027" y="1747891"/>
                  </a:lnTo>
                  <a:lnTo>
                    <a:pt x="423634" y="1710412"/>
                  </a:lnTo>
                  <a:lnTo>
                    <a:pt x="363382" y="1672078"/>
                  </a:lnTo>
                  <a:lnTo>
                    <a:pt x="307371" y="1632921"/>
                  </a:lnTo>
                  <a:lnTo>
                    <a:pt x="255703" y="1592976"/>
                  </a:lnTo>
                  <a:lnTo>
                    <a:pt x="208478" y="1552275"/>
                  </a:lnTo>
                  <a:lnTo>
                    <a:pt x="165797" y="1510853"/>
                  </a:lnTo>
                  <a:lnTo>
                    <a:pt x="127760" y="1468741"/>
                  </a:lnTo>
                  <a:lnTo>
                    <a:pt x="94469" y="1425975"/>
                  </a:lnTo>
                  <a:lnTo>
                    <a:pt x="66022" y="1382586"/>
                  </a:lnTo>
                  <a:lnTo>
                    <a:pt x="42523" y="1338608"/>
                  </a:lnTo>
                  <a:lnTo>
                    <a:pt x="24070" y="1294075"/>
                  </a:lnTo>
                  <a:lnTo>
                    <a:pt x="10764" y="1249020"/>
                  </a:lnTo>
                  <a:lnTo>
                    <a:pt x="2708" y="1203477"/>
                  </a:lnTo>
                  <a:lnTo>
                    <a:pt x="0" y="1157478"/>
                  </a:lnTo>
                  <a:close/>
                </a:path>
              </a:pathLst>
            </a:custGeom>
            <a:ln w="28956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609078" y="1775206"/>
            <a:ext cx="5547360" cy="1489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What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was</a:t>
            </a:r>
            <a:r>
              <a:rPr dirty="0" sz="3200" spc="-3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forecasted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to</a:t>
            </a:r>
            <a:r>
              <a:rPr dirty="0" sz="3200" spc="-2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happen</a:t>
            </a:r>
            <a:r>
              <a:rPr dirty="0" sz="3200" spc="-4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at</a:t>
            </a:r>
            <a:r>
              <a:rPr dirty="0" sz="3200" spc="-3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time</a:t>
            </a:r>
            <a:r>
              <a:rPr dirty="0" sz="3200" spc="-2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using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the </a:t>
            </a:r>
            <a:r>
              <a:rPr dirty="0" sz="3200" spc="-869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990000"/>
                </a:solidFill>
                <a:latin typeface="Arial"/>
                <a:cs typeface="Arial"/>
              </a:rPr>
              <a:t>forecast</a:t>
            </a:r>
            <a:r>
              <a:rPr dirty="0" sz="3200" spc="-3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technique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8055" y="3051048"/>
            <a:ext cx="4384040" cy="2165985"/>
            <a:chOff x="448055" y="3051048"/>
            <a:chExt cx="4384040" cy="2165985"/>
          </a:xfrm>
        </p:grpSpPr>
        <p:sp>
          <p:nvSpPr>
            <p:cNvPr id="14" name="object 14"/>
            <p:cNvSpPr/>
            <p:nvPr/>
          </p:nvSpPr>
          <p:spPr>
            <a:xfrm>
              <a:off x="3227070" y="4087749"/>
              <a:ext cx="1605280" cy="86995"/>
            </a:xfrm>
            <a:custGeom>
              <a:avLst/>
              <a:gdLst/>
              <a:ahLst/>
              <a:cxnLst/>
              <a:rect l="l" t="t" r="r" b="b"/>
              <a:pathLst>
                <a:path w="1605279" h="86995">
                  <a:moveTo>
                    <a:pt x="1576030" y="28828"/>
                  </a:moveTo>
                  <a:lnTo>
                    <a:pt x="1532382" y="28828"/>
                  </a:lnTo>
                  <a:lnTo>
                    <a:pt x="1532382" y="57784"/>
                  </a:lnTo>
                  <a:lnTo>
                    <a:pt x="1517946" y="57840"/>
                  </a:lnTo>
                  <a:lnTo>
                    <a:pt x="1518031" y="86867"/>
                  </a:lnTo>
                  <a:lnTo>
                    <a:pt x="1604771" y="43052"/>
                  </a:lnTo>
                  <a:lnTo>
                    <a:pt x="1576030" y="28828"/>
                  </a:lnTo>
                  <a:close/>
                </a:path>
                <a:path w="1605279" h="86995">
                  <a:moveTo>
                    <a:pt x="1517861" y="28884"/>
                  </a:moveTo>
                  <a:lnTo>
                    <a:pt x="0" y="34670"/>
                  </a:lnTo>
                  <a:lnTo>
                    <a:pt x="0" y="63626"/>
                  </a:lnTo>
                  <a:lnTo>
                    <a:pt x="1517946" y="57840"/>
                  </a:lnTo>
                  <a:lnTo>
                    <a:pt x="1517861" y="28884"/>
                  </a:lnTo>
                  <a:close/>
                </a:path>
                <a:path w="1605279" h="86995">
                  <a:moveTo>
                    <a:pt x="1532382" y="28828"/>
                  </a:moveTo>
                  <a:lnTo>
                    <a:pt x="1517861" y="28884"/>
                  </a:lnTo>
                  <a:lnTo>
                    <a:pt x="1517946" y="57840"/>
                  </a:lnTo>
                  <a:lnTo>
                    <a:pt x="1532382" y="57784"/>
                  </a:lnTo>
                  <a:lnTo>
                    <a:pt x="1532382" y="28828"/>
                  </a:lnTo>
                  <a:close/>
                </a:path>
                <a:path w="1605279" h="86995">
                  <a:moveTo>
                    <a:pt x="1517777" y="0"/>
                  </a:moveTo>
                  <a:lnTo>
                    <a:pt x="1517861" y="28884"/>
                  </a:lnTo>
                  <a:lnTo>
                    <a:pt x="1576030" y="28828"/>
                  </a:lnTo>
                  <a:lnTo>
                    <a:pt x="1517777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2533" y="3065526"/>
              <a:ext cx="2764790" cy="2136775"/>
            </a:xfrm>
            <a:custGeom>
              <a:avLst/>
              <a:gdLst/>
              <a:ahLst/>
              <a:cxnLst/>
              <a:rect l="l" t="t" r="r" b="b"/>
              <a:pathLst>
                <a:path w="2764790" h="2136775">
                  <a:moveTo>
                    <a:pt x="1382267" y="0"/>
                  </a:moveTo>
                  <a:lnTo>
                    <a:pt x="1327990" y="808"/>
                  </a:lnTo>
                  <a:lnTo>
                    <a:pt x="1274244" y="3214"/>
                  </a:lnTo>
                  <a:lnTo>
                    <a:pt x="1221065" y="7187"/>
                  </a:lnTo>
                  <a:lnTo>
                    <a:pt x="1168494" y="12697"/>
                  </a:lnTo>
                  <a:lnTo>
                    <a:pt x="1116567" y="19716"/>
                  </a:lnTo>
                  <a:lnTo>
                    <a:pt x="1065325" y="28213"/>
                  </a:lnTo>
                  <a:lnTo>
                    <a:pt x="1014804" y="38159"/>
                  </a:lnTo>
                  <a:lnTo>
                    <a:pt x="965045" y="49524"/>
                  </a:lnTo>
                  <a:lnTo>
                    <a:pt x="916084" y="62279"/>
                  </a:lnTo>
                  <a:lnTo>
                    <a:pt x="867960" y="76393"/>
                  </a:lnTo>
                  <a:lnTo>
                    <a:pt x="820713" y="91837"/>
                  </a:lnTo>
                  <a:lnTo>
                    <a:pt x="774379" y="108581"/>
                  </a:lnTo>
                  <a:lnTo>
                    <a:pt x="728998" y="126596"/>
                  </a:lnTo>
                  <a:lnTo>
                    <a:pt x="684609" y="145852"/>
                  </a:lnTo>
                  <a:lnTo>
                    <a:pt x="641248" y="166319"/>
                  </a:lnTo>
                  <a:lnTo>
                    <a:pt x="598956" y="187968"/>
                  </a:lnTo>
                  <a:lnTo>
                    <a:pt x="557769" y="210768"/>
                  </a:lnTo>
                  <a:lnTo>
                    <a:pt x="517728" y="234691"/>
                  </a:lnTo>
                  <a:lnTo>
                    <a:pt x="478869" y="259706"/>
                  </a:lnTo>
                  <a:lnTo>
                    <a:pt x="441232" y="285784"/>
                  </a:lnTo>
                  <a:lnTo>
                    <a:pt x="404855" y="312896"/>
                  </a:lnTo>
                  <a:lnTo>
                    <a:pt x="369776" y="341011"/>
                  </a:lnTo>
                  <a:lnTo>
                    <a:pt x="336034" y="370099"/>
                  </a:lnTo>
                  <a:lnTo>
                    <a:pt x="303667" y="400132"/>
                  </a:lnTo>
                  <a:lnTo>
                    <a:pt x="272714" y="431079"/>
                  </a:lnTo>
                  <a:lnTo>
                    <a:pt x="243212" y="462911"/>
                  </a:lnTo>
                  <a:lnTo>
                    <a:pt x="215201" y="495597"/>
                  </a:lnTo>
                  <a:lnTo>
                    <a:pt x="188719" y="529110"/>
                  </a:lnTo>
                  <a:lnTo>
                    <a:pt x="163804" y="563418"/>
                  </a:lnTo>
                  <a:lnTo>
                    <a:pt x="140494" y="598492"/>
                  </a:lnTo>
                  <a:lnTo>
                    <a:pt x="118829" y="634302"/>
                  </a:lnTo>
                  <a:lnTo>
                    <a:pt x="98846" y="670819"/>
                  </a:lnTo>
                  <a:lnTo>
                    <a:pt x="80583" y="708013"/>
                  </a:lnTo>
                  <a:lnTo>
                    <a:pt x="64080" y="745854"/>
                  </a:lnTo>
                  <a:lnTo>
                    <a:pt x="49375" y="784313"/>
                  </a:lnTo>
                  <a:lnTo>
                    <a:pt x="36506" y="823359"/>
                  </a:lnTo>
                  <a:lnTo>
                    <a:pt x="25511" y="862964"/>
                  </a:lnTo>
                  <a:lnTo>
                    <a:pt x="16429" y="903098"/>
                  </a:lnTo>
                  <a:lnTo>
                    <a:pt x="9299" y="943730"/>
                  </a:lnTo>
                  <a:lnTo>
                    <a:pt x="4158" y="984832"/>
                  </a:lnTo>
                  <a:lnTo>
                    <a:pt x="1046" y="1026373"/>
                  </a:lnTo>
                  <a:lnTo>
                    <a:pt x="0" y="1068324"/>
                  </a:lnTo>
                  <a:lnTo>
                    <a:pt x="1046" y="1110274"/>
                  </a:lnTo>
                  <a:lnTo>
                    <a:pt x="4158" y="1151815"/>
                  </a:lnTo>
                  <a:lnTo>
                    <a:pt x="9299" y="1192917"/>
                  </a:lnTo>
                  <a:lnTo>
                    <a:pt x="16429" y="1233549"/>
                  </a:lnTo>
                  <a:lnTo>
                    <a:pt x="25511" y="1273683"/>
                  </a:lnTo>
                  <a:lnTo>
                    <a:pt x="36506" y="1313288"/>
                  </a:lnTo>
                  <a:lnTo>
                    <a:pt x="49375" y="1352334"/>
                  </a:lnTo>
                  <a:lnTo>
                    <a:pt x="64080" y="1390793"/>
                  </a:lnTo>
                  <a:lnTo>
                    <a:pt x="80583" y="1428634"/>
                  </a:lnTo>
                  <a:lnTo>
                    <a:pt x="98846" y="1465828"/>
                  </a:lnTo>
                  <a:lnTo>
                    <a:pt x="118829" y="1502345"/>
                  </a:lnTo>
                  <a:lnTo>
                    <a:pt x="140494" y="1538155"/>
                  </a:lnTo>
                  <a:lnTo>
                    <a:pt x="163804" y="1573229"/>
                  </a:lnTo>
                  <a:lnTo>
                    <a:pt x="188719" y="1607537"/>
                  </a:lnTo>
                  <a:lnTo>
                    <a:pt x="215201" y="1641050"/>
                  </a:lnTo>
                  <a:lnTo>
                    <a:pt x="243212" y="1673736"/>
                  </a:lnTo>
                  <a:lnTo>
                    <a:pt x="272714" y="1705568"/>
                  </a:lnTo>
                  <a:lnTo>
                    <a:pt x="303667" y="1736515"/>
                  </a:lnTo>
                  <a:lnTo>
                    <a:pt x="336034" y="1766548"/>
                  </a:lnTo>
                  <a:lnTo>
                    <a:pt x="369776" y="1795636"/>
                  </a:lnTo>
                  <a:lnTo>
                    <a:pt x="404855" y="1823751"/>
                  </a:lnTo>
                  <a:lnTo>
                    <a:pt x="441232" y="1850863"/>
                  </a:lnTo>
                  <a:lnTo>
                    <a:pt x="478869" y="1876941"/>
                  </a:lnTo>
                  <a:lnTo>
                    <a:pt x="517728" y="1901956"/>
                  </a:lnTo>
                  <a:lnTo>
                    <a:pt x="557769" y="1925879"/>
                  </a:lnTo>
                  <a:lnTo>
                    <a:pt x="598956" y="1948679"/>
                  </a:lnTo>
                  <a:lnTo>
                    <a:pt x="641248" y="1970328"/>
                  </a:lnTo>
                  <a:lnTo>
                    <a:pt x="684609" y="1990795"/>
                  </a:lnTo>
                  <a:lnTo>
                    <a:pt x="728998" y="2010051"/>
                  </a:lnTo>
                  <a:lnTo>
                    <a:pt x="774379" y="2028066"/>
                  </a:lnTo>
                  <a:lnTo>
                    <a:pt x="820713" y="2044810"/>
                  </a:lnTo>
                  <a:lnTo>
                    <a:pt x="867960" y="2060254"/>
                  </a:lnTo>
                  <a:lnTo>
                    <a:pt x="916084" y="2074368"/>
                  </a:lnTo>
                  <a:lnTo>
                    <a:pt x="965045" y="2087123"/>
                  </a:lnTo>
                  <a:lnTo>
                    <a:pt x="1014804" y="2098488"/>
                  </a:lnTo>
                  <a:lnTo>
                    <a:pt x="1065325" y="2108434"/>
                  </a:lnTo>
                  <a:lnTo>
                    <a:pt x="1116567" y="2116931"/>
                  </a:lnTo>
                  <a:lnTo>
                    <a:pt x="1168494" y="2123950"/>
                  </a:lnTo>
                  <a:lnTo>
                    <a:pt x="1221065" y="2129460"/>
                  </a:lnTo>
                  <a:lnTo>
                    <a:pt x="1274244" y="2133433"/>
                  </a:lnTo>
                  <a:lnTo>
                    <a:pt x="1327990" y="2135839"/>
                  </a:lnTo>
                  <a:lnTo>
                    <a:pt x="1382267" y="2136647"/>
                  </a:lnTo>
                  <a:lnTo>
                    <a:pt x="1436544" y="2135839"/>
                  </a:lnTo>
                  <a:lnTo>
                    <a:pt x="1490290" y="2133433"/>
                  </a:lnTo>
                  <a:lnTo>
                    <a:pt x="1543468" y="2129460"/>
                  </a:lnTo>
                  <a:lnTo>
                    <a:pt x="1596038" y="2123950"/>
                  </a:lnTo>
                  <a:lnTo>
                    <a:pt x="1647964" y="2116931"/>
                  </a:lnTo>
                  <a:lnTo>
                    <a:pt x="1699206" y="2108434"/>
                  </a:lnTo>
                  <a:lnTo>
                    <a:pt x="1749726" y="2098488"/>
                  </a:lnTo>
                  <a:lnTo>
                    <a:pt x="1799486" y="2087123"/>
                  </a:lnTo>
                  <a:lnTo>
                    <a:pt x="1848446" y="2074368"/>
                  </a:lnTo>
                  <a:lnTo>
                    <a:pt x="1896569" y="2060254"/>
                  </a:lnTo>
                  <a:lnTo>
                    <a:pt x="1943817" y="2044810"/>
                  </a:lnTo>
                  <a:lnTo>
                    <a:pt x="1990150" y="2028066"/>
                  </a:lnTo>
                  <a:lnTo>
                    <a:pt x="2035531" y="2010051"/>
                  </a:lnTo>
                  <a:lnTo>
                    <a:pt x="2079921" y="1990795"/>
                  </a:lnTo>
                  <a:lnTo>
                    <a:pt x="2123281" y="1970328"/>
                  </a:lnTo>
                  <a:lnTo>
                    <a:pt x="2165574" y="1948679"/>
                  </a:lnTo>
                  <a:lnTo>
                    <a:pt x="2206760" y="1925879"/>
                  </a:lnTo>
                  <a:lnTo>
                    <a:pt x="2246802" y="1901956"/>
                  </a:lnTo>
                  <a:lnTo>
                    <a:pt x="2285661" y="1876941"/>
                  </a:lnTo>
                  <a:lnTo>
                    <a:pt x="2323298" y="1850863"/>
                  </a:lnTo>
                  <a:lnTo>
                    <a:pt x="2359675" y="1823751"/>
                  </a:lnTo>
                  <a:lnTo>
                    <a:pt x="2394754" y="1795636"/>
                  </a:lnTo>
                  <a:lnTo>
                    <a:pt x="2428497" y="1766548"/>
                  </a:lnTo>
                  <a:lnTo>
                    <a:pt x="2460864" y="1736515"/>
                  </a:lnTo>
                  <a:lnTo>
                    <a:pt x="2491818" y="1705568"/>
                  </a:lnTo>
                  <a:lnTo>
                    <a:pt x="2521320" y="1673736"/>
                  </a:lnTo>
                  <a:lnTo>
                    <a:pt x="2549331" y="1641050"/>
                  </a:lnTo>
                  <a:lnTo>
                    <a:pt x="2575814" y="1607537"/>
                  </a:lnTo>
                  <a:lnTo>
                    <a:pt x="2600729" y="1573229"/>
                  </a:lnTo>
                  <a:lnTo>
                    <a:pt x="2624039" y="1538155"/>
                  </a:lnTo>
                  <a:lnTo>
                    <a:pt x="2645704" y="1502345"/>
                  </a:lnTo>
                  <a:lnTo>
                    <a:pt x="2665688" y="1465828"/>
                  </a:lnTo>
                  <a:lnTo>
                    <a:pt x="2683950" y="1428634"/>
                  </a:lnTo>
                  <a:lnTo>
                    <a:pt x="2700453" y="1390793"/>
                  </a:lnTo>
                  <a:lnTo>
                    <a:pt x="2715159" y="1352334"/>
                  </a:lnTo>
                  <a:lnTo>
                    <a:pt x="2728028" y="1313288"/>
                  </a:lnTo>
                  <a:lnTo>
                    <a:pt x="2739023" y="1273683"/>
                  </a:lnTo>
                  <a:lnTo>
                    <a:pt x="2748105" y="1233549"/>
                  </a:lnTo>
                  <a:lnTo>
                    <a:pt x="2755236" y="1192917"/>
                  </a:lnTo>
                  <a:lnTo>
                    <a:pt x="2760377" y="1151815"/>
                  </a:lnTo>
                  <a:lnTo>
                    <a:pt x="2763489" y="1110274"/>
                  </a:lnTo>
                  <a:lnTo>
                    <a:pt x="2764536" y="1068324"/>
                  </a:lnTo>
                  <a:lnTo>
                    <a:pt x="2763489" y="1026373"/>
                  </a:lnTo>
                  <a:lnTo>
                    <a:pt x="2760377" y="984832"/>
                  </a:lnTo>
                  <a:lnTo>
                    <a:pt x="2755236" y="943730"/>
                  </a:lnTo>
                  <a:lnTo>
                    <a:pt x="2748105" y="903098"/>
                  </a:lnTo>
                  <a:lnTo>
                    <a:pt x="2739023" y="862964"/>
                  </a:lnTo>
                  <a:lnTo>
                    <a:pt x="2728028" y="823359"/>
                  </a:lnTo>
                  <a:lnTo>
                    <a:pt x="2715159" y="784313"/>
                  </a:lnTo>
                  <a:lnTo>
                    <a:pt x="2700453" y="745854"/>
                  </a:lnTo>
                  <a:lnTo>
                    <a:pt x="2683950" y="708013"/>
                  </a:lnTo>
                  <a:lnTo>
                    <a:pt x="2665688" y="670819"/>
                  </a:lnTo>
                  <a:lnTo>
                    <a:pt x="2645704" y="634302"/>
                  </a:lnTo>
                  <a:lnTo>
                    <a:pt x="2624039" y="598492"/>
                  </a:lnTo>
                  <a:lnTo>
                    <a:pt x="2600729" y="563418"/>
                  </a:lnTo>
                  <a:lnTo>
                    <a:pt x="2575814" y="529110"/>
                  </a:lnTo>
                  <a:lnTo>
                    <a:pt x="2549331" y="495597"/>
                  </a:lnTo>
                  <a:lnTo>
                    <a:pt x="2521320" y="462911"/>
                  </a:lnTo>
                  <a:lnTo>
                    <a:pt x="2491818" y="431079"/>
                  </a:lnTo>
                  <a:lnTo>
                    <a:pt x="2460864" y="400132"/>
                  </a:lnTo>
                  <a:lnTo>
                    <a:pt x="2428497" y="370099"/>
                  </a:lnTo>
                  <a:lnTo>
                    <a:pt x="2394754" y="341011"/>
                  </a:lnTo>
                  <a:lnTo>
                    <a:pt x="2359675" y="312896"/>
                  </a:lnTo>
                  <a:lnTo>
                    <a:pt x="2323298" y="285784"/>
                  </a:lnTo>
                  <a:lnTo>
                    <a:pt x="2285661" y="259706"/>
                  </a:lnTo>
                  <a:lnTo>
                    <a:pt x="2246802" y="234691"/>
                  </a:lnTo>
                  <a:lnTo>
                    <a:pt x="2206760" y="210768"/>
                  </a:lnTo>
                  <a:lnTo>
                    <a:pt x="2165574" y="187968"/>
                  </a:lnTo>
                  <a:lnTo>
                    <a:pt x="2123281" y="166319"/>
                  </a:lnTo>
                  <a:lnTo>
                    <a:pt x="2079921" y="145852"/>
                  </a:lnTo>
                  <a:lnTo>
                    <a:pt x="2035531" y="126596"/>
                  </a:lnTo>
                  <a:lnTo>
                    <a:pt x="1990150" y="108581"/>
                  </a:lnTo>
                  <a:lnTo>
                    <a:pt x="1943817" y="91837"/>
                  </a:lnTo>
                  <a:lnTo>
                    <a:pt x="1896569" y="76393"/>
                  </a:lnTo>
                  <a:lnTo>
                    <a:pt x="1848446" y="62279"/>
                  </a:lnTo>
                  <a:lnTo>
                    <a:pt x="1799486" y="49524"/>
                  </a:lnTo>
                  <a:lnTo>
                    <a:pt x="1749726" y="38159"/>
                  </a:lnTo>
                  <a:lnTo>
                    <a:pt x="1699206" y="28213"/>
                  </a:lnTo>
                  <a:lnTo>
                    <a:pt x="1647964" y="19716"/>
                  </a:lnTo>
                  <a:lnTo>
                    <a:pt x="1596038" y="12697"/>
                  </a:lnTo>
                  <a:lnTo>
                    <a:pt x="1543468" y="7187"/>
                  </a:lnTo>
                  <a:lnTo>
                    <a:pt x="1490290" y="3214"/>
                  </a:lnTo>
                  <a:lnTo>
                    <a:pt x="1436544" y="808"/>
                  </a:lnTo>
                  <a:lnTo>
                    <a:pt x="138226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2533" y="3065526"/>
              <a:ext cx="2764790" cy="2136775"/>
            </a:xfrm>
            <a:custGeom>
              <a:avLst/>
              <a:gdLst/>
              <a:ahLst/>
              <a:cxnLst/>
              <a:rect l="l" t="t" r="r" b="b"/>
              <a:pathLst>
                <a:path w="2764790" h="2136775">
                  <a:moveTo>
                    <a:pt x="0" y="1068324"/>
                  </a:moveTo>
                  <a:lnTo>
                    <a:pt x="1046" y="1026373"/>
                  </a:lnTo>
                  <a:lnTo>
                    <a:pt x="4158" y="984832"/>
                  </a:lnTo>
                  <a:lnTo>
                    <a:pt x="9299" y="943730"/>
                  </a:lnTo>
                  <a:lnTo>
                    <a:pt x="16429" y="903098"/>
                  </a:lnTo>
                  <a:lnTo>
                    <a:pt x="25511" y="862964"/>
                  </a:lnTo>
                  <a:lnTo>
                    <a:pt x="36506" y="823359"/>
                  </a:lnTo>
                  <a:lnTo>
                    <a:pt x="49375" y="784313"/>
                  </a:lnTo>
                  <a:lnTo>
                    <a:pt x="64080" y="745854"/>
                  </a:lnTo>
                  <a:lnTo>
                    <a:pt x="80583" y="708013"/>
                  </a:lnTo>
                  <a:lnTo>
                    <a:pt x="98846" y="670819"/>
                  </a:lnTo>
                  <a:lnTo>
                    <a:pt x="118829" y="634302"/>
                  </a:lnTo>
                  <a:lnTo>
                    <a:pt x="140494" y="598492"/>
                  </a:lnTo>
                  <a:lnTo>
                    <a:pt x="163804" y="563418"/>
                  </a:lnTo>
                  <a:lnTo>
                    <a:pt x="188719" y="529110"/>
                  </a:lnTo>
                  <a:lnTo>
                    <a:pt x="215201" y="495597"/>
                  </a:lnTo>
                  <a:lnTo>
                    <a:pt x="243212" y="462911"/>
                  </a:lnTo>
                  <a:lnTo>
                    <a:pt x="272714" y="431079"/>
                  </a:lnTo>
                  <a:lnTo>
                    <a:pt x="303667" y="400132"/>
                  </a:lnTo>
                  <a:lnTo>
                    <a:pt x="336034" y="370099"/>
                  </a:lnTo>
                  <a:lnTo>
                    <a:pt x="369776" y="341011"/>
                  </a:lnTo>
                  <a:lnTo>
                    <a:pt x="404855" y="312896"/>
                  </a:lnTo>
                  <a:lnTo>
                    <a:pt x="441232" y="285784"/>
                  </a:lnTo>
                  <a:lnTo>
                    <a:pt x="478869" y="259706"/>
                  </a:lnTo>
                  <a:lnTo>
                    <a:pt x="517728" y="234691"/>
                  </a:lnTo>
                  <a:lnTo>
                    <a:pt x="557769" y="210768"/>
                  </a:lnTo>
                  <a:lnTo>
                    <a:pt x="598956" y="187968"/>
                  </a:lnTo>
                  <a:lnTo>
                    <a:pt x="641248" y="166319"/>
                  </a:lnTo>
                  <a:lnTo>
                    <a:pt x="684609" y="145852"/>
                  </a:lnTo>
                  <a:lnTo>
                    <a:pt x="728998" y="126596"/>
                  </a:lnTo>
                  <a:lnTo>
                    <a:pt x="774379" y="108581"/>
                  </a:lnTo>
                  <a:lnTo>
                    <a:pt x="820713" y="91837"/>
                  </a:lnTo>
                  <a:lnTo>
                    <a:pt x="867960" y="76393"/>
                  </a:lnTo>
                  <a:lnTo>
                    <a:pt x="916084" y="62279"/>
                  </a:lnTo>
                  <a:lnTo>
                    <a:pt x="965045" y="49524"/>
                  </a:lnTo>
                  <a:lnTo>
                    <a:pt x="1014804" y="38159"/>
                  </a:lnTo>
                  <a:lnTo>
                    <a:pt x="1065325" y="28213"/>
                  </a:lnTo>
                  <a:lnTo>
                    <a:pt x="1116567" y="19716"/>
                  </a:lnTo>
                  <a:lnTo>
                    <a:pt x="1168494" y="12697"/>
                  </a:lnTo>
                  <a:lnTo>
                    <a:pt x="1221065" y="7187"/>
                  </a:lnTo>
                  <a:lnTo>
                    <a:pt x="1274244" y="3214"/>
                  </a:lnTo>
                  <a:lnTo>
                    <a:pt x="1327990" y="808"/>
                  </a:lnTo>
                  <a:lnTo>
                    <a:pt x="1382267" y="0"/>
                  </a:lnTo>
                  <a:lnTo>
                    <a:pt x="1436544" y="808"/>
                  </a:lnTo>
                  <a:lnTo>
                    <a:pt x="1490290" y="3214"/>
                  </a:lnTo>
                  <a:lnTo>
                    <a:pt x="1543468" y="7187"/>
                  </a:lnTo>
                  <a:lnTo>
                    <a:pt x="1596038" y="12697"/>
                  </a:lnTo>
                  <a:lnTo>
                    <a:pt x="1647964" y="19716"/>
                  </a:lnTo>
                  <a:lnTo>
                    <a:pt x="1699206" y="28213"/>
                  </a:lnTo>
                  <a:lnTo>
                    <a:pt x="1749726" y="38159"/>
                  </a:lnTo>
                  <a:lnTo>
                    <a:pt x="1799486" y="49524"/>
                  </a:lnTo>
                  <a:lnTo>
                    <a:pt x="1848446" y="62279"/>
                  </a:lnTo>
                  <a:lnTo>
                    <a:pt x="1896569" y="76393"/>
                  </a:lnTo>
                  <a:lnTo>
                    <a:pt x="1943817" y="91837"/>
                  </a:lnTo>
                  <a:lnTo>
                    <a:pt x="1990150" y="108581"/>
                  </a:lnTo>
                  <a:lnTo>
                    <a:pt x="2035531" y="126596"/>
                  </a:lnTo>
                  <a:lnTo>
                    <a:pt x="2079921" y="145852"/>
                  </a:lnTo>
                  <a:lnTo>
                    <a:pt x="2123281" y="166319"/>
                  </a:lnTo>
                  <a:lnTo>
                    <a:pt x="2165574" y="187968"/>
                  </a:lnTo>
                  <a:lnTo>
                    <a:pt x="2206760" y="210768"/>
                  </a:lnTo>
                  <a:lnTo>
                    <a:pt x="2246802" y="234691"/>
                  </a:lnTo>
                  <a:lnTo>
                    <a:pt x="2285661" y="259706"/>
                  </a:lnTo>
                  <a:lnTo>
                    <a:pt x="2323298" y="285784"/>
                  </a:lnTo>
                  <a:lnTo>
                    <a:pt x="2359675" y="312896"/>
                  </a:lnTo>
                  <a:lnTo>
                    <a:pt x="2394754" y="341011"/>
                  </a:lnTo>
                  <a:lnTo>
                    <a:pt x="2428497" y="370099"/>
                  </a:lnTo>
                  <a:lnTo>
                    <a:pt x="2460864" y="400132"/>
                  </a:lnTo>
                  <a:lnTo>
                    <a:pt x="2491818" y="431079"/>
                  </a:lnTo>
                  <a:lnTo>
                    <a:pt x="2521320" y="462911"/>
                  </a:lnTo>
                  <a:lnTo>
                    <a:pt x="2549331" y="495597"/>
                  </a:lnTo>
                  <a:lnTo>
                    <a:pt x="2575814" y="529110"/>
                  </a:lnTo>
                  <a:lnTo>
                    <a:pt x="2600729" y="563418"/>
                  </a:lnTo>
                  <a:lnTo>
                    <a:pt x="2624039" y="598492"/>
                  </a:lnTo>
                  <a:lnTo>
                    <a:pt x="2645704" y="634302"/>
                  </a:lnTo>
                  <a:lnTo>
                    <a:pt x="2665688" y="670819"/>
                  </a:lnTo>
                  <a:lnTo>
                    <a:pt x="2683950" y="708013"/>
                  </a:lnTo>
                  <a:lnTo>
                    <a:pt x="2700453" y="745854"/>
                  </a:lnTo>
                  <a:lnTo>
                    <a:pt x="2715159" y="784313"/>
                  </a:lnTo>
                  <a:lnTo>
                    <a:pt x="2728028" y="823359"/>
                  </a:lnTo>
                  <a:lnTo>
                    <a:pt x="2739023" y="862964"/>
                  </a:lnTo>
                  <a:lnTo>
                    <a:pt x="2748105" y="903098"/>
                  </a:lnTo>
                  <a:lnTo>
                    <a:pt x="2755236" y="943730"/>
                  </a:lnTo>
                  <a:lnTo>
                    <a:pt x="2760377" y="984832"/>
                  </a:lnTo>
                  <a:lnTo>
                    <a:pt x="2763489" y="1026373"/>
                  </a:lnTo>
                  <a:lnTo>
                    <a:pt x="2764536" y="1068324"/>
                  </a:lnTo>
                  <a:lnTo>
                    <a:pt x="2763489" y="1110274"/>
                  </a:lnTo>
                  <a:lnTo>
                    <a:pt x="2760377" y="1151815"/>
                  </a:lnTo>
                  <a:lnTo>
                    <a:pt x="2755236" y="1192917"/>
                  </a:lnTo>
                  <a:lnTo>
                    <a:pt x="2748105" y="1233549"/>
                  </a:lnTo>
                  <a:lnTo>
                    <a:pt x="2739023" y="1273683"/>
                  </a:lnTo>
                  <a:lnTo>
                    <a:pt x="2728028" y="1313288"/>
                  </a:lnTo>
                  <a:lnTo>
                    <a:pt x="2715159" y="1352334"/>
                  </a:lnTo>
                  <a:lnTo>
                    <a:pt x="2700453" y="1390793"/>
                  </a:lnTo>
                  <a:lnTo>
                    <a:pt x="2683950" y="1428634"/>
                  </a:lnTo>
                  <a:lnTo>
                    <a:pt x="2665688" y="1465828"/>
                  </a:lnTo>
                  <a:lnTo>
                    <a:pt x="2645704" y="1502345"/>
                  </a:lnTo>
                  <a:lnTo>
                    <a:pt x="2624039" y="1538155"/>
                  </a:lnTo>
                  <a:lnTo>
                    <a:pt x="2600729" y="1573229"/>
                  </a:lnTo>
                  <a:lnTo>
                    <a:pt x="2575814" y="1607537"/>
                  </a:lnTo>
                  <a:lnTo>
                    <a:pt x="2549331" y="1641050"/>
                  </a:lnTo>
                  <a:lnTo>
                    <a:pt x="2521320" y="1673736"/>
                  </a:lnTo>
                  <a:lnTo>
                    <a:pt x="2491818" y="1705568"/>
                  </a:lnTo>
                  <a:lnTo>
                    <a:pt x="2460864" y="1736515"/>
                  </a:lnTo>
                  <a:lnTo>
                    <a:pt x="2428497" y="1766548"/>
                  </a:lnTo>
                  <a:lnTo>
                    <a:pt x="2394754" y="1795636"/>
                  </a:lnTo>
                  <a:lnTo>
                    <a:pt x="2359675" y="1823751"/>
                  </a:lnTo>
                  <a:lnTo>
                    <a:pt x="2323298" y="1850863"/>
                  </a:lnTo>
                  <a:lnTo>
                    <a:pt x="2285661" y="1876941"/>
                  </a:lnTo>
                  <a:lnTo>
                    <a:pt x="2246802" y="1901956"/>
                  </a:lnTo>
                  <a:lnTo>
                    <a:pt x="2206760" y="1925879"/>
                  </a:lnTo>
                  <a:lnTo>
                    <a:pt x="2165574" y="1948679"/>
                  </a:lnTo>
                  <a:lnTo>
                    <a:pt x="2123281" y="1970328"/>
                  </a:lnTo>
                  <a:lnTo>
                    <a:pt x="2079921" y="1990795"/>
                  </a:lnTo>
                  <a:lnTo>
                    <a:pt x="2035531" y="2010051"/>
                  </a:lnTo>
                  <a:lnTo>
                    <a:pt x="1990150" y="2028066"/>
                  </a:lnTo>
                  <a:lnTo>
                    <a:pt x="1943817" y="2044810"/>
                  </a:lnTo>
                  <a:lnTo>
                    <a:pt x="1896569" y="2060254"/>
                  </a:lnTo>
                  <a:lnTo>
                    <a:pt x="1848446" y="2074368"/>
                  </a:lnTo>
                  <a:lnTo>
                    <a:pt x="1799486" y="2087123"/>
                  </a:lnTo>
                  <a:lnTo>
                    <a:pt x="1749726" y="2098488"/>
                  </a:lnTo>
                  <a:lnTo>
                    <a:pt x="1699206" y="2108434"/>
                  </a:lnTo>
                  <a:lnTo>
                    <a:pt x="1647964" y="2116931"/>
                  </a:lnTo>
                  <a:lnTo>
                    <a:pt x="1596038" y="2123950"/>
                  </a:lnTo>
                  <a:lnTo>
                    <a:pt x="1543468" y="2129460"/>
                  </a:lnTo>
                  <a:lnTo>
                    <a:pt x="1490290" y="2133433"/>
                  </a:lnTo>
                  <a:lnTo>
                    <a:pt x="1436544" y="2135839"/>
                  </a:lnTo>
                  <a:lnTo>
                    <a:pt x="1382267" y="2136647"/>
                  </a:lnTo>
                  <a:lnTo>
                    <a:pt x="1327990" y="2135839"/>
                  </a:lnTo>
                  <a:lnTo>
                    <a:pt x="1274244" y="2133433"/>
                  </a:lnTo>
                  <a:lnTo>
                    <a:pt x="1221065" y="2129460"/>
                  </a:lnTo>
                  <a:lnTo>
                    <a:pt x="1168494" y="2123950"/>
                  </a:lnTo>
                  <a:lnTo>
                    <a:pt x="1116567" y="2116931"/>
                  </a:lnTo>
                  <a:lnTo>
                    <a:pt x="1065325" y="2108434"/>
                  </a:lnTo>
                  <a:lnTo>
                    <a:pt x="1014804" y="2098488"/>
                  </a:lnTo>
                  <a:lnTo>
                    <a:pt x="965045" y="2087123"/>
                  </a:lnTo>
                  <a:lnTo>
                    <a:pt x="916084" y="2074368"/>
                  </a:lnTo>
                  <a:lnTo>
                    <a:pt x="867960" y="2060254"/>
                  </a:lnTo>
                  <a:lnTo>
                    <a:pt x="820713" y="2044810"/>
                  </a:lnTo>
                  <a:lnTo>
                    <a:pt x="774379" y="2028066"/>
                  </a:lnTo>
                  <a:lnTo>
                    <a:pt x="728998" y="2010051"/>
                  </a:lnTo>
                  <a:lnTo>
                    <a:pt x="684609" y="1990795"/>
                  </a:lnTo>
                  <a:lnTo>
                    <a:pt x="641248" y="1970328"/>
                  </a:lnTo>
                  <a:lnTo>
                    <a:pt x="598956" y="1948679"/>
                  </a:lnTo>
                  <a:lnTo>
                    <a:pt x="557769" y="1925879"/>
                  </a:lnTo>
                  <a:lnTo>
                    <a:pt x="517728" y="1901956"/>
                  </a:lnTo>
                  <a:lnTo>
                    <a:pt x="478869" y="1876941"/>
                  </a:lnTo>
                  <a:lnTo>
                    <a:pt x="441232" y="1850863"/>
                  </a:lnTo>
                  <a:lnTo>
                    <a:pt x="404855" y="1823751"/>
                  </a:lnTo>
                  <a:lnTo>
                    <a:pt x="369776" y="1795636"/>
                  </a:lnTo>
                  <a:lnTo>
                    <a:pt x="336034" y="1766548"/>
                  </a:lnTo>
                  <a:lnTo>
                    <a:pt x="303667" y="1736515"/>
                  </a:lnTo>
                  <a:lnTo>
                    <a:pt x="272714" y="1705568"/>
                  </a:lnTo>
                  <a:lnTo>
                    <a:pt x="243212" y="1673736"/>
                  </a:lnTo>
                  <a:lnTo>
                    <a:pt x="215201" y="1641050"/>
                  </a:lnTo>
                  <a:lnTo>
                    <a:pt x="188719" y="1607537"/>
                  </a:lnTo>
                  <a:lnTo>
                    <a:pt x="163804" y="1573229"/>
                  </a:lnTo>
                  <a:lnTo>
                    <a:pt x="140494" y="1538155"/>
                  </a:lnTo>
                  <a:lnTo>
                    <a:pt x="118829" y="1502345"/>
                  </a:lnTo>
                  <a:lnTo>
                    <a:pt x="98846" y="1465828"/>
                  </a:lnTo>
                  <a:lnTo>
                    <a:pt x="80583" y="1428634"/>
                  </a:lnTo>
                  <a:lnTo>
                    <a:pt x="64080" y="1390793"/>
                  </a:lnTo>
                  <a:lnTo>
                    <a:pt x="49375" y="1352334"/>
                  </a:lnTo>
                  <a:lnTo>
                    <a:pt x="36506" y="1313288"/>
                  </a:lnTo>
                  <a:lnTo>
                    <a:pt x="25511" y="1273683"/>
                  </a:lnTo>
                  <a:lnTo>
                    <a:pt x="16429" y="1233549"/>
                  </a:lnTo>
                  <a:lnTo>
                    <a:pt x="9299" y="1192917"/>
                  </a:lnTo>
                  <a:lnTo>
                    <a:pt x="4158" y="1151815"/>
                  </a:lnTo>
                  <a:lnTo>
                    <a:pt x="1046" y="1110274"/>
                  </a:lnTo>
                  <a:lnTo>
                    <a:pt x="0" y="1068324"/>
                  </a:lnTo>
                  <a:close/>
                </a:path>
              </a:pathLst>
            </a:custGeom>
            <a:ln w="28956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44981" y="3376929"/>
            <a:ext cx="171894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Fore</a:t>
            </a:r>
            <a:r>
              <a:rPr dirty="0" sz="3200" spc="-15" b="1">
                <a:solidFill>
                  <a:srgbClr val="990000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</a:t>
            </a:r>
            <a:r>
              <a:rPr dirty="0" sz="3200" spc="-10" b="1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 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Error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at</a:t>
            </a:r>
            <a:r>
              <a:rPr dirty="0" sz="3200" spc="-5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time</a:t>
            </a:r>
            <a:r>
              <a:rPr dirty="0" sz="3200" spc="-40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10183495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0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>
                <a:solidFill>
                  <a:srgbClr val="0000FF"/>
                </a:solidFill>
              </a:rPr>
              <a:t>Measurement</a:t>
            </a:r>
            <a:r>
              <a:rPr dirty="0" sz="3600" spc="-30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of</a:t>
            </a:r>
            <a:r>
              <a:rPr dirty="0" sz="3600" spc="-1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forecast</a:t>
            </a:r>
            <a:r>
              <a:rPr dirty="0" sz="3600" spc="-20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error</a:t>
            </a:r>
            <a:endParaRPr sz="3600"/>
          </a:p>
        </p:txBody>
      </p:sp>
      <p:sp>
        <p:nvSpPr>
          <p:cNvPr id="22" name="object 22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347" y="1459938"/>
            <a:ext cx="12195679" cy="601913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3468" y="0"/>
            <a:ext cx="9657715" cy="1229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5215"/>
              </a:lnSpc>
              <a:spcBef>
                <a:spcPts val="105"/>
              </a:spcBef>
            </a:pP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Methods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10"/>
              <a:t> </a:t>
            </a:r>
            <a:r>
              <a:rPr dirty="0"/>
              <a:t>Science</a:t>
            </a:r>
          </a:p>
          <a:p>
            <a:pPr marL="12700">
              <a:lnSpc>
                <a:spcPts val="4255"/>
              </a:lnSpc>
              <a:tabLst>
                <a:tab pos="3558540" algn="l"/>
              </a:tabLst>
            </a:pPr>
            <a:r>
              <a:rPr dirty="0" sz="3600" spc="-20">
                <a:solidFill>
                  <a:srgbClr val="FF0000"/>
                </a:solidFill>
              </a:rPr>
              <a:t>Time</a:t>
            </a:r>
            <a:r>
              <a:rPr dirty="0" sz="3600" spc="10">
                <a:solidFill>
                  <a:srgbClr val="FF0000"/>
                </a:solidFill>
              </a:rPr>
              <a:t> </a:t>
            </a:r>
            <a:r>
              <a:rPr dirty="0" sz="3600" spc="-5">
                <a:solidFill>
                  <a:srgbClr val="FF0000"/>
                </a:solidFill>
              </a:rPr>
              <a:t>Series	</a:t>
            </a:r>
            <a:r>
              <a:rPr dirty="0" sz="3600">
                <a:solidFill>
                  <a:srgbClr val="0000FF"/>
                </a:solidFill>
              </a:rPr>
              <a:t>Decomposition</a:t>
            </a:r>
            <a:r>
              <a:rPr dirty="0" sz="3600" spc="-35">
                <a:solidFill>
                  <a:srgbClr val="0000FF"/>
                </a:solidFill>
              </a:rPr>
              <a:t> </a:t>
            </a:r>
            <a:r>
              <a:rPr dirty="0" sz="3600">
                <a:solidFill>
                  <a:srgbClr val="0000FF"/>
                </a:solidFill>
              </a:rPr>
              <a:t>view</a:t>
            </a:r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4080490" cy="7920355"/>
            <a:chOff x="0" y="0"/>
            <a:chExt cx="14080490" cy="7920355"/>
          </a:xfrm>
        </p:grpSpPr>
        <p:sp>
          <p:nvSpPr>
            <p:cNvPr id="4" name="object 4"/>
            <p:cNvSpPr/>
            <p:nvPr/>
          </p:nvSpPr>
          <p:spPr>
            <a:xfrm>
              <a:off x="3645408" y="600456"/>
              <a:ext cx="3586479" cy="45720"/>
            </a:xfrm>
            <a:custGeom>
              <a:avLst/>
              <a:gdLst/>
              <a:ahLst/>
              <a:cxnLst/>
              <a:rect l="l" t="t" r="r" b="b"/>
              <a:pathLst>
                <a:path w="3586479" h="45720">
                  <a:moveTo>
                    <a:pt x="35859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585972" y="45720"/>
                  </a:lnTo>
                  <a:lnTo>
                    <a:pt x="35859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4" y="600456"/>
              <a:ext cx="3636645" cy="45720"/>
            </a:xfrm>
            <a:custGeom>
              <a:avLst/>
              <a:gdLst/>
              <a:ahLst/>
              <a:cxnLst/>
              <a:rect l="l" t="t" r="r" b="b"/>
              <a:pathLst>
                <a:path w="3636645" h="45720">
                  <a:moveTo>
                    <a:pt x="363626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636264" y="4572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664" y="600456"/>
              <a:ext cx="3584575" cy="45720"/>
            </a:xfrm>
            <a:custGeom>
              <a:avLst/>
              <a:gdLst/>
              <a:ahLst/>
              <a:cxnLst/>
              <a:rect l="l" t="t" r="r" b="b"/>
              <a:pathLst>
                <a:path w="3584575" h="45720">
                  <a:moveTo>
                    <a:pt x="35844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584448" y="45720"/>
                  </a:lnTo>
                  <a:lnTo>
                    <a:pt x="35844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080235" cy="79202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8" y="525780"/>
              <a:ext cx="4399788" cy="8625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236" y="514477"/>
              <a:ext cx="4370273" cy="832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080490" cy="7920355"/>
          </a:xfrm>
          <a:custGeom>
            <a:avLst/>
            <a:gdLst/>
            <a:ahLst/>
            <a:cxnLst/>
            <a:rect l="l" t="t" r="r" b="b"/>
            <a:pathLst>
              <a:path w="14080490" h="7920355">
                <a:moveTo>
                  <a:pt x="0" y="7920228"/>
                </a:moveTo>
                <a:lnTo>
                  <a:pt x="14080236" y="7920228"/>
                </a:lnTo>
                <a:lnTo>
                  <a:pt x="14080236" y="0"/>
                </a:lnTo>
                <a:lnTo>
                  <a:pt x="0" y="0"/>
                </a:lnTo>
                <a:lnTo>
                  <a:pt x="0" y="792022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6700" y="242316"/>
          <a:ext cx="13637260" cy="7425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823719"/>
                <a:gridCol w="1465579"/>
                <a:gridCol w="1494154"/>
                <a:gridCol w="1391284"/>
                <a:gridCol w="1385570"/>
                <a:gridCol w="1543684"/>
                <a:gridCol w="1543684"/>
                <a:gridCol w="1536700"/>
              </a:tblGrid>
              <a:tr h="393700">
                <a:tc>
                  <a:txBody>
                    <a:bodyPr/>
                    <a:lstStyle/>
                    <a:p>
                      <a:pPr algn="r" marR="176530">
                        <a:lnSpc>
                          <a:spcPts val="28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5"/>
                        </a:lnSpc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Utilization(%)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(α=0.1)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(α=0.2)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(α=0.3)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83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(α=0.4)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(α=0.5)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(α=0.6)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(α=0.7)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77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82.38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82.26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71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82.14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81.90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81.78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82.27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87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81.73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81.94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80.64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80.48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77.96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79.99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78.95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78.31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79.34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78.32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78.16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16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78.98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400" spc="-40">
                          <a:latin typeface="Microsoft Sans Serif"/>
                          <a:cs typeface="Microsoft Sans Serif"/>
                        </a:rPr>
                        <a:t>79.11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79.25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80.18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79.83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80.14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80.47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81.05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89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80.45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80.33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81.25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82.05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38">
                <a:tc>
                  <a:txBody>
                    <a:bodyPr/>
                    <a:lstStyle/>
                    <a:p>
                      <a:pPr algn="r" marR="12509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Q4/2006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80.33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80.23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80.61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81.05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81.45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81.78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82.04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26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6.36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4.76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3.94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3.41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3.07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2.85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2.71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7920355"/>
          </a:xfrm>
          <a:custGeom>
            <a:avLst/>
            <a:gdLst/>
            <a:ahLst/>
            <a:cxnLst/>
            <a:rect l="l" t="t" r="r" b="b"/>
            <a:pathLst>
              <a:path w="0" h="7920355">
                <a:moveTo>
                  <a:pt x="0" y="0"/>
                </a:moveTo>
                <a:lnTo>
                  <a:pt x="0" y="7920225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6700" y="242316"/>
          <a:ext cx="6226175" cy="7425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823719"/>
                <a:gridCol w="1465579"/>
                <a:gridCol w="1483995"/>
              </a:tblGrid>
              <a:tr h="393700">
                <a:tc>
                  <a:txBody>
                    <a:bodyPr/>
                    <a:lstStyle/>
                    <a:p>
                      <a:pPr algn="r" marR="176530">
                        <a:lnSpc>
                          <a:spcPts val="2815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Quar/Yr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5"/>
                        </a:lnSpc>
                      </a:pPr>
                      <a:r>
                        <a:rPr dirty="0" sz="2400" spc="-10">
                          <a:latin typeface="Microsoft Sans Serif"/>
                          <a:cs typeface="Microsoft Sans Serif"/>
                        </a:rPr>
                        <a:t>Utilization(%)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0"/>
                        </a:lnSpc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(α=0.8)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dirty="0" baseline="-20833" sz="2400" spc="-7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baseline="-20833" sz="24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(α=0.9)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77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81.54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81.42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71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80"/>
                        </a:lnSpc>
                        <a:spcBef>
                          <a:spcPts val="57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Q4/2017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87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76.60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79.47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79.23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77.17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76.86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97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77.83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77.89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Q4/2018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78.29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78.35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7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78.06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78.03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6">
                <a:tc>
                  <a:txBody>
                    <a:bodyPr/>
                    <a:lstStyle/>
                    <a:p>
                      <a:pPr algn="r" marR="173355">
                        <a:lnSpc>
                          <a:spcPts val="2575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016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Q4/2019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78.46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>
                          <a:latin typeface="Microsoft Sans Serif"/>
                          <a:cs typeface="Microsoft Sans Serif"/>
                        </a:rPr>
                        <a:t>78.43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52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77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Q1/2020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79.69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79.84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75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Q2/2020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80.70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81.51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62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89">
                <a:tc>
                  <a:txBody>
                    <a:bodyPr/>
                    <a:lstStyle/>
                    <a:p>
                      <a:pPr algn="r" marR="173355">
                        <a:lnSpc>
                          <a:spcPts val="2570"/>
                        </a:lnSpc>
                        <a:spcBef>
                          <a:spcPts val="580"/>
                        </a:spcBef>
                      </a:pPr>
                      <a:r>
                        <a:rPr dirty="0" sz="2200" spc="-5">
                          <a:latin typeface="Microsoft Sans Serif"/>
                          <a:cs typeface="Microsoft Sans Serif"/>
                        </a:rPr>
                        <a:t>Q3/2020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80.80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82.58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>
                          <a:latin typeface="Microsoft Sans Serif"/>
                          <a:cs typeface="Microsoft Sans Serif"/>
                        </a:rPr>
                        <a:t>82.76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98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38">
                <a:tc>
                  <a:txBody>
                    <a:bodyPr/>
                    <a:lstStyle/>
                    <a:p>
                      <a:pPr algn="r" marR="12509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Q4/2006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82.25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82.42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2826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2.62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400" spc="-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2.56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0"/>
            <a:ext cx="3270504" cy="646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44" y="600456"/>
            <a:ext cx="10793095" cy="45720"/>
            <a:chOff x="9144" y="600456"/>
            <a:chExt cx="10793095" cy="45720"/>
          </a:xfrm>
        </p:grpSpPr>
        <p:sp>
          <p:nvSpPr>
            <p:cNvPr id="4" name="object 4"/>
            <p:cNvSpPr/>
            <p:nvPr/>
          </p:nvSpPr>
          <p:spPr>
            <a:xfrm>
              <a:off x="3645408" y="600456"/>
              <a:ext cx="3586479" cy="45720"/>
            </a:xfrm>
            <a:custGeom>
              <a:avLst/>
              <a:gdLst/>
              <a:ahLst/>
              <a:cxnLst/>
              <a:rect l="l" t="t" r="r" b="b"/>
              <a:pathLst>
                <a:path w="3586479" h="45720">
                  <a:moveTo>
                    <a:pt x="35859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585972" y="45720"/>
                  </a:lnTo>
                  <a:lnTo>
                    <a:pt x="35859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4" y="600456"/>
              <a:ext cx="3636645" cy="45720"/>
            </a:xfrm>
            <a:custGeom>
              <a:avLst/>
              <a:gdLst/>
              <a:ahLst/>
              <a:cxnLst/>
              <a:rect l="l" t="t" r="r" b="b"/>
              <a:pathLst>
                <a:path w="3636645" h="45720">
                  <a:moveTo>
                    <a:pt x="363626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636264" y="4572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7663" y="600456"/>
              <a:ext cx="3584575" cy="45720"/>
            </a:xfrm>
            <a:custGeom>
              <a:avLst/>
              <a:gdLst/>
              <a:ahLst/>
              <a:cxnLst/>
              <a:rect l="l" t="t" r="r" b="b"/>
              <a:pathLst>
                <a:path w="3584575" h="45720">
                  <a:moveTo>
                    <a:pt x="35844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584448" y="45720"/>
                  </a:lnTo>
                  <a:lnTo>
                    <a:pt x="35844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0932" y="3380232"/>
            <a:ext cx="6757415" cy="134112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797552" y="4983480"/>
            <a:ext cx="5271770" cy="1348740"/>
            <a:chOff x="4797552" y="4983480"/>
            <a:chExt cx="5271770" cy="13487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7552" y="4991100"/>
              <a:ext cx="4898136" cy="1341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3208" y="4983480"/>
              <a:ext cx="1165859" cy="1341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8508" y="5401056"/>
              <a:ext cx="661416" cy="9144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270503" y="705612"/>
            <a:ext cx="550545" cy="398145"/>
            <a:chOff x="3270503" y="705612"/>
            <a:chExt cx="550545" cy="39814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551" y="708660"/>
              <a:ext cx="544068" cy="3916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73551" y="708660"/>
              <a:ext cx="544195" cy="391795"/>
            </a:xfrm>
            <a:custGeom>
              <a:avLst/>
              <a:gdLst/>
              <a:ahLst/>
              <a:cxnLst/>
              <a:rect l="l" t="t" r="r" b="b"/>
              <a:pathLst>
                <a:path w="544195" h="391794">
                  <a:moveTo>
                    <a:pt x="0" y="97917"/>
                  </a:moveTo>
                  <a:lnTo>
                    <a:pt x="348234" y="97917"/>
                  </a:lnTo>
                  <a:lnTo>
                    <a:pt x="348234" y="0"/>
                  </a:lnTo>
                  <a:lnTo>
                    <a:pt x="544068" y="195834"/>
                  </a:lnTo>
                  <a:lnTo>
                    <a:pt x="348234" y="391668"/>
                  </a:lnTo>
                  <a:lnTo>
                    <a:pt x="348234" y="293750"/>
                  </a:lnTo>
                  <a:lnTo>
                    <a:pt x="0" y="293750"/>
                  </a:lnTo>
                  <a:lnTo>
                    <a:pt x="0" y="97917"/>
                  </a:lnTo>
                  <a:close/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98068" y="0"/>
            <a:ext cx="12593955" cy="6692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ts val="5215"/>
              </a:lnSpc>
              <a:spcBef>
                <a:spcPts val="105"/>
              </a:spcBef>
            </a:pPr>
            <a:r>
              <a:rPr dirty="0" sz="4400" b="1">
                <a:latin typeface="Arial"/>
                <a:cs typeface="Arial"/>
              </a:rPr>
              <a:t>Statistical</a:t>
            </a:r>
            <a:r>
              <a:rPr dirty="0" sz="4400" spc="-10" b="1">
                <a:latin typeface="Arial"/>
                <a:cs typeface="Arial"/>
              </a:rPr>
              <a:t> </a:t>
            </a:r>
            <a:r>
              <a:rPr dirty="0" sz="4400" b="1">
                <a:latin typeface="Arial"/>
                <a:cs typeface="Arial"/>
              </a:rPr>
              <a:t>Methods</a:t>
            </a:r>
            <a:r>
              <a:rPr dirty="0" sz="4400" spc="-10" b="1">
                <a:latin typeface="Arial"/>
                <a:cs typeface="Arial"/>
              </a:rPr>
              <a:t> </a:t>
            </a:r>
            <a:r>
              <a:rPr dirty="0" sz="4400" spc="-5" b="1">
                <a:latin typeface="Arial"/>
                <a:cs typeface="Arial"/>
              </a:rPr>
              <a:t>for</a:t>
            </a:r>
            <a:r>
              <a:rPr dirty="0" sz="4400" spc="-20" b="1">
                <a:latin typeface="Arial"/>
                <a:cs typeface="Arial"/>
              </a:rPr>
              <a:t> </a:t>
            </a:r>
            <a:r>
              <a:rPr dirty="0" sz="4400" b="1">
                <a:latin typeface="Arial"/>
                <a:cs typeface="Arial"/>
              </a:rPr>
              <a:t>Data</a:t>
            </a:r>
            <a:r>
              <a:rPr dirty="0" sz="4400" spc="-10" b="1">
                <a:latin typeface="Arial"/>
                <a:cs typeface="Arial"/>
              </a:rPr>
              <a:t> </a:t>
            </a:r>
            <a:r>
              <a:rPr dirty="0" sz="4400" b="1">
                <a:latin typeface="Arial"/>
                <a:cs typeface="Arial"/>
              </a:rPr>
              <a:t>Science</a:t>
            </a:r>
            <a:endParaRPr sz="4400">
              <a:latin typeface="Arial"/>
              <a:cs typeface="Arial"/>
            </a:endParaRPr>
          </a:p>
          <a:p>
            <a:pPr marL="38100">
              <a:lnSpc>
                <a:spcPts val="4255"/>
              </a:lnSpc>
              <a:tabLst>
                <a:tab pos="3583940" algn="l"/>
              </a:tabLst>
            </a:pP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dirty="0" sz="36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Series	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Measurement</a:t>
            </a:r>
            <a:r>
              <a:rPr dirty="0" sz="3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forecast</a:t>
            </a:r>
            <a:r>
              <a:rPr dirty="0" sz="3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3600">
              <a:latin typeface="Arial"/>
              <a:cs typeface="Arial"/>
            </a:endParaRPr>
          </a:p>
          <a:p>
            <a:pPr marL="804545" marR="43180" indent="-396240">
              <a:lnSpc>
                <a:spcPct val="100000"/>
              </a:lnSpc>
              <a:spcBef>
                <a:spcPts val="1535"/>
              </a:spcBef>
              <a:buChar char="•"/>
              <a:tabLst>
                <a:tab pos="805180" algn="l"/>
              </a:tabLst>
            </a:pPr>
            <a:r>
              <a:rPr dirty="0" sz="4800" spc="-270">
                <a:latin typeface="Microsoft Sans Serif"/>
                <a:cs typeface="Microsoft Sans Serif"/>
              </a:rPr>
              <a:t>To</a:t>
            </a:r>
            <a:r>
              <a:rPr dirty="0" sz="4800" spc="-265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try to </a:t>
            </a:r>
            <a:r>
              <a:rPr dirty="0" sz="4800" spc="-5">
                <a:latin typeface="Microsoft Sans Serif"/>
                <a:cs typeface="Microsoft Sans Serif"/>
              </a:rPr>
              <a:t>determine which </a:t>
            </a:r>
            <a:r>
              <a:rPr dirty="0" sz="4800">
                <a:latin typeface="Microsoft Sans Serif"/>
                <a:cs typeface="Microsoft Sans Serif"/>
              </a:rPr>
              <a:t>one of these </a:t>
            </a:r>
            <a:r>
              <a:rPr dirty="0" sz="4800" spc="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forecasting</a:t>
            </a:r>
            <a:r>
              <a:rPr dirty="0" sz="4800" spc="10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methods</a:t>
            </a:r>
            <a:r>
              <a:rPr dirty="0" sz="4800" spc="95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gives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the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“best” </a:t>
            </a:r>
            <a:r>
              <a:rPr dirty="0" sz="4800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forecast,</a:t>
            </a:r>
            <a:r>
              <a:rPr dirty="0" sz="4800" spc="9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we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evaluate</a:t>
            </a:r>
            <a:r>
              <a:rPr dirty="0" sz="4800" spc="10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the</a:t>
            </a:r>
            <a:r>
              <a:rPr dirty="0" sz="4800" spc="80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“success”</a:t>
            </a:r>
            <a:r>
              <a:rPr dirty="0" sz="4800" spc="80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of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each </a:t>
            </a:r>
            <a:r>
              <a:rPr dirty="0" sz="4800" spc="-1260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method</a:t>
            </a:r>
            <a:r>
              <a:rPr dirty="0" sz="4800" spc="95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using</a:t>
            </a:r>
            <a:r>
              <a:rPr dirty="0" sz="4800" spc="7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a</a:t>
            </a:r>
            <a:r>
              <a:rPr dirty="0" sz="4800" spc="70">
                <a:latin typeface="Microsoft Sans Serif"/>
                <a:cs typeface="Microsoft Sans Serif"/>
              </a:rPr>
              <a:t> </a:t>
            </a:r>
            <a:r>
              <a:rPr dirty="0" sz="4800" spc="-5" i="1">
                <a:solidFill>
                  <a:srgbClr val="990000"/>
                </a:solidFill>
                <a:latin typeface="Arial"/>
                <a:cs typeface="Arial"/>
              </a:rPr>
              <a:t>performance</a:t>
            </a:r>
            <a:r>
              <a:rPr dirty="0" sz="4800" spc="50" i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4800" spc="-5" i="1">
                <a:solidFill>
                  <a:srgbClr val="990000"/>
                </a:solidFill>
                <a:latin typeface="Arial"/>
                <a:cs typeface="Arial"/>
              </a:rPr>
              <a:t>measure</a:t>
            </a:r>
            <a:endParaRPr sz="4800">
              <a:latin typeface="Arial"/>
              <a:cs typeface="Arial"/>
            </a:endParaRPr>
          </a:p>
          <a:p>
            <a:pPr marL="804545" marR="844550" indent="-396240">
              <a:lnSpc>
                <a:spcPct val="97500"/>
              </a:lnSpc>
              <a:spcBef>
                <a:spcPts val="1300"/>
              </a:spcBef>
              <a:buChar char="•"/>
              <a:tabLst>
                <a:tab pos="805180" algn="l"/>
              </a:tabLst>
            </a:pPr>
            <a:r>
              <a:rPr dirty="0" sz="4800">
                <a:latin typeface="Microsoft Sans Serif"/>
                <a:cs typeface="Microsoft Sans Serif"/>
              </a:rPr>
              <a:t>Each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performance</a:t>
            </a:r>
            <a:r>
              <a:rPr dirty="0" sz="4800" spc="10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measure</a:t>
            </a:r>
            <a:r>
              <a:rPr dirty="0" sz="4800" spc="95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begins</a:t>
            </a:r>
            <a:r>
              <a:rPr dirty="0" sz="4800" spc="9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by </a:t>
            </a:r>
            <a:r>
              <a:rPr dirty="0" sz="4800" spc="5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evaluating</a:t>
            </a:r>
            <a:r>
              <a:rPr dirty="0" sz="4800" spc="11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the</a:t>
            </a:r>
            <a:r>
              <a:rPr dirty="0" sz="4800" spc="65">
                <a:latin typeface="Microsoft Sans Serif"/>
                <a:cs typeface="Microsoft Sans Serif"/>
              </a:rPr>
              <a:t> </a:t>
            </a:r>
            <a:r>
              <a:rPr dirty="0" sz="4800" spc="-5" i="1">
                <a:solidFill>
                  <a:srgbClr val="990000"/>
                </a:solidFill>
                <a:latin typeface="Arial"/>
                <a:cs typeface="Arial"/>
              </a:rPr>
              <a:t>forecast</a:t>
            </a:r>
            <a:r>
              <a:rPr dirty="0" sz="4800" spc="40" i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4800" spc="-5" i="1">
                <a:solidFill>
                  <a:srgbClr val="990000"/>
                </a:solidFill>
                <a:latin typeface="Arial"/>
                <a:cs typeface="Arial"/>
              </a:rPr>
              <a:t>errors</a:t>
            </a:r>
            <a:r>
              <a:rPr dirty="0" sz="4800" spc="35" i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5050" spc="-75">
                <a:solidFill>
                  <a:srgbClr val="990000"/>
                </a:solidFill>
                <a:latin typeface="Symbol"/>
                <a:cs typeface="Symbol"/>
              </a:rPr>
              <a:t></a:t>
            </a:r>
            <a:r>
              <a:rPr dirty="0" baseline="-20833" sz="4800" spc="-112" i="1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dirty="0" baseline="-20833" sz="4800" spc="652" i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for</a:t>
            </a:r>
            <a:r>
              <a:rPr dirty="0" sz="4800" spc="50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each </a:t>
            </a:r>
            <a:r>
              <a:rPr dirty="0" sz="4800" spc="-1260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time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 spc="-5">
                <a:latin typeface="Microsoft Sans Serif"/>
                <a:cs typeface="Microsoft Sans Serif"/>
              </a:rPr>
              <a:t>period</a:t>
            </a:r>
            <a:r>
              <a:rPr dirty="0" sz="4800" spc="80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t</a:t>
            </a:r>
            <a:r>
              <a:rPr dirty="0" sz="4800" spc="60">
                <a:latin typeface="Microsoft Sans Serif"/>
                <a:cs typeface="Microsoft Sans Serif"/>
              </a:rPr>
              <a:t> </a:t>
            </a:r>
            <a:r>
              <a:rPr dirty="0" sz="4800" spc="-10">
                <a:latin typeface="Microsoft Sans Serif"/>
                <a:cs typeface="Microsoft Sans Serif"/>
              </a:rPr>
              <a:t>given</a:t>
            </a:r>
            <a:r>
              <a:rPr dirty="0" sz="4800" spc="55">
                <a:latin typeface="Microsoft Sans Serif"/>
                <a:cs typeface="Microsoft Sans Serif"/>
              </a:rPr>
              <a:t> </a:t>
            </a:r>
            <a:r>
              <a:rPr dirty="0" sz="4800">
                <a:latin typeface="Microsoft Sans Serif"/>
                <a:cs typeface="Microsoft Sans Serif"/>
              </a:rPr>
              <a:t>by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1200912"/>
            <a:ext cx="14080490" cy="20320"/>
          </a:xfrm>
          <a:custGeom>
            <a:avLst/>
            <a:gdLst/>
            <a:ahLst/>
            <a:cxnLst/>
            <a:rect l="l" t="t" r="r" b="b"/>
            <a:pathLst>
              <a:path w="14080490" h="20319">
                <a:moveTo>
                  <a:pt x="0" y="0"/>
                </a:moveTo>
                <a:lnTo>
                  <a:pt x="0" y="19812"/>
                </a:lnTo>
                <a:lnTo>
                  <a:pt x="14080235" y="19812"/>
                </a:lnTo>
                <a:lnTo>
                  <a:pt x="14080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Rajesh Gokulanand Bhat [MaGE]</dc:creator>
  <dc:title>PowerPoint Presentation</dc:title>
  <dcterms:created xsi:type="dcterms:W3CDTF">2023-09-30T07:19:33Z</dcterms:created>
  <dcterms:modified xsi:type="dcterms:W3CDTF">2023-09-30T07:19:33Z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2023-09-30T00:00:00Z</vt:filetime>
  </property>
</Properties>
</file>